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0" r:id="rId2"/>
    <p:sldMasterId id="2147483651" r:id="rId3"/>
  </p:sldMasterIdLst>
  <p:notesMasterIdLst>
    <p:notesMasterId r:id="rId73"/>
  </p:notesMasterIdLst>
  <p:handoutMasterIdLst>
    <p:handoutMasterId r:id="rId74"/>
  </p:handoutMasterIdLst>
  <p:sldIdLst>
    <p:sldId id="608" r:id="rId4"/>
    <p:sldId id="589" r:id="rId5"/>
    <p:sldId id="590" r:id="rId6"/>
    <p:sldId id="591" r:id="rId7"/>
    <p:sldId id="592" r:id="rId8"/>
    <p:sldId id="593" r:id="rId9"/>
    <p:sldId id="594" r:id="rId10"/>
    <p:sldId id="609" r:id="rId11"/>
    <p:sldId id="595" r:id="rId12"/>
    <p:sldId id="596" r:id="rId13"/>
    <p:sldId id="597" r:id="rId14"/>
    <p:sldId id="598" r:id="rId15"/>
    <p:sldId id="599" r:id="rId16"/>
    <p:sldId id="600" r:id="rId17"/>
    <p:sldId id="601" r:id="rId18"/>
    <p:sldId id="602" r:id="rId19"/>
    <p:sldId id="603" r:id="rId20"/>
    <p:sldId id="604" r:id="rId21"/>
    <p:sldId id="605" r:id="rId22"/>
    <p:sldId id="606" r:id="rId23"/>
    <p:sldId id="610" r:id="rId24"/>
    <p:sldId id="611" r:id="rId25"/>
    <p:sldId id="612" r:id="rId26"/>
    <p:sldId id="613" r:id="rId27"/>
    <p:sldId id="614" r:id="rId28"/>
    <p:sldId id="615" r:id="rId29"/>
    <p:sldId id="616" r:id="rId30"/>
    <p:sldId id="617" r:id="rId31"/>
    <p:sldId id="618" r:id="rId32"/>
    <p:sldId id="619" r:id="rId33"/>
    <p:sldId id="620" r:id="rId34"/>
    <p:sldId id="621" r:id="rId35"/>
    <p:sldId id="622" r:id="rId36"/>
    <p:sldId id="623" r:id="rId37"/>
    <p:sldId id="624" r:id="rId38"/>
    <p:sldId id="625" r:id="rId39"/>
    <p:sldId id="626" r:id="rId40"/>
    <p:sldId id="627" r:id="rId41"/>
    <p:sldId id="628" r:id="rId42"/>
    <p:sldId id="629" r:id="rId43"/>
    <p:sldId id="630" r:id="rId44"/>
    <p:sldId id="631" r:id="rId45"/>
    <p:sldId id="632" r:id="rId46"/>
    <p:sldId id="633" r:id="rId47"/>
    <p:sldId id="634" r:id="rId48"/>
    <p:sldId id="635" r:id="rId49"/>
    <p:sldId id="636" r:id="rId50"/>
    <p:sldId id="637" r:id="rId51"/>
    <p:sldId id="638" r:id="rId52"/>
    <p:sldId id="639" r:id="rId53"/>
    <p:sldId id="640" r:id="rId54"/>
    <p:sldId id="641" r:id="rId55"/>
    <p:sldId id="642" r:id="rId56"/>
    <p:sldId id="643" r:id="rId57"/>
    <p:sldId id="644" r:id="rId58"/>
    <p:sldId id="645" r:id="rId59"/>
    <p:sldId id="646" r:id="rId60"/>
    <p:sldId id="647" r:id="rId61"/>
    <p:sldId id="648" r:id="rId62"/>
    <p:sldId id="649" r:id="rId63"/>
    <p:sldId id="650" r:id="rId64"/>
    <p:sldId id="651" r:id="rId65"/>
    <p:sldId id="652" r:id="rId66"/>
    <p:sldId id="653" r:id="rId67"/>
    <p:sldId id="654" r:id="rId68"/>
    <p:sldId id="655" r:id="rId69"/>
    <p:sldId id="656" r:id="rId70"/>
    <p:sldId id="657" r:id="rId71"/>
    <p:sldId id="658" r:id="rId72"/>
  </p:sldIdLst>
  <p:sldSz cx="9144000" cy="6858000" type="screen4x3"/>
  <p:notesSz cx="6858000" cy="9144000"/>
  <p:embeddedFontLst>
    <p:embeddedFont>
      <p:font typeface="Verdana" panose="020B0604030504040204" pitchFamily="34" charset="0"/>
      <p:regular r:id="rId75"/>
      <p:bold r:id="rId76"/>
      <p:italic r:id="rId77"/>
      <p:boldItalic r:id="rId78"/>
    </p:embeddedFont>
    <p:embeddedFont>
      <p:font typeface="华文中宋" panose="02010600040101010101" pitchFamily="2" charset="-122"/>
      <p:regular r:id="rId79"/>
    </p:embeddedFont>
    <p:embeddedFont>
      <p:font typeface="楷体" panose="02010609060101010101" pitchFamily="49" charset="-122"/>
      <p:regular r:id="rId80"/>
    </p:embeddedFont>
    <p:embeddedFont>
      <p:font typeface="黑体" panose="02010609060101010101" pitchFamily="49" charset="-122"/>
      <p:regular r:id="rId81"/>
    </p:embeddedFont>
    <p:embeddedFont>
      <p:font typeface="Wingdings 2" panose="05020102010507070707" pitchFamily="18" charset="2"/>
      <p:regular r:id="rId82"/>
    </p:embeddedFont>
    <p:embeddedFont>
      <p:font typeface="仿宋" panose="02010609060101010101" pitchFamily="49" charset="-122"/>
      <p:regular r:id="rId83"/>
    </p:embeddedFont>
    <p:embeddedFont>
      <p:font typeface="隶书" panose="02010509060101010101" pitchFamily="49" charset="-122"/>
      <p:regular r:id="rId84"/>
    </p:embeddedFont>
  </p:embeddedFontLst>
  <p:defaultTextStyle>
    <a:defPPr>
      <a:defRPr lang="zh-CN"/>
    </a:defPPr>
    <a:lvl1pPr algn="ctr" rtl="0" fontAlgn="base">
      <a:spcBef>
        <a:spcPct val="0"/>
      </a:spcBef>
      <a:spcAft>
        <a:spcPct val="0"/>
      </a:spcAft>
      <a:defRPr kumimoji="1" b="1" kern="1200">
        <a:solidFill>
          <a:schemeClr val="tx1"/>
        </a:solidFill>
        <a:latin typeface="Arial" pitchFamily="34" charset="0"/>
        <a:ea typeface="隶书" pitchFamily="49" charset="-122"/>
        <a:cs typeface="+mn-cs"/>
      </a:defRPr>
    </a:lvl1pPr>
    <a:lvl2pPr marL="457200" algn="ctr" rtl="0" fontAlgn="base">
      <a:spcBef>
        <a:spcPct val="0"/>
      </a:spcBef>
      <a:spcAft>
        <a:spcPct val="0"/>
      </a:spcAft>
      <a:defRPr kumimoji="1" b="1" kern="1200">
        <a:solidFill>
          <a:schemeClr val="tx1"/>
        </a:solidFill>
        <a:latin typeface="Arial" pitchFamily="34" charset="0"/>
        <a:ea typeface="隶书" pitchFamily="49" charset="-122"/>
        <a:cs typeface="+mn-cs"/>
      </a:defRPr>
    </a:lvl2pPr>
    <a:lvl3pPr marL="914400" algn="ctr" rtl="0" fontAlgn="base">
      <a:spcBef>
        <a:spcPct val="0"/>
      </a:spcBef>
      <a:spcAft>
        <a:spcPct val="0"/>
      </a:spcAft>
      <a:defRPr kumimoji="1" b="1" kern="1200">
        <a:solidFill>
          <a:schemeClr val="tx1"/>
        </a:solidFill>
        <a:latin typeface="Arial" pitchFamily="34" charset="0"/>
        <a:ea typeface="隶书" pitchFamily="49" charset="-122"/>
        <a:cs typeface="+mn-cs"/>
      </a:defRPr>
    </a:lvl3pPr>
    <a:lvl4pPr marL="1371600" algn="ctr" rtl="0" fontAlgn="base">
      <a:spcBef>
        <a:spcPct val="0"/>
      </a:spcBef>
      <a:spcAft>
        <a:spcPct val="0"/>
      </a:spcAft>
      <a:defRPr kumimoji="1" b="1" kern="1200">
        <a:solidFill>
          <a:schemeClr val="tx1"/>
        </a:solidFill>
        <a:latin typeface="Arial" pitchFamily="34" charset="0"/>
        <a:ea typeface="隶书" pitchFamily="49" charset="-122"/>
        <a:cs typeface="+mn-cs"/>
      </a:defRPr>
    </a:lvl4pPr>
    <a:lvl5pPr marL="1828800" algn="ctr" rtl="0" fontAlgn="base">
      <a:spcBef>
        <a:spcPct val="0"/>
      </a:spcBef>
      <a:spcAft>
        <a:spcPct val="0"/>
      </a:spcAft>
      <a:defRPr kumimoji="1" b="1" kern="1200">
        <a:solidFill>
          <a:schemeClr val="tx1"/>
        </a:solidFill>
        <a:latin typeface="Arial" pitchFamily="34" charset="0"/>
        <a:ea typeface="隶书" pitchFamily="49" charset="-122"/>
        <a:cs typeface="+mn-cs"/>
      </a:defRPr>
    </a:lvl5pPr>
    <a:lvl6pPr marL="2286000" algn="l" defTabSz="914400" rtl="0" eaLnBrk="1" latinLnBrk="0" hangingPunct="1">
      <a:defRPr kumimoji="1" b="1" kern="1200">
        <a:solidFill>
          <a:schemeClr val="tx1"/>
        </a:solidFill>
        <a:latin typeface="Arial" pitchFamily="34" charset="0"/>
        <a:ea typeface="隶书" pitchFamily="49" charset="-122"/>
        <a:cs typeface="+mn-cs"/>
      </a:defRPr>
    </a:lvl6pPr>
    <a:lvl7pPr marL="2743200" algn="l" defTabSz="914400" rtl="0" eaLnBrk="1" latinLnBrk="0" hangingPunct="1">
      <a:defRPr kumimoji="1" b="1" kern="1200">
        <a:solidFill>
          <a:schemeClr val="tx1"/>
        </a:solidFill>
        <a:latin typeface="Arial" pitchFamily="34" charset="0"/>
        <a:ea typeface="隶书" pitchFamily="49" charset="-122"/>
        <a:cs typeface="+mn-cs"/>
      </a:defRPr>
    </a:lvl7pPr>
    <a:lvl8pPr marL="3200400" algn="l" defTabSz="914400" rtl="0" eaLnBrk="1" latinLnBrk="0" hangingPunct="1">
      <a:defRPr kumimoji="1" b="1" kern="1200">
        <a:solidFill>
          <a:schemeClr val="tx1"/>
        </a:solidFill>
        <a:latin typeface="Arial" pitchFamily="34" charset="0"/>
        <a:ea typeface="隶书" pitchFamily="49" charset="-122"/>
        <a:cs typeface="+mn-cs"/>
      </a:defRPr>
    </a:lvl8pPr>
    <a:lvl9pPr marL="3657600" algn="l" defTabSz="914400" rtl="0" eaLnBrk="1" latinLnBrk="0" hangingPunct="1">
      <a:defRPr kumimoji="1" b="1" kern="1200">
        <a:solidFill>
          <a:schemeClr val="tx1"/>
        </a:solidFill>
        <a:latin typeface="Arial" pitchFamily="34" charset="0"/>
        <a:ea typeface="隶书"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99"/>
    <a:srgbClr val="724B04"/>
    <a:srgbClr val="EA9908"/>
    <a:srgbClr val="FF0000"/>
    <a:srgbClr val="F1FFCD"/>
    <a:srgbClr val="990000"/>
    <a:srgbClr val="CC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1450"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255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10.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handoutMaster" Target="handoutMasters/handoutMaster1.xml"/><Relationship Id="rId79" Type="http://schemas.openxmlformats.org/officeDocument/2006/relationships/font" Target="fonts/font5.fntdata"/><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font" Target="fonts/font3.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font" Target="fonts/font6.fntdata"/><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2.fntdata"/><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font" Target="fonts/font8.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emf"/><Relationship Id="rId1" Type="http://schemas.openxmlformats.org/officeDocument/2006/relationships/image" Target="../media/image58.png"/><Relationship Id="rId5" Type="http://schemas.openxmlformats.org/officeDocument/2006/relationships/image" Target="../media/image62.wmf"/><Relationship Id="rId4" Type="http://schemas.openxmlformats.org/officeDocument/2006/relationships/image" Target="../media/image6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5.wmf"/><Relationship Id="rId7" Type="http://schemas.openxmlformats.org/officeDocument/2006/relationships/image" Target="../media/image69.wmf"/><Relationship Id="rId2" Type="http://schemas.openxmlformats.org/officeDocument/2006/relationships/image" Target="../media/image64.wmf"/><Relationship Id="rId1" Type="http://schemas.openxmlformats.org/officeDocument/2006/relationships/image" Target="../media/image63.wmf"/><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image" Target="../media/image72.wmf"/><Relationship Id="rId7" Type="http://schemas.openxmlformats.org/officeDocument/2006/relationships/image" Target="../media/image76.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5.wmf"/><Relationship Id="rId5" Type="http://schemas.openxmlformats.org/officeDocument/2006/relationships/image" Target="../media/image74.wmf"/><Relationship Id="rId10" Type="http://schemas.openxmlformats.org/officeDocument/2006/relationships/image" Target="../media/image79.wmf"/><Relationship Id="rId4" Type="http://schemas.openxmlformats.org/officeDocument/2006/relationships/image" Target="../media/image73.wmf"/><Relationship Id="rId9" Type="http://schemas.openxmlformats.org/officeDocument/2006/relationships/image" Target="../media/image7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4" Type="http://schemas.openxmlformats.org/officeDocument/2006/relationships/image" Target="../media/image8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6.wmf"/><Relationship Id="rId7" Type="http://schemas.openxmlformats.org/officeDocument/2006/relationships/image" Target="../media/image90.wmf"/><Relationship Id="rId2" Type="http://schemas.openxmlformats.org/officeDocument/2006/relationships/image" Target="../media/image85.wmf"/><Relationship Id="rId1" Type="http://schemas.openxmlformats.org/officeDocument/2006/relationships/image" Target="../media/image84.w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 Id="rId4" Type="http://schemas.openxmlformats.org/officeDocument/2006/relationships/image" Target="../media/image9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1.wmf"/><Relationship Id="rId7" Type="http://schemas.openxmlformats.org/officeDocument/2006/relationships/image" Target="../media/image105.wmf"/><Relationship Id="rId2" Type="http://schemas.openxmlformats.org/officeDocument/2006/relationships/image" Target="../media/image100.wmf"/><Relationship Id="rId1" Type="http://schemas.openxmlformats.org/officeDocument/2006/relationships/image" Target="../media/image99.wmf"/><Relationship Id="rId6" Type="http://schemas.openxmlformats.org/officeDocument/2006/relationships/image" Target="../media/image104.wmf"/><Relationship Id="rId5" Type="http://schemas.openxmlformats.org/officeDocument/2006/relationships/image" Target="../media/image103.wmf"/><Relationship Id="rId4" Type="http://schemas.openxmlformats.org/officeDocument/2006/relationships/image" Target="../media/image10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8.png"/></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4" Type="http://schemas.openxmlformats.org/officeDocument/2006/relationships/image" Target="../media/image116.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image" Target="../media/image129.wmf"/><Relationship Id="rId3" Type="http://schemas.openxmlformats.org/officeDocument/2006/relationships/image" Target="../media/image119.png"/><Relationship Id="rId7" Type="http://schemas.openxmlformats.org/officeDocument/2006/relationships/image" Target="../media/image123.wmf"/><Relationship Id="rId12" Type="http://schemas.openxmlformats.org/officeDocument/2006/relationships/image" Target="../media/image128.wmf"/><Relationship Id="rId2" Type="http://schemas.openxmlformats.org/officeDocument/2006/relationships/image" Target="../media/image118.wmf"/><Relationship Id="rId1" Type="http://schemas.openxmlformats.org/officeDocument/2006/relationships/image" Target="../media/image117.wmf"/><Relationship Id="rId6" Type="http://schemas.openxmlformats.org/officeDocument/2006/relationships/image" Target="../media/image122.wmf"/><Relationship Id="rId11" Type="http://schemas.openxmlformats.org/officeDocument/2006/relationships/image" Target="../media/image127.wmf"/><Relationship Id="rId5" Type="http://schemas.openxmlformats.org/officeDocument/2006/relationships/image" Target="../media/image121.wmf"/><Relationship Id="rId10" Type="http://schemas.openxmlformats.org/officeDocument/2006/relationships/image" Target="../media/image126.wmf"/><Relationship Id="rId4" Type="http://schemas.openxmlformats.org/officeDocument/2006/relationships/image" Target="../media/image120.wmf"/><Relationship Id="rId9" Type="http://schemas.openxmlformats.org/officeDocument/2006/relationships/image" Target="../media/image125.wmf"/><Relationship Id="rId14" Type="http://schemas.openxmlformats.org/officeDocument/2006/relationships/image" Target="../media/image13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image" Target="../media/image131.wmf"/><Relationship Id="rId5" Type="http://schemas.openxmlformats.org/officeDocument/2006/relationships/image" Target="../media/image135.wmf"/><Relationship Id="rId4" Type="http://schemas.openxmlformats.org/officeDocument/2006/relationships/image" Target="../media/image134.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43.wmf"/><Relationship Id="rId3" Type="http://schemas.openxmlformats.org/officeDocument/2006/relationships/image" Target="../media/image138.wmf"/><Relationship Id="rId7" Type="http://schemas.openxmlformats.org/officeDocument/2006/relationships/image" Target="../media/image142.wmf"/><Relationship Id="rId2" Type="http://schemas.openxmlformats.org/officeDocument/2006/relationships/image" Target="../media/image137.wmf"/><Relationship Id="rId1" Type="http://schemas.openxmlformats.org/officeDocument/2006/relationships/image" Target="../media/image136.wmf"/><Relationship Id="rId6" Type="http://schemas.openxmlformats.org/officeDocument/2006/relationships/image" Target="../media/image141.wmf"/><Relationship Id="rId5" Type="http://schemas.openxmlformats.org/officeDocument/2006/relationships/image" Target="../media/image140.wmf"/><Relationship Id="rId4" Type="http://schemas.openxmlformats.org/officeDocument/2006/relationships/image" Target="../media/image139.wmf"/><Relationship Id="rId9" Type="http://schemas.openxmlformats.org/officeDocument/2006/relationships/image" Target="../media/image144.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image" Target="../media/image147.wmf"/><Relationship Id="rId7" Type="http://schemas.openxmlformats.org/officeDocument/2006/relationships/image" Target="../media/image151.wmf"/><Relationship Id="rId12" Type="http://schemas.openxmlformats.org/officeDocument/2006/relationships/image" Target="../media/image156.wmf"/><Relationship Id="rId2" Type="http://schemas.openxmlformats.org/officeDocument/2006/relationships/image" Target="../media/image146.wmf"/><Relationship Id="rId1" Type="http://schemas.openxmlformats.org/officeDocument/2006/relationships/image" Target="../media/image145.wmf"/><Relationship Id="rId6" Type="http://schemas.openxmlformats.org/officeDocument/2006/relationships/image" Target="../media/image150.wmf"/><Relationship Id="rId11" Type="http://schemas.openxmlformats.org/officeDocument/2006/relationships/image" Target="../media/image155.wmf"/><Relationship Id="rId5" Type="http://schemas.openxmlformats.org/officeDocument/2006/relationships/image" Target="../media/image149.wmf"/><Relationship Id="rId10" Type="http://schemas.openxmlformats.org/officeDocument/2006/relationships/image" Target="../media/image154.wmf"/><Relationship Id="rId4" Type="http://schemas.openxmlformats.org/officeDocument/2006/relationships/image" Target="../media/image148.wmf"/><Relationship Id="rId9" Type="http://schemas.openxmlformats.org/officeDocument/2006/relationships/image" Target="../media/image153.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64.emf"/><Relationship Id="rId3" Type="http://schemas.openxmlformats.org/officeDocument/2006/relationships/image" Target="../media/image159.wmf"/><Relationship Id="rId7" Type="http://schemas.openxmlformats.org/officeDocument/2006/relationships/image" Target="../media/image163.wmf"/><Relationship Id="rId12" Type="http://schemas.openxmlformats.org/officeDocument/2006/relationships/image" Target="../media/image168.wmf"/><Relationship Id="rId2" Type="http://schemas.openxmlformats.org/officeDocument/2006/relationships/image" Target="../media/image158.wmf"/><Relationship Id="rId1" Type="http://schemas.openxmlformats.org/officeDocument/2006/relationships/image" Target="../media/image157.wmf"/><Relationship Id="rId6" Type="http://schemas.openxmlformats.org/officeDocument/2006/relationships/image" Target="../media/image162.wmf"/><Relationship Id="rId11" Type="http://schemas.openxmlformats.org/officeDocument/2006/relationships/image" Target="../media/image167.wmf"/><Relationship Id="rId5" Type="http://schemas.openxmlformats.org/officeDocument/2006/relationships/image" Target="../media/image161.wmf"/><Relationship Id="rId10" Type="http://schemas.openxmlformats.org/officeDocument/2006/relationships/image" Target="../media/image166.wmf"/><Relationship Id="rId4" Type="http://schemas.openxmlformats.org/officeDocument/2006/relationships/image" Target="../media/image160.wmf"/><Relationship Id="rId9" Type="http://schemas.openxmlformats.org/officeDocument/2006/relationships/image" Target="../media/image165.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72.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80.wmf"/><Relationship Id="rId3" Type="http://schemas.openxmlformats.org/officeDocument/2006/relationships/image" Target="../media/image175.wmf"/><Relationship Id="rId7" Type="http://schemas.openxmlformats.org/officeDocument/2006/relationships/image" Target="../media/image179.wmf"/><Relationship Id="rId2" Type="http://schemas.openxmlformats.org/officeDocument/2006/relationships/image" Target="../media/image174.wmf"/><Relationship Id="rId1" Type="http://schemas.openxmlformats.org/officeDocument/2006/relationships/image" Target="../media/image173.wmf"/><Relationship Id="rId6" Type="http://schemas.openxmlformats.org/officeDocument/2006/relationships/image" Target="../media/image178.wmf"/><Relationship Id="rId5" Type="http://schemas.openxmlformats.org/officeDocument/2006/relationships/image" Target="../media/image177.wmf"/><Relationship Id="rId4" Type="http://schemas.openxmlformats.org/officeDocument/2006/relationships/image" Target="../media/image176.wmf"/><Relationship Id="rId9" Type="http://schemas.openxmlformats.org/officeDocument/2006/relationships/image" Target="../media/image181.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1.wmf"/><Relationship Id="rId13" Type="http://schemas.openxmlformats.org/officeDocument/2006/relationships/image" Target="../media/image16.wmf"/><Relationship Id="rId3" Type="http://schemas.openxmlformats.org/officeDocument/2006/relationships/image" Target="../media/image6.wmf"/><Relationship Id="rId7" Type="http://schemas.openxmlformats.org/officeDocument/2006/relationships/image" Target="../media/image10.wmf"/><Relationship Id="rId12" Type="http://schemas.openxmlformats.org/officeDocument/2006/relationships/image" Target="../media/image15.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11" Type="http://schemas.openxmlformats.org/officeDocument/2006/relationships/image" Target="../media/image14.wmf"/><Relationship Id="rId5" Type="http://schemas.openxmlformats.org/officeDocument/2006/relationships/image" Target="../media/image8.wmf"/><Relationship Id="rId10" Type="http://schemas.openxmlformats.org/officeDocument/2006/relationships/image" Target="../media/image13.wmf"/><Relationship Id="rId4" Type="http://schemas.openxmlformats.org/officeDocument/2006/relationships/image" Target="../media/image7.wmf"/><Relationship Id="rId9"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image" Target="../media/image184.wmf"/><Relationship Id="rId1" Type="http://schemas.openxmlformats.org/officeDocument/2006/relationships/image" Target="../media/image183.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89.wmf"/><Relationship Id="rId7" Type="http://schemas.openxmlformats.org/officeDocument/2006/relationships/image" Target="../media/image193.wmf"/><Relationship Id="rId2" Type="http://schemas.openxmlformats.org/officeDocument/2006/relationships/image" Target="../media/image188.wmf"/><Relationship Id="rId1" Type="http://schemas.openxmlformats.org/officeDocument/2006/relationships/image" Target="../media/image187.wmf"/><Relationship Id="rId6" Type="http://schemas.openxmlformats.org/officeDocument/2006/relationships/image" Target="../media/image192.wmf"/><Relationship Id="rId5" Type="http://schemas.openxmlformats.org/officeDocument/2006/relationships/image" Target="../media/image191.wmf"/><Relationship Id="rId4" Type="http://schemas.openxmlformats.org/officeDocument/2006/relationships/image" Target="../media/image190.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 Id="rId6" Type="http://schemas.openxmlformats.org/officeDocument/2006/relationships/image" Target="../media/image199.wmf"/><Relationship Id="rId5" Type="http://schemas.openxmlformats.org/officeDocument/2006/relationships/image" Target="../media/image198.wmf"/><Relationship Id="rId4" Type="http://schemas.openxmlformats.org/officeDocument/2006/relationships/image" Target="../media/image197.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02.wmf"/><Relationship Id="rId2" Type="http://schemas.openxmlformats.org/officeDocument/2006/relationships/image" Target="../media/image201.wmf"/><Relationship Id="rId1" Type="http://schemas.openxmlformats.org/officeDocument/2006/relationships/image" Target="../media/image200.wmf"/><Relationship Id="rId6" Type="http://schemas.openxmlformats.org/officeDocument/2006/relationships/image" Target="../media/image205.wmf"/><Relationship Id="rId5" Type="http://schemas.openxmlformats.org/officeDocument/2006/relationships/image" Target="../media/image204.wmf"/><Relationship Id="rId4" Type="http://schemas.openxmlformats.org/officeDocument/2006/relationships/image" Target="../media/image203.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207.wmf"/><Relationship Id="rId1" Type="http://schemas.openxmlformats.org/officeDocument/2006/relationships/image" Target="../media/image206.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10.wmf"/><Relationship Id="rId2" Type="http://schemas.openxmlformats.org/officeDocument/2006/relationships/image" Target="../media/image209.wmf"/><Relationship Id="rId1" Type="http://schemas.openxmlformats.org/officeDocument/2006/relationships/image" Target="../media/image208.wmf"/><Relationship Id="rId4" Type="http://schemas.openxmlformats.org/officeDocument/2006/relationships/image" Target="../media/image211.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14.wmf"/><Relationship Id="rId2" Type="http://schemas.openxmlformats.org/officeDocument/2006/relationships/image" Target="../media/image213.wmf"/><Relationship Id="rId1" Type="http://schemas.openxmlformats.org/officeDocument/2006/relationships/image" Target="../media/image212.wmf"/><Relationship Id="rId6" Type="http://schemas.openxmlformats.org/officeDocument/2006/relationships/image" Target="../media/image217.wmf"/><Relationship Id="rId5" Type="http://schemas.openxmlformats.org/officeDocument/2006/relationships/image" Target="../media/image216.wmf"/><Relationship Id="rId4" Type="http://schemas.openxmlformats.org/officeDocument/2006/relationships/image" Target="../media/image215.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19.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22.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image" Target="../media/image230.wmf"/><Relationship Id="rId1" Type="http://schemas.openxmlformats.org/officeDocument/2006/relationships/image" Target="../media/image22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5" Type="http://schemas.openxmlformats.org/officeDocument/2006/relationships/image" Target="../media/image21.wmf"/><Relationship Id="rId4" Type="http://schemas.openxmlformats.org/officeDocument/2006/relationships/image" Target="../media/image20.e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233.wmf"/><Relationship Id="rId1" Type="http://schemas.openxmlformats.org/officeDocument/2006/relationships/image" Target="../media/image232.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36.wmf"/><Relationship Id="rId2" Type="http://schemas.openxmlformats.org/officeDocument/2006/relationships/image" Target="../media/image235.wmf"/><Relationship Id="rId1" Type="http://schemas.openxmlformats.org/officeDocument/2006/relationships/image" Target="../media/image234.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37.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40.wmf"/><Relationship Id="rId2" Type="http://schemas.openxmlformats.org/officeDocument/2006/relationships/image" Target="../media/image239.wmf"/><Relationship Id="rId1" Type="http://schemas.openxmlformats.org/officeDocument/2006/relationships/image" Target="../media/image238.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4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5" Type="http://schemas.openxmlformats.org/officeDocument/2006/relationships/image" Target="../media/image26.emf"/><Relationship Id="rId4"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image" Target="../media/image29.wmf"/><Relationship Id="rId7" Type="http://schemas.openxmlformats.org/officeDocument/2006/relationships/image" Target="../media/image33.wmf"/><Relationship Id="rId2" Type="http://schemas.openxmlformats.org/officeDocument/2006/relationships/image" Target="../media/image28.wmf"/><Relationship Id="rId1" Type="http://schemas.openxmlformats.org/officeDocument/2006/relationships/image" Target="../media/image27.wmf"/><Relationship Id="rId6" Type="http://schemas.openxmlformats.org/officeDocument/2006/relationships/image" Target="../media/image32.wmf"/><Relationship Id="rId5" Type="http://schemas.openxmlformats.org/officeDocument/2006/relationships/image" Target="../media/image31.emf"/><Relationship Id="rId4"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43.wmf"/><Relationship Id="rId7" Type="http://schemas.openxmlformats.org/officeDocument/2006/relationships/image" Target="../media/image47.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11" Type="http://schemas.openxmlformats.org/officeDocument/2006/relationships/image" Target="../media/image51.wmf"/><Relationship Id="rId5" Type="http://schemas.openxmlformats.org/officeDocument/2006/relationships/image" Target="../media/image45.wmf"/><Relationship Id="rId10" Type="http://schemas.openxmlformats.org/officeDocument/2006/relationships/image" Target="../media/image50.wmf"/><Relationship Id="rId4" Type="http://schemas.openxmlformats.org/officeDocument/2006/relationships/image" Target="../media/image44.wmf"/><Relationship Id="rId9" Type="http://schemas.openxmlformats.org/officeDocument/2006/relationships/image" Target="../media/image4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6" Type="http://schemas.openxmlformats.org/officeDocument/2006/relationships/image" Target="../media/image57.wmf"/><Relationship Id="rId5" Type="http://schemas.openxmlformats.org/officeDocument/2006/relationships/image" Target="../media/image56.wmf"/><Relationship Id="rId4" Type="http://schemas.openxmlformats.org/officeDocument/2006/relationships/image" Target="../media/image5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0" sz="1200" b="0">
                <a:ea typeface="宋体" pitchFamily="2" charset="-122"/>
              </a:defRPr>
            </a:lvl1pPr>
          </a:lstStyle>
          <a:p>
            <a:pPr>
              <a:defRPr/>
            </a:pPr>
            <a:endParaRPr lang="en-US" altLang="zh-CN"/>
          </a:p>
        </p:txBody>
      </p:sp>
      <p:sp>
        <p:nvSpPr>
          <p:cNvPr id="30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200" b="0">
                <a:ea typeface="宋体" pitchFamily="2" charset="-122"/>
              </a:defRPr>
            </a:lvl1pPr>
          </a:lstStyle>
          <a:p>
            <a:pPr>
              <a:defRPr/>
            </a:pPr>
            <a:endParaRPr lang="en-US" altLang="zh-CN"/>
          </a:p>
        </p:txBody>
      </p:sp>
      <p:sp>
        <p:nvSpPr>
          <p:cNvPr id="30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0" sz="1200" b="0">
                <a:ea typeface="宋体" pitchFamily="2" charset="-122"/>
              </a:defRPr>
            </a:lvl1pPr>
          </a:lstStyle>
          <a:p>
            <a:pPr>
              <a:defRPr/>
            </a:pPr>
            <a:endParaRPr lang="en-US" altLang="zh-CN"/>
          </a:p>
        </p:txBody>
      </p:sp>
      <p:sp>
        <p:nvSpPr>
          <p:cNvPr id="30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b="0">
                <a:ea typeface="宋体" pitchFamily="2" charset="-122"/>
              </a:defRPr>
            </a:lvl1pPr>
          </a:lstStyle>
          <a:p>
            <a:pPr>
              <a:defRPr/>
            </a:pPr>
            <a:fld id="{B7297999-5CA3-43E8-BFF7-9890603B1D3B}" type="slidenum">
              <a:rPr lang="en-US" altLang="zh-CN"/>
              <a:pPr>
                <a:defRPr/>
              </a:pPr>
              <a:t>‹#›</a:t>
            </a:fld>
            <a:endParaRPr lang="en-US" altLang="zh-CN"/>
          </a:p>
        </p:txBody>
      </p:sp>
    </p:spTree>
    <p:extLst>
      <p:ext uri="{BB962C8B-B14F-4D97-AF65-F5344CB8AC3E}">
        <p14:creationId xmlns:p14="http://schemas.microsoft.com/office/powerpoint/2010/main" val="961700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kumimoji="0" sz="1200" b="0">
                <a:ea typeface="宋体" pitchFamily="2" charset="-122"/>
              </a:defRPr>
            </a:lvl1pPr>
          </a:lstStyle>
          <a:p>
            <a:pPr>
              <a:defRPr/>
            </a:pPr>
            <a:endParaRPr lang="en-US" altLang="zh-CN"/>
          </a:p>
        </p:txBody>
      </p:sp>
      <p:sp>
        <p:nvSpPr>
          <p:cNvPr id="4608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kumimoji="0" sz="1200" b="0">
                <a:ea typeface="宋体" pitchFamily="2" charset="-122"/>
              </a:defRPr>
            </a:lvl1pPr>
          </a:lstStyle>
          <a:p>
            <a:pPr>
              <a:defRPr/>
            </a:pPr>
            <a:endParaRPr lang="en-US" altLang="zh-CN"/>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608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kumimoji="0" sz="1200" b="0">
                <a:ea typeface="宋体" pitchFamily="2" charset="-122"/>
              </a:defRPr>
            </a:lvl1pPr>
          </a:lstStyle>
          <a:p>
            <a:pPr>
              <a:defRPr/>
            </a:pPr>
            <a:endParaRPr lang="en-US" altLang="zh-CN"/>
          </a:p>
        </p:txBody>
      </p:sp>
      <p:sp>
        <p:nvSpPr>
          <p:cNvPr id="4608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kumimoji="0" sz="1200" b="0">
                <a:ea typeface="宋体" pitchFamily="2" charset="-122"/>
              </a:defRPr>
            </a:lvl1pPr>
          </a:lstStyle>
          <a:p>
            <a:pPr>
              <a:defRPr/>
            </a:pPr>
            <a:fld id="{BEEFE206-2BCD-447A-BC0A-38C87A2DDA0C}" type="slidenum">
              <a:rPr lang="en-US" altLang="zh-CN"/>
              <a:pPr>
                <a:defRPr/>
              </a:pPr>
              <a:t>‹#›</a:t>
            </a:fld>
            <a:endParaRPr lang="en-US" altLang="zh-CN"/>
          </a:p>
        </p:txBody>
      </p:sp>
    </p:spTree>
    <p:extLst>
      <p:ext uri="{BB962C8B-B14F-4D97-AF65-F5344CB8AC3E}">
        <p14:creationId xmlns:p14="http://schemas.microsoft.com/office/powerpoint/2010/main" val="8185595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fld id="{95BC8BAC-88FC-4DF1-9851-E6337494B6DB}" type="slidenum">
              <a:rPr kumimoji="0" lang="en-US" altLang="zh-CN" b="0" smtClean="0">
                <a:ea typeface="宋体" pitchFamily="2" charset="-122"/>
              </a:rPr>
              <a:pPr/>
              <a:t>28</a:t>
            </a:fld>
            <a:endParaRPr kumimoji="0" lang="en-US" altLang="zh-CN" b="0" smtClean="0">
              <a:ea typeface="宋体" pitchFamily="2" charset="-122"/>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板书计算转移时间和激光腔内一周往返时间比较</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fld id="{10FD3E17-A1E9-4F25-9313-930A78783600}" type="slidenum">
              <a:rPr kumimoji="0" lang="en-US" altLang="zh-CN" b="0" smtClean="0">
                <a:ea typeface="宋体" pitchFamily="2" charset="-122"/>
              </a:rPr>
              <a:pPr/>
              <a:t>58</a:t>
            </a:fld>
            <a:endParaRPr kumimoji="0" lang="en-US" altLang="zh-CN" b="0" smtClean="0">
              <a:ea typeface="宋体" pitchFamily="2" charset="-122"/>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板书：画图解释光谱线宽</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fld id="{5A9E7546-702A-43DD-8F76-A05617872B15}" type="slidenum">
              <a:rPr kumimoji="0" lang="en-US" altLang="zh-CN" b="0" smtClean="0">
                <a:ea typeface="宋体" pitchFamily="2" charset="-122"/>
              </a:rPr>
              <a:pPr/>
              <a:t>59</a:t>
            </a:fld>
            <a:endParaRPr kumimoji="0" lang="en-US" altLang="zh-CN" b="0" smtClean="0">
              <a:ea typeface="宋体" pitchFamily="2" charset="-122"/>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画图描述</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fld id="{BF7FC8BB-47D9-4F38-8084-DAAB354975E0}" type="slidenum">
              <a:rPr kumimoji="0" lang="en-US" altLang="zh-CN" b="0" smtClean="0">
                <a:ea typeface="宋体" pitchFamily="2" charset="-122"/>
              </a:rPr>
              <a:pPr/>
              <a:t>62</a:t>
            </a:fld>
            <a:endParaRPr kumimoji="0" lang="en-US" altLang="zh-CN" b="0" smtClean="0">
              <a:ea typeface="宋体" pitchFamily="2" charset="-122"/>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板书：画激光器，描述激光振荡过程</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fld id="{AD3E3190-4DE2-44A5-B382-D65B571F65DD}" type="slidenum">
              <a:rPr kumimoji="0" lang="en-US" altLang="zh-CN" b="0" smtClean="0">
                <a:ea typeface="宋体" pitchFamily="2" charset="-122"/>
              </a:rPr>
              <a:pPr/>
              <a:t>68</a:t>
            </a:fld>
            <a:endParaRPr kumimoji="0" lang="en-US" altLang="zh-CN" b="0" smtClean="0">
              <a:ea typeface="宋体" pitchFamily="2" charset="-122"/>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板书：画图表示频率漂移    温度涨落</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741340515"/>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19499985"/>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4975" y="274638"/>
            <a:ext cx="2108200" cy="5448300"/>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175375" cy="54483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35603905"/>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1839673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51553942"/>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498237047"/>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63575" y="11969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54575" y="11969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30475004"/>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71412870"/>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067666181"/>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739243"/>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536878267"/>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2349657"/>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226096228"/>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30919961"/>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4975" y="274638"/>
            <a:ext cx="2108200" cy="5448300"/>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175375" cy="54483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88541997"/>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4212318353"/>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94430354"/>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772935314"/>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63575" y="11969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54575" y="11969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10943817"/>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76932618"/>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355037828"/>
      </p:ext>
    </p:extLst>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142677"/>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647576340"/>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159273597"/>
      </p:ext>
    </p:extLst>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28853743"/>
      </p:ext>
    </p:extLst>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07123358"/>
      </p:ext>
    </p:extLst>
  </p:cSld>
  <p:clrMapOvr>
    <a:masterClrMapping/>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4975" y="274638"/>
            <a:ext cx="2108200" cy="5448300"/>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175375" cy="54483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1197658"/>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63575" y="11969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54575" y="11969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87382847"/>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81224640"/>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336575509"/>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067646"/>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76692979"/>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584335005"/>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4"/>
          <p:cNvSpPr>
            <a:spLocks noGrp="1" noChangeArrowheads="1"/>
          </p:cNvSpPr>
          <p:nvPr>
            <p:ph type="body" idx="1"/>
          </p:nvPr>
        </p:nvSpPr>
        <p:spPr bwMode="auto">
          <a:xfrm>
            <a:off x="663575" y="119697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7411" name="Picture 5" descr="图片2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4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Text Box 9"/>
          <p:cNvSpPr txBox="1">
            <a:spLocks noChangeArrowheads="1"/>
          </p:cNvSpPr>
          <p:nvPr userDrawn="1"/>
        </p:nvSpPr>
        <p:spPr bwMode="auto">
          <a:xfrm>
            <a:off x="1476375" y="6400800"/>
            <a:ext cx="6048375" cy="457200"/>
          </a:xfrm>
          <a:prstGeom prst="rect">
            <a:avLst/>
          </a:prstGeom>
          <a:noFill/>
          <a:ln w="9525" algn="ctr">
            <a:noFill/>
            <a:miter lim="800000"/>
            <a:headEnd/>
            <a:tailEnd/>
          </a:ln>
          <a:effectLst/>
        </p:spPr>
        <p:txBody>
          <a:bodyPr>
            <a:spAutoFit/>
          </a:bodyPr>
          <a:lstStyle/>
          <a:p>
            <a:pPr>
              <a:spcBef>
                <a:spcPct val="50000"/>
              </a:spcBef>
              <a:defRPr/>
            </a:pPr>
            <a:r>
              <a:rPr lang="zh-CN" altLang="en-US" sz="2400" dirty="0">
                <a:solidFill>
                  <a:srgbClr val="3366FF"/>
                </a:solidFill>
                <a:latin typeface="楷体" panose="02010609060101010101" pitchFamily="49" charset="-122"/>
                <a:ea typeface="楷体" panose="02010609060101010101" pitchFamily="49" charset="-122"/>
              </a:rPr>
              <a:t>太 原 理 工 大 学 物理与光电工程学院</a:t>
            </a: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ransition spd="slow">
    <p:wipe/>
  </p:transition>
  <p:timing>
    <p:tnLst>
      <p:par>
        <p:cTn id="1" dur="indefinite" restart="never" nodeType="tmRoot"/>
      </p:par>
    </p:tnLst>
  </p:timing>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34" charset="0"/>
          <a:ea typeface="隶书" pitchFamily="49" charset="-122"/>
        </a:defRPr>
      </a:lvl2pPr>
      <a:lvl3pPr algn="ctr" rtl="0" eaLnBrk="0" fontAlgn="base" hangingPunct="0">
        <a:spcBef>
          <a:spcPct val="0"/>
        </a:spcBef>
        <a:spcAft>
          <a:spcPct val="0"/>
        </a:spcAft>
        <a:defRPr sz="4000">
          <a:solidFill>
            <a:schemeClr val="tx2"/>
          </a:solidFill>
          <a:latin typeface="Arial" pitchFamily="34" charset="0"/>
          <a:ea typeface="隶书" pitchFamily="49" charset="-122"/>
        </a:defRPr>
      </a:lvl3pPr>
      <a:lvl4pPr algn="ctr" rtl="0" eaLnBrk="0" fontAlgn="base" hangingPunct="0">
        <a:spcBef>
          <a:spcPct val="0"/>
        </a:spcBef>
        <a:spcAft>
          <a:spcPct val="0"/>
        </a:spcAft>
        <a:defRPr sz="4000">
          <a:solidFill>
            <a:schemeClr val="tx2"/>
          </a:solidFill>
          <a:latin typeface="Arial" pitchFamily="34" charset="0"/>
          <a:ea typeface="隶书" pitchFamily="49" charset="-122"/>
        </a:defRPr>
      </a:lvl4pPr>
      <a:lvl5pPr algn="ctr" rtl="0" eaLnBrk="0" fontAlgn="base" hangingPunct="0">
        <a:spcBef>
          <a:spcPct val="0"/>
        </a:spcBef>
        <a:spcAft>
          <a:spcPct val="0"/>
        </a:spcAft>
        <a:defRPr sz="4000">
          <a:solidFill>
            <a:schemeClr val="tx2"/>
          </a:solidFill>
          <a:latin typeface="Arial" pitchFamily="34" charset="0"/>
          <a:ea typeface="隶书" pitchFamily="49" charset="-122"/>
        </a:defRPr>
      </a:lvl5pPr>
      <a:lvl6pPr marL="457200" algn="ctr" rtl="0" fontAlgn="base">
        <a:spcBef>
          <a:spcPct val="0"/>
        </a:spcBef>
        <a:spcAft>
          <a:spcPct val="0"/>
        </a:spcAft>
        <a:defRPr sz="4000">
          <a:solidFill>
            <a:schemeClr val="tx2"/>
          </a:solidFill>
          <a:latin typeface="Arial" pitchFamily="34" charset="0"/>
          <a:ea typeface="隶书" pitchFamily="49" charset="-122"/>
        </a:defRPr>
      </a:lvl6pPr>
      <a:lvl7pPr marL="914400" algn="ctr" rtl="0" fontAlgn="base">
        <a:spcBef>
          <a:spcPct val="0"/>
        </a:spcBef>
        <a:spcAft>
          <a:spcPct val="0"/>
        </a:spcAft>
        <a:defRPr sz="4000">
          <a:solidFill>
            <a:schemeClr val="tx2"/>
          </a:solidFill>
          <a:latin typeface="Arial" pitchFamily="34" charset="0"/>
          <a:ea typeface="隶书" pitchFamily="49" charset="-122"/>
        </a:defRPr>
      </a:lvl7pPr>
      <a:lvl8pPr marL="1371600" algn="ctr" rtl="0" fontAlgn="base">
        <a:spcBef>
          <a:spcPct val="0"/>
        </a:spcBef>
        <a:spcAft>
          <a:spcPct val="0"/>
        </a:spcAft>
        <a:defRPr sz="4000">
          <a:solidFill>
            <a:schemeClr val="tx2"/>
          </a:solidFill>
          <a:latin typeface="Arial" pitchFamily="34" charset="0"/>
          <a:ea typeface="隶书" pitchFamily="49" charset="-122"/>
        </a:defRPr>
      </a:lvl8pPr>
      <a:lvl9pPr marL="1828800" algn="ctr" rtl="0" fontAlgn="base">
        <a:spcBef>
          <a:spcPct val="0"/>
        </a:spcBef>
        <a:spcAft>
          <a:spcPct val="0"/>
        </a:spcAft>
        <a:defRPr sz="4000">
          <a:solidFill>
            <a:schemeClr val="tx2"/>
          </a:solidFill>
          <a:latin typeface="Arial" pitchFamily="34" charset="0"/>
          <a:ea typeface="隶书" pitchFamily="49" charset="-122"/>
        </a:defRPr>
      </a:lvl9pPr>
    </p:titleStyle>
    <p:bodyStyle>
      <a:lvl1pPr marL="342900" indent="-342900" algn="l" rtl="0" eaLnBrk="0" fontAlgn="base" hangingPunct="0">
        <a:spcBef>
          <a:spcPct val="20000"/>
        </a:spcBef>
        <a:spcAft>
          <a:spcPct val="0"/>
        </a:spcAft>
        <a:buClr>
          <a:srgbClr val="3366FF"/>
        </a:buClr>
        <a:buSzPct val="80000"/>
        <a:buFont typeface="Wingdings" pitchFamily="2" charset="2"/>
        <a:buChar char="v"/>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66FF"/>
        </a:buClr>
        <a:buSzPct val="80000"/>
        <a:buFont typeface="Wingdings" pitchFamily="2" charset="2"/>
        <a:buChar char="Ø"/>
        <a:defRPr sz="2800">
          <a:solidFill>
            <a:schemeClr val="tx1"/>
          </a:solidFill>
          <a:latin typeface="+mn-lt"/>
          <a:ea typeface="宋体" pitchFamily="2"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bwMode="auto">
          <a:xfrm>
            <a:off x="663575" y="119697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8435" name="Picture 3" descr="图片2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4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Text Box 4"/>
          <p:cNvSpPr txBox="1">
            <a:spLocks noChangeArrowheads="1"/>
          </p:cNvSpPr>
          <p:nvPr userDrawn="1"/>
        </p:nvSpPr>
        <p:spPr bwMode="auto">
          <a:xfrm>
            <a:off x="1476375" y="6400800"/>
            <a:ext cx="6048375" cy="457200"/>
          </a:xfrm>
          <a:prstGeom prst="rect">
            <a:avLst/>
          </a:prstGeom>
          <a:noFill/>
          <a:ln w="9525" algn="ctr">
            <a:noFill/>
            <a:miter lim="800000"/>
            <a:headEnd/>
            <a:tailEnd/>
          </a:ln>
          <a:effectLst/>
        </p:spPr>
        <p:txBody>
          <a:bodyPr>
            <a:spAutoFit/>
          </a:bodyPr>
          <a:lstStyle/>
          <a:p>
            <a:pPr>
              <a:spcBef>
                <a:spcPct val="50000"/>
              </a:spcBef>
              <a:defRPr/>
            </a:pPr>
            <a:r>
              <a:rPr lang="zh-CN" altLang="en-US" sz="2400">
                <a:solidFill>
                  <a:srgbClr val="3366FF"/>
                </a:solidFill>
                <a:ea typeface="楷体" pitchFamily="49" charset="-122"/>
              </a:rPr>
              <a:t>太 原 理 工 大 学 理 学 院 物 理 系</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ransition spd="slow">
    <p:wipe/>
  </p:transition>
  <p:timing>
    <p:tnLst>
      <p:par>
        <p:cTn id="1" dur="indefinite" restart="never" nodeType="tmRoot"/>
      </p:par>
    </p:tnLst>
  </p:timing>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34" charset="0"/>
          <a:ea typeface="宋体" pitchFamily="2" charset="-122"/>
        </a:defRPr>
      </a:lvl2pPr>
      <a:lvl3pPr algn="ctr" rtl="0" eaLnBrk="0" fontAlgn="base" hangingPunct="0">
        <a:spcBef>
          <a:spcPct val="0"/>
        </a:spcBef>
        <a:spcAft>
          <a:spcPct val="0"/>
        </a:spcAft>
        <a:defRPr sz="4000">
          <a:solidFill>
            <a:schemeClr val="tx2"/>
          </a:solidFill>
          <a:latin typeface="Arial" pitchFamily="34" charset="0"/>
          <a:ea typeface="宋体" pitchFamily="2" charset="-122"/>
        </a:defRPr>
      </a:lvl3pPr>
      <a:lvl4pPr algn="ctr" rtl="0" eaLnBrk="0" fontAlgn="base" hangingPunct="0">
        <a:spcBef>
          <a:spcPct val="0"/>
        </a:spcBef>
        <a:spcAft>
          <a:spcPct val="0"/>
        </a:spcAft>
        <a:defRPr sz="4000">
          <a:solidFill>
            <a:schemeClr val="tx2"/>
          </a:solidFill>
          <a:latin typeface="Arial" pitchFamily="34" charset="0"/>
          <a:ea typeface="宋体" pitchFamily="2" charset="-122"/>
        </a:defRPr>
      </a:lvl4pPr>
      <a:lvl5pPr algn="ctr" rtl="0" eaLnBrk="0" fontAlgn="base" hangingPunct="0">
        <a:spcBef>
          <a:spcPct val="0"/>
        </a:spcBef>
        <a:spcAft>
          <a:spcPct val="0"/>
        </a:spcAft>
        <a:defRPr sz="4000">
          <a:solidFill>
            <a:schemeClr val="tx2"/>
          </a:solidFill>
          <a:latin typeface="Arial" pitchFamily="34" charset="0"/>
          <a:ea typeface="宋体" pitchFamily="2" charset="-122"/>
        </a:defRPr>
      </a:lvl5pPr>
      <a:lvl6pPr marL="457200" algn="ctr" rtl="0" fontAlgn="base">
        <a:spcBef>
          <a:spcPct val="0"/>
        </a:spcBef>
        <a:spcAft>
          <a:spcPct val="0"/>
        </a:spcAft>
        <a:defRPr sz="4000">
          <a:solidFill>
            <a:schemeClr val="tx2"/>
          </a:solidFill>
          <a:latin typeface="Arial" pitchFamily="34" charset="0"/>
          <a:ea typeface="宋体" pitchFamily="2" charset="-122"/>
        </a:defRPr>
      </a:lvl6pPr>
      <a:lvl7pPr marL="914400" algn="ctr" rtl="0" fontAlgn="base">
        <a:spcBef>
          <a:spcPct val="0"/>
        </a:spcBef>
        <a:spcAft>
          <a:spcPct val="0"/>
        </a:spcAft>
        <a:defRPr sz="4000">
          <a:solidFill>
            <a:schemeClr val="tx2"/>
          </a:solidFill>
          <a:latin typeface="Arial" pitchFamily="34" charset="0"/>
          <a:ea typeface="宋体" pitchFamily="2" charset="-122"/>
        </a:defRPr>
      </a:lvl7pPr>
      <a:lvl8pPr marL="1371600" algn="ctr" rtl="0" fontAlgn="base">
        <a:spcBef>
          <a:spcPct val="0"/>
        </a:spcBef>
        <a:spcAft>
          <a:spcPct val="0"/>
        </a:spcAft>
        <a:defRPr sz="4000">
          <a:solidFill>
            <a:schemeClr val="tx2"/>
          </a:solidFill>
          <a:latin typeface="Arial" pitchFamily="34" charset="0"/>
          <a:ea typeface="宋体" pitchFamily="2" charset="-122"/>
        </a:defRPr>
      </a:lvl8pPr>
      <a:lvl9pPr marL="1828800" algn="ctr" rtl="0" fontAlgn="base">
        <a:spcBef>
          <a:spcPct val="0"/>
        </a:spcBef>
        <a:spcAft>
          <a:spcPct val="0"/>
        </a:spcAft>
        <a:defRPr sz="40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rgbClr val="3366FF"/>
        </a:buClr>
        <a:buSzPct val="80000"/>
        <a:buFont typeface="Wingdings" pitchFamily="2" charset="2"/>
        <a:buChar char="v"/>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66FF"/>
        </a:buClr>
        <a:buSzPct val="80000"/>
        <a:buFont typeface="Wingdings"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body" idx="1"/>
          </p:nvPr>
        </p:nvSpPr>
        <p:spPr bwMode="auto">
          <a:xfrm>
            <a:off x="663575" y="119697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9459" name="Picture 3" descr="图片2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4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3" name="Text Box 5"/>
          <p:cNvSpPr txBox="1">
            <a:spLocks noChangeArrowheads="1"/>
          </p:cNvSpPr>
          <p:nvPr userDrawn="1"/>
        </p:nvSpPr>
        <p:spPr bwMode="auto">
          <a:xfrm>
            <a:off x="1476375" y="6400800"/>
            <a:ext cx="6048375" cy="457200"/>
          </a:xfrm>
          <a:prstGeom prst="rect">
            <a:avLst/>
          </a:prstGeom>
          <a:noFill/>
          <a:ln w="9525" algn="ctr">
            <a:noFill/>
            <a:miter lim="800000"/>
            <a:headEnd/>
            <a:tailEnd/>
          </a:ln>
          <a:effectLst/>
        </p:spPr>
        <p:txBody>
          <a:bodyPr>
            <a:spAutoFit/>
          </a:bodyPr>
          <a:lstStyle/>
          <a:p>
            <a:pPr>
              <a:spcBef>
                <a:spcPct val="50000"/>
              </a:spcBef>
              <a:defRPr/>
            </a:pPr>
            <a:r>
              <a:rPr lang="zh-CN" altLang="en-US" sz="2400">
                <a:solidFill>
                  <a:srgbClr val="3366FF"/>
                </a:solidFill>
                <a:ea typeface="楷体" pitchFamily="49" charset="-122"/>
              </a:rPr>
              <a:t>太 原 理 工 大 学 理 学 院 物 理 系</a:t>
            </a: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spd="slow">
    <p:wipe/>
  </p:transition>
  <p:timing>
    <p:tnLst>
      <p:par>
        <p:cTn id="1" dur="indefinite" restart="never" nodeType="tmRoot"/>
      </p:par>
    </p:tnLst>
  </p:timing>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34" charset="0"/>
          <a:ea typeface="宋体" pitchFamily="2" charset="-122"/>
        </a:defRPr>
      </a:lvl2pPr>
      <a:lvl3pPr algn="ctr" rtl="0" eaLnBrk="0" fontAlgn="base" hangingPunct="0">
        <a:spcBef>
          <a:spcPct val="0"/>
        </a:spcBef>
        <a:spcAft>
          <a:spcPct val="0"/>
        </a:spcAft>
        <a:defRPr sz="4000">
          <a:solidFill>
            <a:schemeClr val="tx2"/>
          </a:solidFill>
          <a:latin typeface="Arial" pitchFamily="34" charset="0"/>
          <a:ea typeface="宋体" pitchFamily="2" charset="-122"/>
        </a:defRPr>
      </a:lvl3pPr>
      <a:lvl4pPr algn="ctr" rtl="0" eaLnBrk="0" fontAlgn="base" hangingPunct="0">
        <a:spcBef>
          <a:spcPct val="0"/>
        </a:spcBef>
        <a:spcAft>
          <a:spcPct val="0"/>
        </a:spcAft>
        <a:defRPr sz="4000">
          <a:solidFill>
            <a:schemeClr val="tx2"/>
          </a:solidFill>
          <a:latin typeface="Arial" pitchFamily="34" charset="0"/>
          <a:ea typeface="宋体" pitchFamily="2" charset="-122"/>
        </a:defRPr>
      </a:lvl4pPr>
      <a:lvl5pPr algn="ctr" rtl="0" eaLnBrk="0" fontAlgn="base" hangingPunct="0">
        <a:spcBef>
          <a:spcPct val="0"/>
        </a:spcBef>
        <a:spcAft>
          <a:spcPct val="0"/>
        </a:spcAft>
        <a:defRPr sz="4000">
          <a:solidFill>
            <a:schemeClr val="tx2"/>
          </a:solidFill>
          <a:latin typeface="Arial" pitchFamily="34" charset="0"/>
          <a:ea typeface="宋体" pitchFamily="2" charset="-122"/>
        </a:defRPr>
      </a:lvl5pPr>
      <a:lvl6pPr marL="457200" algn="ctr" rtl="0" fontAlgn="base">
        <a:spcBef>
          <a:spcPct val="0"/>
        </a:spcBef>
        <a:spcAft>
          <a:spcPct val="0"/>
        </a:spcAft>
        <a:defRPr sz="4000">
          <a:solidFill>
            <a:schemeClr val="tx2"/>
          </a:solidFill>
          <a:latin typeface="Arial" pitchFamily="34" charset="0"/>
          <a:ea typeface="宋体" pitchFamily="2" charset="-122"/>
        </a:defRPr>
      </a:lvl6pPr>
      <a:lvl7pPr marL="914400" algn="ctr" rtl="0" fontAlgn="base">
        <a:spcBef>
          <a:spcPct val="0"/>
        </a:spcBef>
        <a:spcAft>
          <a:spcPct val="0"/>
        </a:spcAft>
        <a:defRPr sz="4000">
          <a:solidFill>
            <a:schemeClr val="tx2"/>
          </a:solidFill>
          <a:latin typeface="Arial" pitchFamily="34" charset="0"/>
          <a:ea typeface="宋体" pitchFamily="2" charset="-122"/>
        </a:defRPr>
      </a:lvl7pPr>
      <a:lvl8pPr marL="1371600" algn="ctr" rtl="0" fontAlgn="base">
        <a:spcBef>
          <a:spcPct val="0"/>
        </a:spcBef>
        <a:spcAft>
          <a:spcPct val="0"/>
        </a:spcAft>
        <a:defRPr sz="4000">
          <a:solidFill>
            <a:schemeClr val="tx2"/>
          </a:solidFill>
          <a:latin typeface="Arial" pitchFamily="34" charset="0"/>
          <a:ea typeface="宋体" pitchFamily="2" charset="-122"/>
        </a:defRPr>
      </a:lvl8pPr>
      <a:lvl9pPr marL="1828800" algn="ctr" rtl="0" fontAlgn="base">
        <a:spcBef>
          <a:spcPct val="0"/>
        </a:spcBef>
        <a:spcAft>
          <a:spcPct val="0"/>
        </a:spcAft>
        <a:defRPr sz="40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rgbClr val="3366FF"/>
        </a:buClr>
        <a:buSzPct val="80000"/>
        <a:buFont typeface="Wingdings" pitchFamily="2" charset="2"/>
        <a:buChar char="v"/>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66FF"/>
        </a:buClr>
        <a:buSzPct val="80000"/>
        <a:buFont typeface="Wingdings"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39.bin"/><Relationship Id="rId3" Type="http://schemas.openxmlformats.org/officeDocument/2006/relationships/oleObject" Target="../embeddings/oleObject34.bin"/><Relationship Id="rId7" Type="http://schemas.openxmlformats.org/officeDocument/2006/relationships/oleObject" Target="../embeddings/oleObject36.bin"/><Relationship Id="rId12" Type="http://schemas.openxmlformats.org/officeDocument/2006/relationships/image" Target="../media/image39.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36.wmf"/><Relationship Id="rId11" Type="http://schemas.openxmlformats.org/officeDocument/2006/relationships/oleObject" Target="../embeddings/oleObject38.bin"/><Relationship Id="rId5" Type="http://schemas.openxmlformats.org/officeDocument/2006/relationships/oleObject" Target="../embeddings/oleObject35.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37.bin"/><Relationship Id="rId14" Type="http://schemas.openxmlformats.org/officeDocument/2006/relationships/image" Target="../media/image40.wmf"/></Relationships>
</file>

<file path=ppt/slides/_rels/slide11.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45.bin"/><Relationship Id="rId18" Type="http://schemas.openxmlformats.org/officeDocument/2006/relationships/image" Target="../media/image48.wmf"/><Relationship Id="rId3" Type="http://schemas.openxmlformats.org/officeDocument/2006/relationships/oleObject" Target="../embeddings/oleObject40.bin"/><Relationship Id="rId21" Type="http://schemas.openxmlformats.org/officeDocument/2006/relationships/oleObject" Target="../embeddings/oleObject49.bin"/><Relationship Id="rId7" Type="http://schemas.openxmlformats.org/officeDocument/2006/relationships/oleObject" Target="../embeddings/oleObject42.bin"/><Relationship Id="rId12" Type="http://schemas.openxmlformats.org/officeDocument/2006/relationships/image" Target="../media/image45.wmf"/><Relationship Id="rId17" Type="http://schemas.openxmlformats.org/officeDocument/2006/relationships/oleObject" Target="../embeddings/oleObject47.bin"/><Relationship Id="rId2" Type="http://schemas.openxmlformats.org/officeDocument/2006/relationships/slideLayout" Target="../slideLayouts/slideLayout7.xml"/><Relationship Id="rId16" Type="http://schemas.openxmlformats.org/officeDocument/2006/relationships/image" Target="../media/image47.wmf"/><Relationship Id="rId20" Type="http://schemas.openxmlformats.org/officeDocument/2006/relationships/image" Target="../media/image49.wmf"/><Relationship Id="rId1" Type="http://schemas.openxmlformats.org/officeDocument/2006/relationships/vmlDrawing" Target="../drawings/vmlDrawing8.vml"/><Relationship Id="rId6" Type="http://schemas.openxmlformats.org/officeDocument/2006/relationships/image" Target="../media/image42.wmf"/><Relationship Id="rId11" Type="http://schemas.openxmlformats.org/officeDocument/2006/relationships/oleObject" Target="../embeddings/oleObject44.bin"/><Relationship Id="rId24" Type="http://schemas.openxmlformats.org/officeDocument/2006/relationships/image" Target="../media/image51.wmf"/><Relationship Id="rId5" Type="http://schemas.openxmlformats.org/officeDocument/2006/relationships/oleObject" Target="../embeddings/oleObject41.bin"/><Relationship Id="rId15" Type="http://schemas.openxmlformats.org/officeDocument/2006/relationships/oleObject" Target="../embeddings/oleObject46.bin"/><Relationship Id="rId23" Type="http://schemas.openxmlformats.org/officeDocument/2006/relationships/oleObject" Target="../embeddings/oleObject50.bin"/><Relationship Id="rId10" Type="http://schemas.openxmlformats.org/officeDocument/2006/relationships/image" Target="../media/image44.wmf"/><Relationship Id="rId19" Type="http://schemas.openxmlformats.org/officeDocument/2006/relationships/oleObject" Target="../embeddings/oleObject48.bin"/><Relationship Id="rId4" Type="http://schemas.openxmlformats.org/officeDocument/2006/relationships/image" Target="../media/image41.wmf"/><Relationship Id="rId9" Type="http://schemas.openxmlformats.org/officeDocument/2006/relationships/oleObject" Target="../embeddings/oleObject43.bin"/><Relationship Id="rId14" Type="http://schemas.openxmlformats.org/officeDocument/2006/relationships/image" Target="../media/image46.wmf"/><Relationship Id="rId22" Type="http://schemas.openxmlformats.org/officeDocument/2006/relationships/image" Target="../media/image50.wmf"/></Relationships>
</file>

<file path=ppt/slides/_rels/slide12.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56.bin"/><Relationship Id="rId3" Type="http://schemas.openxmlformats.org/officeDocument/2006/relationships/oleObject" Target="../embeddings/oleObject51.bin"/><Relationship Id="rId7" Type="http://schemas.openxmlformats.org/officeDocument/2006/relationships/oleObject" Target="../embeddings/oleObject53.bin"/><Relationship Id="rId12" Type="http://schemas.openxmlformats.org/officeDocument/2006/relationships/image" Target="../media/image56.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53.wmf"/><Relationship Id="rId11" Type="http://schemas.openxmlformats.org/officeDocument/2006/relationships/oleObject" Target="../embeddings/oleObject55.bin"/><Relationship Id="rId5" Type="http://schemas.openxmlformats.org/officeDocument/2006/relationships/oleObject" Target="../embeddings/oleObject52.bin"/><Relationship Id="rId10" Type="http://schemas.openxmlformats.org/officeDocument/2006/relationships/image" Target="../media/image55.wmf"/><Relationship Id="rId4" Type="http://schemas.openxmlformats.org/officeDocument/2006/relationships/image" Target="../media/image52.wmf"/><Relationship Id="rId9" Type="http://schemas.openxmlformats.org/officeDocument/2006/relationships/oleObject" Target="../embeddings/oleObject54.bin"/><Relationship Id="rId14" Type="http://schemas.openxmlformats.org/officeDocument/2006/relationships/image" Target="../media/image57.wmf"/></Relationships>
</file>

<file path=ppt/slides/_rels/slide13.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57.bin"/><Relationship Id="rId7" Type="http://schemas.openxmlformats.org/officeDocument/2006/relationships/oleObject" Target="../embeddings/oleObject59.bin"/><Relationship Id="rId12" Type="http://schemas.openxmlformats.org/officeDocument/2006/relationships/image" Target="../media/image62.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59.emf"/><Relationship Id="rId11" Type="http://schemas.openxmlformats.org/officeDocument/2006/relationships/oleObject" Target="../embeddings/oleObject61.bin"/><Relationship Id="rId5" Type="http://schemas.openxmlformats.org/officeDocument/2006/relationships/oleObject" Target="../embeddings/oleObject58.bin"/><Relationship Id="rId10" Type="http://schemas.openxmlformats.org/officeDocument/2006/relationships/image" Target="../media/image61.wmf"/><Relationship Id="rId4" Type="http://schemas.openxmlformats.org/officeDocument/2006/relationships/image" Target="../media/image58.png"/><Relationship Id="rId9" Type="http://schemas.openxmlformats.org/officeDocument/2006/relationships/oleObject" Target="../embeddings/oleObject60.bin"/></Relationships>
</file>

<file path=ppt/slides/_rels/slide14.xml.rels><?xml version="1.0" encoding="UTF-8" standalone="yes"?>
<Relationships xmlns="http://schemas.openxmlformats.org/package/2006/relationships"><Relationship Id="rId8" Type="http://schemas.openxmlformats.org/officeDocument/2006/relationships/image" Target="../media/image65.wmf"/><Relationship Id="rId13" Type="http://schemas.openxmlformats.org/officeDocument/2006/relationships/oleObject" Target="../embeddings/oleObject67.bin"/><Relationship Id="rId18" Type="http://schemas.openxmlformats.org/officeDocument/2006/relationships/oleObject" Target="../embeddings/oleObject71.bin"/><Relationship Id="rId3" Type="http://schemas.openxmlformats.org/officeDocument/2006/relationships/oleObject" Target="../embeddings/oleObject62.bin"/><Relationship Id="rId7" Type="http://schemas.openxmlformats.org/officeDocument/2006/relationships/oleObject" Target="../embeddings/oleObject64.bin"/><Relationship Id="rId12" Type="http://schemas.openxmlformats.org/officeDocument/2006/relationships/image" Target="../media/image67.wmf"/><Relationship Id="rId17" Type="http://schemas.openxmlformats.org/officeDocument/2006/relationships/image" Target="../media/image68.wmf"/><Relationship Id="rId2" Type="http://schemas.openxmlformats.org/officeDocument/2006/relationships/slideLayout" Target="../slideLayouts/slideLayout7.xml"/><Relationship Id="rId16" Type="http://schemas.openxmlformats.org/officeDocument/2006/relationships/oleObject" Target="../embeddings/oleObject70.bin"/><Relationship Id="rId1" Type="http://schemas.openxmlformats.org/officeDocument/2006/relationships/vmlDrawing" Target="../drawings/vmlDrawing11.vml"/><Relationship Id="rId6" Type="http://schemas.openxmlformats.org/officeDocument/2006/relationships/image" Target="../media/image64.wmf"/><Relationship Id="rId11" Type="http://schemas.openxmlformats.org/officeDocument/2006/relationships/oleObject" Target="../embeddings/oleObject66.bin"/><Relationship Id="rId5" Type="http://schemas.openxmlformats.org/officeDocument/2006/relationships/oleObject" Target="../embeddings/oleObject63.bin"/><Relationship Id="rId15" Type="http://schemas.openxmlformats.org/officeDocument/2006/relationships/oleObject" Target="../embeddings/oleObject69.bin"/><Relationship Id="rId10" Type="http://schemas.openxmlformats.org/officeDocument/2006/relationships/image" Target="../media/image66.wmf"/><Relationship Id="rId19" Type="http://schemas.openxmlformats.org/officeDocument/2006/relationships/image" Target="../media/image69.wmf"/><Relationship Id="rId4" Type="http://schemas.openxmlformats.org/officeDocument/2006/relationships/image" Target="../media/image63.wmf"/><Relationship Id="rId9" Type="http://schemas.openxmlformats.org/officeDocument/2006/relationships/oleObject" Target="../embeddings/oleObject65.bin"/><Relationship Id="rId14" Type="http://schemas.openxmlformats.org/officeDocument/2006/relationships/oleObject" Target="../embeddings/oleObject68.bin"/></Relationships>
</file>

<file path=ppt/slides/_rels/slide15.x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oleObject" Target="../embeddings/oleObject77.bin"/><Relationship Id="rId18" Type="http://schemas.openxmlformats.org/officeDocument/2006/relationships/image" Target="../media/image77.wmf"/><Relationship Id="rId3" Type="http://schemas.openxmlformats.org/officeDocument/2006/relationships/oleObject" Target="../embeddings/oleObject72.bin"/><Relationship Id="rId21" Type="http://schemas.openxmlformats.org/officeDocument/2006/relationships/oleObject" Target="../embeddings/oleObject81.bin"/><Relationship Id="rId7" Type="http://schemas.openxmlformats.org/officeDocument/2006/relationships/oleObject" Target="../embeddings/oleObject74.bin"/><Relationship Id="rId12" Type="http://schemas.openxmlformats.org/officeDocument/2006/relationships/image" Target="../media/image74.wmf"/><Relationship Id="rId17" Type="http://schemas.openxmlformats.org/officeDocument/2006/relationships/oleObject" Target="../embeddings/oleObject79.bin"/><Relationship Id="rId2" Type="http://schemas.openxmlformats.org/officeDocument/2006/relationships/slideLayout" Target="../slideLayouts/slideLayout7.xml"/><Relationship Id="rId16" Type="http://schemas.openxmlformats.org/officeDocument/2006/relationships/image" Target="../media/image76.wmf"/><Relationship Id="rId20" Type="http://schemas.openxmlformats.org/officeDocument/2006/relationships/image" Target="../media/image78.wmf"/><Relationship Id="rId1" Type="http://schemas.openxmlformats.org/officeDocument/2006/relationships/vmlDrawing" Target="../drawings/vmlDrawing12.vml"/><Relationship Id="rId6" Type="http://schemas.openxmlformats.org/officeDocument/2006/relationships/image" Target="../media/image71.wmf"/><Relationship Id="rId11" Type="http://schemas.openxmlformats.org/officeDocument/2006/relationships/oleObject" Target="../embeddings/oleObject76.bin"/><Relationship Id="rId5" Type="http://schemas.openxmlformats.org/officeDocument/2006/relationships/oleObject" Target="../embeddings/oleObject73.bin"/><Relationship Id="rId15" Type="http://schemas.openxmlformats.org/officeDocument/2006/relationships/oleObject" Target="../embeddings/oleObject78.bin"/><Relationship Id="rId10" Type="http://schemas.openxmlformats.org/officeDocument/2006/relationships/image" Target="../media/image73.wmf"/><Relationship Id="rId19" Type="http://schemas.openxmlformats.org/officeDocument/2006/relationships/oleObject" Target="../embeddings/oleObject80.bin"/><Relationship Id="rId4" Type="http://schemas.openxmlformats.org/officeDocument/2006/relationships/image" Target="../media/image70.wmf"/><Relationship Id="rId9" Type="http://schemas.openxmlformats.org/officeDocument/2006/relationships/oleObject" Target="../embeddings/oleObject75.bin"/><Relationship Id="rId14" Type="http://schemas.openxmlformats.org/officeDocument/2006/relationships/image" Target="../media/image75.wmf"/><Relationship Id="rId22" Type="http://schemas.openxmlformats.org/officeDocument/2006/relationships/image" Target="../media/image79.wmf"/></Relationships>
</file>

<file path=ppt/slides/_rels/slide16.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82.bin"/><Relationship Id="rId7" Type="http://schemas.openxmlformats.org/officeDocument/2006/relationships/oleObject" Target="../embeddings/oleObject84.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81.wmf"/><Relationship Id="rId5" Type="http://schemas.openxmlformats.org/officeDocument/2006/relationships/oleObject" Target="../embeddings/oleObject83.bin"/><Relationship Id="rId10" Type="http://schemas.openxmlformats.org/officeDocument/2006/relationships/image" Target="../media/image83.wmf"/><Relationship Id="rId4" Type="http://schemas.openxmlformats.org/officeDocument/2006/relationships/image" Target="../media/image80.wmf"/><Relationship Id="rId9" Type="http://schemas.openxmlformats.org/officeDocument/2006/relationships/oleObject" Target="../embeddings/oleObject85.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86.wmf"/><Relationship Id="rId13" Type="http://schemas.openxmlformats.org/officeDocument/2006/relationships/oleObject" Target="../embeddings/oleObject91.bin"/><Relationship Id="rId3" Type="http://schemas.openxmlformats.org/officeDocument/2006/relationships/oleObject" Target="../embeddings/oleObject86.bin"/><Relationship Id="rId7" Type="http://schemas.openxmlformats.org/officeDocument/2006/relationships/oleObject" Target="../embeddings/oleObject88.bin"/><Relationship Id="rId12" Type="http://schemas.openxmlformats.org/officeDocument/2006/relationships/image" Target="../media/image88.wmf"/><Relationship Id="rId2" Type="http://schemas.openxmlformats.org/officeDocument/2006/relationships/slideLayout" Target="../slideLayouts/slideLayout7.xml"/><Relationship Id="rId16" Type="http://schemas.openxmlformats.org/officeDocument/2006/relationships/image" Target="../media/image90.wmf"/><Relationship Id="rId1" Type="http://schemas.openxmlformats.org/officeDocument/2006/relationships/vmlDrawing" Target="../drawings/vmlDrawing14.vml"/><Relationship Id="rId6" Type="http://schemas.openxmlformats.org/officeDocument/2006/relationships/image" Target="../media/image85.wmf"/><Relationship Id="rId11" Type="http://schemas.openxmlformats.org/officeDocument/2006/relationships/oleObject" Target="../embeddings/oleObject90.bin"/><Relationship Id="rId5" Type="http://schemas.openxmlformats.org/officeDocument/2006/relationships/oleObject" Target="../embeddings/oleObject87.bin"/><Relationship Id="rId15" Type="http://schemas.openxmlformats.org/officeDocument/2006/relationships/oleObject" Target="../embeddings/oleObject92.bin"/><Relationship Id="rId10" Type="http://schemas.openxmlformats.org/officeDocument/2006/relationships/image" Target="../media/image87.wmf"/><Relationship Id="rId4" Type="http://schemas.openxmlformats.org/officeDocument/2006/relationships/image" Target="../media/image84.wmf"/><Relationship Id="rId9" Type="http://schemas.openxmlformats.org/officeDocument/2006/relationships/oleObject" Target="../embeddings/oleObject89.bin"/><Relationship Id="rId14" Type="http://schemas.openxmlformats.org/officeDocument/2006/relationships/image" Target="../media/image89.wmf"/></Relationships>
</file>

<file path=ppt/slides/_rels/slide19.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oleObject" Target="../embeddings/oleObject93.bin"/><Relationship Id="rId7" Type="http://schemas.openxmlformats.org/officeDocument/2006/relationships/oleObject" Target="../embeddings/oleObject95.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92.wmf"/><Relationship Id="rId5" Type="http://schemas.openxmlformats.org/officeDocument/2006/relationships/oleObject" Target="../embeddings/oleObject94.bin"/><Relationship Id="rId10" Type="http://schemas.openxmlformats.org/officeDocument/2006/relationships/image" Target="../media/image94.wmf"/><Relationship Id="rId4" Type="http://schemas.openxmlformats.org/officeDocument/2006/relationships/image" Target="../media/image91.wmf"/><Relationship Id="rId9" Type="http://schemas.openxmlformats.org/officeDocument/2006/relationships/oleObject" Target="../embeddings/oleObject96.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96.png"/><Relationship Id="rId4" Type="http://schemas.openxmlformats.org/officeDocument/2006/relationships/image" Target="../media/image95.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7.xml"/><Relationship Id="rId1" Type="http://schemas.openxmlformats.org/officeDocument/2006/relationships/vmlDrawing" Target="../drawings/vmlDrawing17.vml"/><Relationship Id="rId5" Type="http://schemas.openxmlformats.org/officeDocument/2006/relationships/image" Target="../media/image97.emf"/><Relationship Id="rId4" Type="http://schemas.openxmlformats.org/officeDocument/2006/relationships/oleObject" Target="../embeddings/oleObject98.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01.wmf"/><Relationship Id="rId13" Type="http://schemas.openxmlformats.org/officeDocument/2006/relationships/image" Target="../media/image103.wmf"/><Relationship Id="rId3" Type="http://schemas.openxmlformats.org/officeDocument/2006/relationships/oleObject" Target="../embeddings/oleObject99.bin"/><Relationship Id="rId7" Type="http://schemas.openxmlformats.org/officeDocument/2006/relationships/oleObject" Target="../embeddings/oleObject101.bin"/><Relationship Id="rId12" Type="http://schemas.openxmlformats.org/officeDocument/2006/relationships/oleObject" Target="../embeddings/oleObject104.bin"/><Relationship Id="rId17" Type="http://schemas.openxmlformats.org/officeDocument/2006/relationships/image" Target="../media/image105.wmf"/><Relationship Id="rId2" Type="http://schemas.openxmlformats.org/officeDocument/2006/relationships/slideLayout" Target="../slideLayouts/slideLayout7.xml"/><Relationship Id="rId16" Type="http://schemas.openxmlformats.org/officeDocument/2006/relationships/oleObject" Target="../embeddings/oleObject106.bin"/><Relationship Id="rId1" Type="http://schemas.openxmlformats.org/officeDocument/2006/relationships/vmlDrawing" Target="../drawings/vmlDrawing18.vml"/><Relationship Id="rId6" Type="http://schemas.openxmlformats.org/officeDocument/2006/relationships/image" Target="../media/image100.wmf"/><Relationship Id="rId11" Type="http://schemas.openxmlformats.org/officeDocument/2006/relationships/oleObject" Target="../embeddings/oleObject103.bin"/><Relationship Id="rId5" Type="http://schemas.openxmlformats.org/officeDocument/2006/relationships/oleObject" Target="../embeddings/oleObject100.bin"/><Relationship Id="rId15" Type="http://schemas.openxmlformats.org/officeDocument/2006/relationships/image" Target="../media/image104.wmf"/><Relationship Id="rId10" Type="http://schemas.openxmlformats.org/officeDocument/2006/relationships/image" Target="../media/image102.wmf"/><Relationship Id="rId4" Type="http://schemas.openxmlformats.org/officeDocument/2006/relationships/image" Target="../media/image99.wmf"/><Relationship Id="rId9" Type="http://schemas.openxmlformats.org/officeDocument/2006/relationships/oleObject" Target="../embeddings/oleObject102.bin"/><Relationship Id="rId14" Type="http://schemas.openxmlformats.org/officeDocument/2006/relationships/oleObject" Target="../embeddings/oleObject105.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image" Target="../media/image106.wmf"/></Relationships>
</file>

<file path=ppt/slides/_rels/slide2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108.png"/></Relationships>
</file>

<file path=ppt/slides/_rels/slide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30.x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oleObject" Target="../embeddings/oleObject109.bin"/><Relationship Id="rId7" Type="http://schemas.openxmlformats.org/officeDocument/2006/relationships/oleObject" Target="../embeddings/oleObject111.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114.wmf"/><Relationship Id="rId11" Type="http://schemas.openxmlformats.org/officeDocument/2006/relationships/oleObject" Target="../embeddings/oleObject113.bin"/><Relationship Id="rId5" Type="http://schemas.openxmlformats.org/officeDocument/2006/relationships/oleObject" Target="../embeddings/oleObject110.bin"/><Relationship Id="rId10" Type="http://schemas.openxmlformats.org/officeDocument/2006/relationships/image" Target="../media/image116.wmf"/><Relationship Id="rId4" Type="http://schemas.openxmlformats.org/officeDocument/2006/relationships/image" Target="../media/image113.wmf"/><Relationship Id="rId9" Type="http://schemas.openxmlformats.org/officeDocument/2006/relationships/oleObject" Target="../embeddings/oleObject112.bin"/></Relationships>
</file>

<file path=ppt/slides/_rels/slide35.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oleObject" Target="../embeddings/oleObject119.bin"/><Relationship Id="rId18" Type="http://schemas.openxmlformats.org/officeDocument/2006/relationships/image" Target="../media/image124.wmf"/><Relationship Id="rId26" Type="http://schemas.openxmlformats.org/officeDocument/2006/relationships/image" Target="../media/image128.wmf"/><Relationship Id="rId3" Type="http://schemas.openxmlformats.org/officeDocument/2006/relationships/oleObject" Target="../embeddings/oleObject114.bin"/><Relationship Id="rId21" Type="http://schemas.openxmlformats.org/officeDocument/2006/relationships/oleObject" Target="../embeddings/oleObject123.bin"/><Relationship Id="rId7" Type="http://schemas.openxmlformats.org/officeDocument/2006/relationships/oleObject" Target="../embeddings/oleObject116.bin"/><Relationship Id="rId12" Type="http://schemas.openxmlformats.org/officeDocument/2006/relationships/image" Target="../media/image121.wmf"/><Relationship Id="rId17" Type="http://schemas.openxmlformats.org/officeDocument/2006/relationships/oleObject" Target="../embeddings/oleObject121.bin"/><Relationship Id="rId25" Type="http://schemas.openxmlformats.org/officeDocument/2006/relationships/oleObject" Target="../embeddings/oleObject125.bin"/><Relationship Id="rId2" Type="http://schemas.openxmlformats.org/officeDocument/2006/relationships/slideLayout" Target="../slideLayouts/slideLayout7.xml"/><Relationship Id="rId16" Type="http://schemas.openxmlformats.org/officeDocument/2006/relationships/image" Target="../media/image123.wmf"/><Relationship Id="rId20" Type="http://schemas.openxmlformats.org/officeDocument/2006/relationships/image" Target="../media/image125.wmf"/><Relationship Id="rId29" Type="http://schemas.openxmlformats.org/officeDocument/2006/relationships/oleObject" Target="../embeddings/oleObject127.bin"/><Relationship Id="rId1" Type="http://schemas.openxmlformats.org/officeDocument/2006/relationships/vmlDrawing" Target="../drawings/vmlDrawing22.vml"/><Relationship Id="rId6" Type="http://schemas.openxmlformats.org/officeDocument/2006/relationships/image" Target="../media/image118.wmf"/><Relationship Id="rId11" Type="http://schemas.openxmlformats.org/officeDocument/2006/relationships/oleObject" Target="../embeddings/oleObject118.bin"/><Relationship Id="rId24" Type="http://schemas.openxmlformats.org/officeDocument/2006/relationships/image" Target="../media/image127.wmf"/><Relationship Id="rId5" Type="http://schemas.openxmlformats.org/officeDocument/2006/relationships/oleObject" Target="../embeddings/oleObject115.bin"/><Relationship Id="rId15" Type="http://schemas.openxmlformats.org/officeDocument/2006/relationships/oleObject" Target="../embeddings/oleObject120.bin"/><Relationship Id="rId23" Type="http://schemas.openxmlformats.org/officeDocument/2006/relationships/oleObject" Target="../embeddings/oleObject124.bin"/><Relationship Id="rId28" Type="http://schemas.openxmlformats.org/officeDocument/2006/relationships/image" Target="../media/image129.wmf"/><Relationship Id="rId10" Type="http://schemas.openxmlformats.org/officeDocument/2006/relationships/image" Target="../media/image120.wmf"/><Relationship Id="rId19" Type="http://schemas.openxmlformats.org/officeDocument/2006/relationships/oleObject" Target="../embeddings/oleObject122.bin"/><Relationship Id="rId4" Type="http://schemas.openxmlformats.org/officeDocument/2006/relationships/image" Target="../media/image117.wmf"/><Relationship Id="rId9" Type="http://schemas.openxmlformats.org/officeDocument/2006/relationships/oleObject" Target="../embeddings/oleObject117.bin"/><Relationship Id="rId14" Type="http://schemas.openxmlformats.org/officeDocument/2006/relationships/image" Target="../media/image122.wmf"/><Relationship Id="rId22" Type="http://schemas.openxmlformats.org/officeDocument/2006/relationships/image" Target="../media/image126.wmf"/><Relationship Id="rId27" Type="http://schemas.openxmlformats.org/officeDocument/2006/relationships/oleObject" Target="../embeddings/oleObject126.bin"/><Relationship Id="rId30" Type="http://schemas.openxmlformats.org/officeDocument/2006/relationships/image" Target="../media/image130.wmf"/></Relationships>
</file>

<file path=ppt/slides/_rels/slide36.xml.rels><?xml version="1.0" encoding="UTF-8" standalone="yes"?>
<Relationships xmlns="http://schemas.openxmlformats.org/package/2006/relationships"><Relationship Id="rId8" Type="http://schemas.openxmlformats.org/officeDocument/2006/relationships/image" Target="../media/image133.emf"/><Relationship Id="rId3" Type="http://schemas.openxmlformats.org/officeDocument/2006/relationships/oleObject" Target="../embeddings/oleObject128.bin"/><Relationship Id="rId7" Type="http://schemas.openxmlformats.org/officeDocument/2006/relationships/oleObject" Target="../embeddings/oleObject130.bin"/><Relationship Id="rId12" Type="http://schemas.openxmlformats.org/officeDocument/2006/relationships/image" Target="../media/image135.w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32.emf"/><Relationship Id="rId11" Type="http://schemas.openxmlformats.org/officeDocument/2006/relationships/oleObject" Target="../embeddings/oleObject132.bin"/><Relationship Id="rId5" Type="http://schemas.openxmlformats.org/officeDocument/2006/relationships/oleObject" Target="../embeddings/oleObject129.bin"/><Relationship Id="rId10" Type="http://schemas.openxmlformats.org/officeDocument/2006/relationships/image" Target="../media/image134.wmf"/><Relationship Id="rId4" Type="http://schemas.openxmlformats.org/officeDocument/2006/relationships/image" Target="../media/image131.wmf"/><Relationship Id="rId9" Type="http://schemas.openxmlformats.org/officeDocument/2006/relationships/oleObject" Target="../embeddings/oleObject131.bin"/></Relationships>
</file>

<file path=ppt/slides/_rels/slide37.xml.rels><?xml version="1.0" encoding="UTF-8" standalone="yes"?>
<Relationships xmlns="http://schemas.openxmlformats.org/package/2006/relationships"><Relationship Id="rId8" Type="http://schemas.openxmlformats.org/officeDocument/2006/relationships/image" Target="../media/image138.wmf"/><Relationship Id="rId13" Type="http://schemas.openxmlformats.org/officeDocument/2006/relationships/oleObject" Target="../embeddings/oleObject138.bin"/><Relationship Id="rId18" Type="http://schemas.openxmlformats.org/officeDocument/2006/relationships/image" Target="../media/image143.wmf"/><Relationship Id="rId3" Type="http://schemas.openxmlformats.org/officeDocument/2006/relationships/oleObject" Target="../embeddings/oleObject133.bin"/><Relationship Id="rId7" Type="http://schemas.openxmlformats.org/officeDocument/2006/relationships/oleObject" Target="../embeddings/oleObject135.bin"/><Relationship Id="rId12" Type="http://schemas.openxmlformats.org/officeDocument/2006/relationships/image" Target="../media/image140.wmf"/><Relationship Id="rId17" Type="http://schemas.openxmlformats.org/officeDocument/2006/relationships/oleObject" Target="../embeddings/oleObject140.bin"/><Relationship Id="rId2" Type="http://schemas.openxmlformats.org/officeDocument/2006/relationships/slideLayout" Target="../slideLayouts/slideLayout7.xml"/><Relationship Id="rId16" Type="http://schemas.openxmlformats.org/officeDocument/2006/relationships/image" Target="../media/image142.wmf"/><Relationship Id="rId20" Type="http://schemas.openxmlformats.org/officeDocument/2006/relationships/image" Target="../media/image144.wmf"/><Relationship Id="rId1" Type="http://schemas.openxmlformats.org/officeDocument/2006/relationships/vmlDrawing" Target="../drawings/vmlDrawing24.vml"/><Relationship Id="rId6" Type="http://schemas.openxmlformats.org/officeDocument/2006/relationships/image" Target="../media/image137.wmf"/><Relationship Id="rId11" Type="http://schemas.openxmlformats.org/officeDocument/2006/relationships/oleObject" Target="../embeddings/oleObject137.bin"/><Relationship Id="rId5" Type="http://schemas.openxmlformats.org/officeDocument/2006/relationships/oleObject" Target="../embeddings/oleObject134.bin"/><Relationship Id="rId15" Type="http://schemas.openxmlformats.org/officeDocument/2006/relationships/oleObject" Target="../embeddings/oleObject139.bin"/><Relationship Id="rId10" Type="http://schemas.openxmlformats.org/officeDocument/2006/relationships/image" Target="../media/image139.wmf"/><Relationship Id="rId19" Type="http://schemas.openxmlformats.org/officeDocument/2006/relationships/oleObject" Target="../embeddings/oleObject141.bin"/><Relationship Id="rId4" Type="http://schemas.openxmlformats.org/officeDocument/2006/relationships/image" Target="../media/image136.wmf"/><Relationship Id="rId9" Type="http://schemas.openxmlformats.org/officeDocument/2006/relationships/oleObject" Target="../embeddings/oleObject136.bin"/><Relationship Id="rId14" Type="http://schemas.openxmlformats.org/officeDocument/2006/relationships/image" Target="../media/image141.wmf"/></Relationships>
</file>

<file path=ppt/slides/_rels/slide38.xml.rels><?xml version="1.0" encoding="UTF-8" standalone="yes"?>
<Relationships xmlns="http://schemas.openxmlformats.org/package/2006/relationships"><Relationship Id="rId8" Type="http://schemas.openxmlformats.org/officeDocument/2006/relationships/image" Target="../media/image147.wmf"/><Relationship Id="rId13" Type="http://schemas.openxmlformats.org/officeDocument/2006/relationships/oleObject" Target="../embeddings/oleObject147.bin"/><Relationship Id="rId18" Type="http://schemas.openxmlformats.org/officeDocument/2006/relationships/image" Target="../media/image152.wmf"/><Relationship Id="rId26" Type="http://schemas.openxmlformats.org/officeDocument/2006/relationships/image" Target="../media/image156.wmf"/><Relationship Id="rId3" Type="http://schemas.openxmlformats.org/officeDocument/2006/relationships/oleObject" Target="../embeddings/oleObject142.bin"/><Relationship Id="rId21" Type="http://schemas.openxmlformats.org/officeDocument/2006/relationships/oleObject" Target="../embeddings/oleObject151.bin"/><Relationship Id="rId7" Type="http://schemas.openxmlformats.org/officeDocument/2006/relationships/oleObject" Target="../embeddings/oleObject144.bin"/><Relationship Id="rId12" Type="http://schemas.openxmlformats.org/officeDocument/2006/relationships/image" Target="../media/image149.wmf"/><Relationship Id="rId17" Type="http://schemas.openxmlformats.org/officeDocument/2006/relationships/oleObject" Target="../embeddings/oleObject149.bin"/><Relationship Id="rId25" Type="http://schemas.openxmlformats.org/officeDocument/2006/relationships/oleObject" Target="../embeddings/oleObject153.bin"/><Relationship Id="rId2" Type="http://schemas.openxmlformats.org/officeDocument/2006/relationships/slideLayout" Target="../slideLayouts/slideLayout7.xml"/><Relationship Id="rId16" Type="http://schemas.openxmlformats.org/officeDocument/2006/relationships/image" Target="../media/image151.wmf"/><Relationship Id="rId20" Type="http://schemas.openxmlformats.org/officeDocument/2006/relationships/image" Target="../media/image153.wmf"/><Relationship Id="rId1" Type="http://schemas.openxmlformats.org/officeDocument/2006/relationships/vmlDrawing" Target="../drawings/vmlDrawing25.vml"/><Relationship Id="rId6" Type="http://schemas.openxmlformats.org/officeDocument/2006/relationships/image" Target="../media/image146.wmf"/><Relationship Id="rId11" Type="http://schemas.openxmlformats.org/officeDocument/2006/relationships/oleObject" Target="../embeddings/oleObject146.bin"/><Relationship Id="rId24" Type="http://schemas.openxmlformats.org/officeDocument/2006/relationships/image" Target="../media/image155.wmf"/><Relationship Id="rId5" Type="http://schemas.openxmlformats.org/officeDocument/2006/relationships/oleObject" Target="../embeddings/oleObject143.bin"/><Relationship Id="rId15" Type="http://schemas.openxmlformats.org/officeDocument/2006/relationships/oleObject" Target="../embeddings/oleObject148.bin"/><Relationship Id="rId23" Type="http://schemas.openxmlformats.org/officeDocument/2006/relationships/oleObject" Target="../embeddings/oleObject152.bin"/><Relationship Id="rId10" Type="http://schemas.openxmlformats.org/officeDocument/2006/relationships/image" Target="../media/image148.wmf"/><Relationship Id="rId19" Type="http://schemas.openxmlformats.org/officeDocument/2006/relationships/oleObject" Target="../embeddings/oleObject150.bin"/><Relationship Id="rId4" Type="http://schemas.openxmlformats.org/officeDocument/2006/relationships/image" Target="../media/image145.wmf"/><Relationship Id="rId9" Type="http://schemas.openxmlformats.org/officeDocument/2006/relationships/oleObject" Target="../embeddings/oleObject145.bin"/><Relationship Id="rId14" Type="http://schemas.openxmlformats.org/officeDocument/2006/relationships/image" Target="../media/image150.wmf"/><Relationship Id="rId22" Type="http://schemas.openxmlformats.org/officeDocument/2006/relationships/image" Target="../media/image154.wmf"/></Relationships>
</file>

<file path=ppt/slides/_rels/slide39.xml.rels><?xml version="1.0" encoding="UTF-8" standalone="yes"?>
<Relationships xmlns="http://schemas.openxmlformats.org/package/2006/relationships"><Relationship Id="rId8" Type="http://schemas.openxmlformats.org/officeDocument/2006/relationships/image" Target="../media/image159.wmf"/><Relationship Id="rId13" Type="http://schemas.openxmlformats.org/officeDocument/2006/relationships/oleObject" Target="../embeddings/oleObject159.bin"/><Relationship Id="rId18" Type="http://schemas.openxmlformats.org/officeDocument/2006/relationships/image" Target="../media/image164.emf"/><Relationship Id="rId26" Type="http://schemas.openxmlformats.org/officeDocument/2006/relationships/image" Target="../media/image168.wmf"/><Relationship Id="rId3" Type="http://schemas.openxmlformats.org/officeDocument/2006/relationships/oleObject" Target="../embeddings/oleObject154.bin"/><Relationship Id="rId21" Type="http://schemas.openxmlformats.org/officeDocument/2006/relationships/oleObject" Target="../embeddings/oleObject163.bin"/><Relationship Id="rId7" Type="http://schemas.openxmlformats.org/officeDocument/2006/relationships/oleObject" Target="../embeddings/oleObject156.bin"/><Relationship Id="rId12" Type="http://schemas.openxmlformats.org/officeDocument/2006/relationships/image" Target="../media/image161.wmf"/><Relationship Id="rId17" Type="http://schemas.openxmlformats.org/officeDocument/2006/relationships/oleObject" Target="../embeddings/oleObject161.bin"/><Relationship Id="rId25" Type="http://schemas.openxmlformats.org/officeDocument/2006/relationships/oleObject" Target="../embeddings/oleObject165.bin"/><Relationship Id="rId2" Type="http://schemas.openxmlformats.org/officeDocument/2006/relationships/slideLayout" Target="../slideLayouts/slideLayout7.xml"/><Relationship Id="rId16" Type="http://schemas.openxmlformats.org/officeDocument/2006/relationships/image" Target="../media/image163.wmf"/><Relationship Id="rId20" Type="http://schemas.openxmlformats.org/officeDocument/2006/relationships/image" Target="../media/image165.wmf"/><Relationship Id="rId1" Type="http://schemas.openxmlformats.org/officeDocument/2006/relationships/vmlDrawing" Target="../drawings/vmlDrawing26.vml"/><Relationship Id="rId6" Type="http://schemas.openxmlformats.org/officeDocument/2006/relationships/image" Target="../media/image158.wmf"/><Relationship Id="rId11" Type="http://schemas.openxmlformats.org/officeDocument/2006/relationships/oleObject" Target="../embeddings/oleObject158.bin"/><Relationship Id="rId24" Type="http://schemas.openxmlformats.org/officeDocument/2006/relationships/image" Target="../media/image167.wmf"/><Relationship Id="rId5" Type="http://schemas.openxmlformats.org/officeDocument/2006/relationships/oleObject" Target="../embeddings/oleObject155.bin"/><Relationship Id="rId15" Type="http://schemas.openxmlformats.org/officeDocument/2006/relationships/oleObject" Target="../embeddings/oleObject160.bin"/><Relationship Id="rId23" Type="http://schemas.openxmlformats.org/officeDocument/2006/relationships/oleObject" Target="../embeddings/oleObject164.bin"/><Relationship Id="rId28" Type="http://schemas.openxmlformats.org/officeDocument/2006/relationships/oleObject" Target="../embeddings/oleObject167.bin"/><Relationship Id="rId10" Type="http://schemas.openxmlformats.org/officeDocument/2006/relationships/image" Target="../media/image160.wmf"/><Relationship Id="rId19" Type="http://schemas.openxmlformats.org/officeDocument/2006/relationships/oleObject" Target="../embeddings/oleObject162.bin"/><Relationship Id="rId4" Type="http://schemas.openxmlformats.org/officeDocument/2006/relationships/image" Target="../media/image157.wmf"/><Relationship Id="rId9" Type="http://schemas.openxmlformats.org/officeDocument/2006/relationships/oleObject" Target="../embeddings/oleObject157.bin"/><Relationship Id="rId14" Type="http://schemas.openxmlformats.org/officeDocument/2006/relationships/image" Target="../media/image162.wmf"/><Relationship Id="rId22" Type="http://schemas.openxmlformats.org/officeDocument/2006/relationships/image" Target="../media/image166.wmf"/><Relationship Id="rId27" Type="http://schemas.openxmlformats.org/officeDocument/2006/relationships/oleObject" Target="../embeddings/oleObject166.bin"/></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wmf"/></Relationships>
</file>

<file path=ppt/slides/_rels/slide4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71.png"/><Relationship Id="rId5" Type="http://schemas.openxmlformats.org/officeDocument/2006/relationships/image" Target="../media/image169.wmf"/><Relationship Id="rId4" Type="http://schemas.openxmlformats.org/officeDocument/2006/relationships/oleObject" Target="../embeddings/oleObject168.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69.bin"/><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image" Target="../media/image172.wmf"/></Relationships>
</file>

<file path=ppt/slides/_rels/slide42.xml.rels><?xml version="1.0" encoding="UTF-8" standalone="yes"?>
<Relationships xmlns="http://schemas.openxmlformats.org/package/2006/relationships"><Relationship Id="rId8" Type="http://schemas.openxmlformats.org/officeDocument/2006/relationships/image" Target="../media/image175.wmf"/><Relationship Id="rId13" Type="http://schemas.openxmlformats.org/officeDocument/2006/relationships/oleObject" Target="../embeddings/oleObject175.bin"/><Relationship Id="rId18" Type="http://schemas.openxmlformats.org/officeDocument/2006/relationships/image" Target="../media/image180.wmf"/><Relationship Id="rId3" Type="http://schemas.openxmlformats.org/officeDocument/2006/relationships/oleObject" Target="../embeddings/oleObject170.bin"/><Relationship Id="rId7" Type="http://schemas.openxmlformats.org/officeDocument/2006/relationships/oleObject" Target="../embeddings/oleObject172.bin"/><Relationship Id="rId12" Type="http://schemas.openxmlformats.org/officeDocument/2006/relationships/image" Target="../media/image177.wmf"/><Relationship Id="rId17" Type="http://schemas.openxmlformats.org/officeDocument/2006/relationships/oleObject" Target="../embeddings/oleObject177.bin"/><Relationship Id="rId2" Type="http://schemas.openxmlformats.org/officeDocument/2006/relationships/slideLayout" Target="../slideLayouts/slideLayout7.xml"/><Relationship Id="rId16" Type="http://schemas.openxmlformats.org/officeDocument/2006/relationships/image" Target="../media/image179.wmf"/><Relationship Id="rId20" Type="http://schemas.openxmlformats.org/officeDocument/2006/relationships/image" Target="../media/image181.wmf"/><Relationship Id="rId1" Type="http://schemas.openxmlformats.org/officeDocument/2006/relationships/vmlDrawing" Target="../drawings/vmlDrawing29.vml"/><Relationship Id="rId6" Type="http://schemas.openxmlformats.org/officeDocument/2006/relationships/image" Target="../media/image174.wmf"/><Relationship Id="rId11" Type="http://schemas.openxmlformats.org/officeDocument/2006/relationships/oleObject" Target="../embeddings/oleObject174.bin"/><Relationship Id="rId5" Type="http://schemas.openxmlformats.org/officeDocument/2006/relationships/oleObject" Target="../embeddings/oleObject171.bin"/><Relationship Id="rId15" Type="http://schemas.openxmlformats.org/officeDocument/2006/relationships/oleObject" Target="../embeddings/oleObject176.bin"/><Relationship Id="rId10" Type="http://schemas.openxmlformats.org/officeDocument/2006/relationships/image" Target="../media/image176.wmf"/><Relationship Id="rId19" Type="http://schemas.openxmlformats.org/officeDocument/2006/relationships/oleObject" Target="../embeddings/oleObject178.bin"/><Relationship Id="rId4" Type="http://schemas.openxmlformats.org/officeDocument/2006/relationships/image" Target="../media/image173.wmf"/><Relationship Id="rId9" Type="http://schemas.openxmlformats.org/officeDocument/2006/relationships/oleObject" Target="../embeddings/oleObject173.bin"/><Relationship Id="rId14" Type="http://schemas.openxmlformats.org/officeDocument/2006/relationships/image" Target="../media/image178.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81.bin"/><Relationship Id="rId3" Type="http://schemas.openxmlformats.org/officeDocument/2006/relationships/oleObject" Target="../embeddings/oleObject179.bin"/><Relationship Id="rId7" Type="http://schemas.openxmlformats.org/officeDocument/2006/relationships/image" Target="../media/image186.png"/><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184.wmf"/><Relationship Id="rId5" Type="http://schemas.openxmlformats.org/officeDocument/2006/relationships/oleObject" Target="../embeddings/oleObject180.bin"/><Relationship Id="rId4" Type="http://schemas.openxmlformats.org/officeDocument/2006/relationships/image" Target="../media/image183.wmf"/><Relationship Id="rId9" Type="http://schemas.openxmlformats.org/officeDocument/2006/relationships/image" Target="../media/image185.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189.wmf"/><Relationship Id="rId13" Type="http://schemas.openxmlformats.org/officeDocument/2006/relationships/oleObject" Target="../embeddings/oleObject187.bin"/><Relationship Id="rId3" Type="http://schemas.openxmlformats.org/officeDocument/2006/relationships/oleObject" Target="../embeddings/oleObject182.bin"/><Relationship Id="rId7" Type="http://schemas.openxmlformats.org/officeDocument/2006/relationships/oleObject" Target="../embeddings/oleObject184.bin"/><Relationship Id="rId12" Type="http://schemas.openxmlformats.org/officeDocument/2006/relationships/image" Target="../media/image191.wmf"/><Relationship Id="rId2" Type="http://schemas.openxmlformats.org/officeDocument/2006/relationships/slideLayout" Target="../slideLayouts/slideLayout7.xml"/><Relationship Id="rId16" Type="http://schemas.openxmlformats.org/officeDocument/2006/relationships/image" Target="../media/image193.wmf"/><Relationship Id="rId1" Type="http://schemas.openxmlformats.org/officeDocument/2006/relationships/vmlDrawing" Target="../drawings/vmlDrawing31.vml"/><Relationship Id="rId6" Type="http://schemas.openxmlformats.org/officeDocument/2006/relationships/image" Target="../media/image188.wmf"/><Relationship Id="rId11" Type="http://schemas.openxmlformats.org/officeDocument/2006/relationships/oleObject" Target="../embeddings/oleObject186.bin"/><Relationship Id="rId5" Type="http://schemas.openxmlformats.org/officeDocument/2006/relationships/oleObject" Target="../embeddings/oleObject183.bin"/><Relationship Id="rId15" Type="http://schemas.openxmlformats.org/officeDocument/2006/relationships/oleObject" Target="../embeddings/oleObject188.bin"/><Relationship Id="rId10" Type="http://schemas.openxmlformats.org/officeDocument/2006/relationships/image" Target="../media/image190.wmf"/><Relationship Id="rId4" Type="http://schemas.openxmlformats.org/officeDocument/2006/relationships/image" Target="../media/image187.wmf"/><Relationship Id="rId9" Type="http://schemas.openxmlformats.org/officeDocument/2006/relationships/oleObject" Target="../embeddings/oleObject185.bin"/><Relationship Id="rId14" Type="http://schemas.openxmlformats.org/officeDocument/2006/relationships/image" Target="../media/image192.wmf"/></Relationships>
</file>

<file path=ppt/slides/_rels/slide48.xml.rels><?xml version="1.0" encoding="UTF-8" standalone="yes"?>
<Relationships xmlns="http://schemas.openxmlformats.org/package/2006/relationships"><Relationship Id="rId8" Type="http://schemas.openxmlformats.org/officeDocument/2006/relationships/image" Target="../media/image196.wmf"/><Relationship Id="rId13" Type="http://schemas.openxmlformats.org/officeDocument/2006/relationships/oleObject" Target="../embeddings/oleObject194.bin"/><Relationship Id="rId3" Type="http://schemas.openxmlformats.org/officeDocument/2006/relationships/oleObject" Target="../embeddings/oleObject189.bin"/><Relationship Id="rId7" Type="http://schemas.openxmlformats.org/officeDocument/2006/relationships/oleObject" Target="../embeddings/oleObject191.bin"/><Relationship Id="rId12" Type="http://schemas.openxmlformats.org/officeDocument/2006/relationships/image" Target="../media/image198.wmf"/><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195.wmf"/><Relationship Id="rId11" Type="http://schemas.openxmlformats.org/officeDocument/2006/relationships/oleObject" Target="../embeddings/oleObject193.bin"/><Relationship Id="rId5" Type="http://schemas.openxmlformats.org/officeDocument/2006/relationships/oleObject" Target="../embeddings/oleObject190.bin"/><Relationship Id="rId10" Type="http://schemas.openxmlformats.org/officeDocument/2006/relationships/image" Target="../media/image197.wmf"/><Relationship Id="rId4" Type="http://schemas.openxmlformats.org/officeDocument/2006/relationships/image" Target="../media/image194.wmf"/><Relationship Id="rId9" Type="http://schemas.openxmlformats.org/officeDocument/2006/relationships/oleObject" Target="../embeddings/oleObject192.bin"/><Relationship Id="rId14" Type="http://schemas.openxmlformats.org/officeDocument/2006/relationships/image" Target="../media/image199.wmf"/></Relationships>
</file>

<file path=ppt/slides/_rels/slide49.xml.rels><?xml version="1.0" encoding="UTF-8" standalone="yes"?>
<Relationships xmlns="http://schemas.openxmlformats.org/package/2006/relationships"><Relationship Id="rId8" Type="http://schemas.openxmlformats.org/officeDocument/2006/relationships/image" Target="../media/image202.wmf"/><Relationship Id="rId13" Type="http://schemas.openxmlformats.org/officeDocument/2006/relationships/oleObject" Target="../embeddings/oleObject200.bin"/><Relationship Id="rId3" Type="http://schemas.openxmlformats.org/officeDocument/2006/relationships/oleObject" Target="../embeddings/oleObject195.bin"/><Relationship Id="rId7" Type="http://schemas.openxmlformats.org/officeDocument/2006/relationships/oleObject" Target="../embeddings/oleObject197.bin"/><Relationship Id="rId12" Type="http://schemas.openxmlformats.org/officeDocument/2006/relationships/image" Target="../media/image204.wmf"/><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201.wmf"/><Relationship Id="rId11" Type="http://schemas.openxmlformats.org/officeDocument/2006/relationships/oleObject" Target="../embeddings/oleObject199.bin"/><Relationship Id="rId5" Type="http://schemas.openxmlformats.org/officeDocument/2006/relationships/oleObject" Target="../embeddings/oleObject196.bin"/><Relationship Id="rId10" Type="http://schemas.openxmlformats.org/officeDocument/2006/relationships/image" Target="../media/image203.wmf"/><Relationship Id="rId4" Type="http://schemas.openxmlformats.org/officeDocument/2006/relationships/image" Target="../media/image200.wmf"/><Relationship Id="rId9" Type="http://schemas.openxmlformats.org/officeDocument/2006/relationships/oleObject" Target="../embeddings/oleObject198.bin"/><Relationship Id="rId14" Type="http://schemas.openxmlformats.org/officeDocument/2006/relationships/image" Target="../media/image205.wmf"/></Relationships>
</file>

<file path=ppt/slides/_rels/slide5.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oleObject" Target="../embeddings/oleObject8.bin"/><Relationship Id="rId18" Type="http://schemas.openxmlformats.org/officeDocument/2006/relationships/image" Target="../media/image11.wmf"/><Relationship Id="rId26" Type="http://schemas.openxmlformats.org/officeDocument/2006/relationships/image" Target="../media/image15.wmf"/><Relationship Id="rId3" Type="http://schemas.openxmlformats.org/officeDocument/2006/relationships/oleObject" Target="../embeddings/oleObject3.bin"/><Relationship Id="rId21" Type="http://schemas.openxmlformats.org/officeDocument/2006/relationships/oleObject" Target="../embeddings/oleObject12.bin"/><Relationship Id="rId7" Type="http://schemas.openxmlformats.org/officeDocument/2006/relationships/oleObject" Target="../embeddings/oleObject5.bin"/><Relationship Id="rId12" Type="http://schemas.openxmlformats.org/officeDocument/2006/relationships/image" Target="../media/image8.wmf"/><Relationship Id="rId17" Type="http://schemas.openxmlformats.org/officeDocument/2006/relationships/oleObject" Target="../embeddings/oleObject10.bin"/><Relationship Id="rId25" Type="http://schemas.openxmlformats.org/officeDocument/2006/relationships/oleObject" Target="../embeddings/oleObject14.bin"/><Relationship Id="rId2" Type="http://schemas.openxmlformats.org/officeDocument/2006/relationships/slideLayout" Target="../slideLayouts/slideLayout7.xml"/><Relationship Id="rId16" Type="http://schemas.openxmlformats.org/officeDocument/2006/relationships/image" Target="../media/image10.wmf"/><Relationship Id="rId20" Type="http://schemas.openxmlformats.org/officeDocument/2006/relationships/image" Target="../media/image12.wmf"/><Relationship Id="rId1" Type="http://schemas.openxmlformats.org/officeDocument/2006/relationships/vmlDrawing" Target="../drawings/vmlDrawing3.vml"/><Relationship Id="rId6" Type="http://schemas.openxmlformats.org/officeDocument/2006/relationships/image" Target="../media/image5.wmf"/><Relationship Id="rId11" Type="http://schemas.openxmlformats.org/officeDocument/2006/relationships/oleObject" Target="../embeddings/oleObject7.bin"/><Relationship Id="rId24" Type="http://schemas.openxmlformats.org/officeDocument/2006/relationships/image" Target="../media/image14.wmf"/><Relationship Id="rId5" Type="http://schemas.openxmlformats.org/officeDocument/2006/relationships/oleObject" Target="../embeddings/oleObject4.bin"/><Relationship Id="rId15" Type="http://schemas.openxmlformats.org/officeDocument/2006/relationships/oleObject" Target="../embeddings/oleObject9.bin"/><Relationship Id="rId23" Type="http://schemas.openxmlformats.org/officeDocument/2006/relationships/oleObject" Target="../embeddings/oleObject13.bin"/><Relationship Id="rId28" Type="http://schemas.openxmlformats.org/officeDocument/2006/relationships/image" Target="../media/image16.wmf"/><Relationship Id="rId10" Type="http://schemas.openxmlformats.org/officeDocument/2006/relationships/image" Target="../media/image7.wmf"/><Relationship Id="rId19" Type="http://schemas.openxmlformats.org/officeDocument/2006/relationships/oleObject" Target="../embeddings/oleObject11.bin"/><Relationship Id="rId4" Type="http://schemas.openxmlformats.org/officeDocument/2006/relationships/image" Target="../media/image4.wmf"/><Relationship Id="rId9" Type="http://schemas.openxmlformats.org/officeDocument/2006/relationships/oleObject" Target="../embeddings/oleObject6.bin"/><Relationship Id="rId14" Type="http://schemas.openxmlformats.org/officeDocument/2006/relationships/image" Target="../media/image9.wmf"/><Relationship Id="rId22" Type="http://schemas.openxmlformats.org/officeDocument/2006/relationships/image" Target="../media/image13.wmf"/><Relationship Id="rId27" Type="http://schemas.openxmlformats.org/officeDocument/2006/relationships/oleObject" Target="../embeddings/oleObject15.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01.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207.wmf"/><Relationship Id="rId5" Type="http://schemas.openxmlformats.org/officeDocument/2006/relationships/oleObject" Target="../embeddings/oleObject202.bin"/><Relationship Id="rId4" Type="http://schemas.openxmlformats.org/officeDocument/2006/relationships/image" Target="../media/image206.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210.wmf"/><Relationship Id="rId3" Type="http://schemas.openxmlformats.org/officeDocument/2006/relationships/oleObject" Target="../embeddings/oleObject203.bin"/><Relationship Id="rId7" Type="http://schemas.openxmlformats.org/officeDocument/2006/relationships/oleObject" Target="../embeddings/oleObject205.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209.wmf"/><Relationship Id="rId5" Type="http://schemas.openxmlformats.org/officeDocument/2006/relationships/oleObject" Target="../embeddings/oleObject204.bin"/><Relationship Id="rId10" Type="http://schemas.openxmlformats.org/officeDocument/2006/relationships/image" Target="../media/image211.wmf"/><Relationship Id="rId4" Type="http://schemas.openxmlformats.org/officeDocument/2006/relationships/image" Target="../media/image208.wmf"/><Relationship Id="rId9" Type="http://schemas.openxmlformats.org/officeDocument/2006/relationships/oleObject" Target="../embeddings/oleObject206.bin"/></Relationships>
</file>

<file path=ppt/slides/_rels/slide53.xml.rels><?xml version="1.0" encoding="UTF-8" standalone="yes"?>
<Relationships xmlns="http://schemas.openxmlformats.org/package/2006/relationships"><Relationship Id="rId8" Type="http://schemas.openxmlformats.org/officeDocument/2006/relationships/image" Target="../media/image214.wmf"/><Relationship Id="rId13" Type="http://schemas.openxmlformats.org/officeDocument/2006/relationships/image" Target="../media/image216.wmf"/><Relationship Id="rId3" Type="http://schemas.openxmlformats.org/officeDocument/2006/relationships/oleObject" Target="../embeddings/oleObject207.bin"/><Relationship Id="rId7" Type="http://schemas.openxmlformats.org/officeDocument/2006/relationships/oleObject" Target="../embeddings/oleObject209.bin"/><Relationship Id="rId12" Type="http://schemas.openxmlformats.org/officeDocument/2006/relationships/oleObject" Target="../embeddings/oleObject211.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213.wmf"/><Relationship Id="rId11" Type="http://schemas.openxmlformats.org/officeDocument/2006/relationships/image" Target="../media/image215.wmf"/><Relationship Id="rId5" Type="http://schemas.openxmlformats.org/officeDocument/2006/relationships/oleObject" Target="../embeddings/oleObject208.bin"/><Relationship Id="rId15" Type="http://schemas.openxmlformats.org/officeDocument/2006/relationships/image" Target="../media/image217.wmf"/><Relationship Id="rId10" Type="http://schemas.openxmlformats.org/officeDocument/2006/relationships/oleObject" Target="../embeddings/oleObject210.bin"/><Relationship Id="rId4" Type="http://schemas.openxmlformats.org/officeDocument/2006/relationships/image" Target="../media/image212.wmf"/><Relationship Id="rId9" Type="http://schemas.openxmlformats.org/officeDocument/2006/relationships/image" Target="../media/image218.png"/><Relationship Id="rId14" Type="http://schemas.openxmlformats.org/officeDocument/2006/relationships/oleObject" Target="../embeddings/oleObject212.bin"/></Relationships>
</file>

<file path=ppt/slides/_rels/slide5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219.wmf"/><Relationship Id="rId5" Type="http://schemas.openxmlformats.org/officeDocument/2006/relationships/oleObject" Target="../embeddings/oleObject213.bin"/><Relationship Id="rId4" Type="http://schemas.openxmlformats.org/officeDocument/2006/relationships/image" Target="../media/image221.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14.bin"/><Relationship Id="rId2" Type="http://schemas.openxmlformats.org/officeDocument/2006/relationships/slideLayout" Target="../slideLayouts/slideLayout7.xml"/><Relationship Id="rId1" Type="http://schemas.openxmlformats.org/officeDocument/2006/relationships/vmlDrawing" Target="../drawings/vmlDrawing38.vml"/><Relationship Id="rId5" Type="http://schemas.openxmlformats.org/officeDocument/2006/relationships/image" Target="../media/image223.emf"/><Relationship Id="rId4" Type="http://schemas.openxmlformats.org/officeDocument/2006/relationships/image" Target="../media/image222.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jpeg"/><Relationship Id="rId1" Type="http://schemas.openxmlformats.org/officeDocument/2006/relationships/slideLayout" Target="../slideLayouts/slideLayout7.xml"/><Relationship Id="rId5" Type="http://schemas.openxmlformats.org/officeDocument/2006/relationships/image" Target="../media/image227.jpeg"/><Relationship Id="rId4" Type="http://schemas.openxmlformats.org/officeDocument/2006/relationships/image" Target="../media/image226.jpeg"/></Relationships>
</file>

<file path=ppt/slides/_rels/slide58.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217.bin"/><Relationship Id="rId3" Type="http://schemas.openxmlformats.org/officeDocument/2006/relationships/notesSlide" Target="../notesSlides/notesSlide3.xml"/><Relationship Id="rId7" Type="http://schemas.openxmlformats.org/officeDocument/2006/relationships/image" Target="../media/image230.wmf"/><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oleObject" Target="../embeddings/oleObject216.bin"/><Relationship Id="rId5" Type="http://schemas.openxmlformats.org/officeDocument/2006/relationships/image" Target="../media/image229.wmf"/><Relationship Id="rId4" Type="http://schemas.openxmlformats.org/officeDocument/2006/relationships/oleObject" Target="../embeddings/oleObject215.bin"/><Relationship Id="rId9" Type="http://schemas.openxmlformats.org/officeDocument/2006/relationships/image" Target="../media/image231.wmf"/></Relationships>
</file>

<file path=ppt/slides/_rels/slide6.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21.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8.w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20.emf"/><Relationship Id="rId4" Type="http://schemas.openxmlformats.org/officeDocument/2006/relationships/image" Target="../media/image17.wmf"/><Relationship Id="rId9" Type="http://schemas.openxmlformats.org/officeDocument/2006/relationships/oleObject" Target="../embeddings/oleObject19.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18.bin"/><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233.wmf"/><Relationship Id="rId5" Type="http://schemas.openxmlformats.org/officeDocument/2006/relationships/oleObject" Target="../embeddings/oleObject219.bin"/><Relationship Id="rId4" Type="http://schemas.openxmlformats.org/officeDocument/2006/relationships/image" Target="../media/image232.wmf"/></Relationships>
</file>

<file path=ppt/slides/_rels/slide61.xml.rels><?xml version="1.0" encoding="UTF-8" standalone="yes"?>
<Relationships xmlns="http://schemas.openxmlformats.org/package/2006/relationships"><Relationship Id="rId8" Type="http://schemas.openxmlformats.org/officeDocument/2006/relationships/image" Target="../media/image236.wmf"/><Relationship Id="rId3" Type="http://schemas.openxmlformats.org/officeDocument/2006/relationships/oleObject" Target="../embeddings/oleObject220.bin"/><Relationship Id="rId7" Type="http://schemas.openxmlformats.org/officeDocument/2006/relationships/oleObject" Target="../embeddings/oleObject222.bin"/><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235.wmf"/><Relationship Id="rId5" Type="http://schemas.openxmlformats.org/officeDocument/2006/relationships/oleObject" Target="../embeddings/oleObject221.bin"/><Relationship Id="rId4" Type="http://schemas.openxmlformats.org/officeDocument/2006/relationships/image" Target="../media/image234.w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23.bin"/><Relationship Id="rId2" Type="http://schemas.openxmlformats.org/officeDocument/2006/relationships/slideLayout" Target="../slideLayouts/slideLayout7.xml"/><Relationship Id="rId1" Type="http://schemas.openxmlformats.org/officeDocument/2006/relationships/vmlDrawing" Target="../drawings/vmlDrawing42.vml"/><Relationship Id="rId4" Type="http://schemas.openxmlformats.org/officeDocument/2006/relationships/image" Target="../media/image237.wmf"/></Relationships>
</file>

<file path=ppt/slides/_rels/slide65.xml.rels><?xml version="1.0" encoding="UTF-8" standalone="yes"?>
<Relationships xmlns="http://schemas.openxmlformats.org/package/2006/relationships"><Relationship Id="rId8" Type="http://schemas.openxmlformats.org/officeDocument/2006/relationships/image" Target="../media/image240.wmf"/><Relationship Id="rId3" Type="http://schemas.openxmlformats.org/officeDocument/2006/relationships/oleObject" Target="../embeddings/oleObject224.bin"/><Relationship Id="rId7" Type="http://schemas.openxmlformats.org/officeDocument/2006/relationships/oleObject" Target="../embeddings/oleObject226.bin"/><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image" Target="../media/image239.wmf"/><Relationship Id="rId5" Type="http://schemas.openxmlformats.org/officeDocument/2006/relationships/oleObject" Target="../embeddings/oleObject225.bin"/><Relationship Id="rId4" Type="http://schemas.openxmlformats.org/officeDocument/2006/relationships/image" Target="../media/image238.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27.bin"/><Relationship Id="rId2" Type="http://schemas.openxmlformats.org/officeDocument/2006/relationships/slideLayout" Target="../slideLayouts/slideLayout7.xml"/><Relationship Id="rId1" Type="http://schemas.openxmlformats.org/officeDocument/2006/relationships/vmlDrawing" Target="../drawings/vmlDrawing44.vml"/><Relationship Id="rId4" Type="http://schemas.openxmlformats.org/officeDocument/2006/relationships/image" Target="../media/image241.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26.e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3.w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25.wmf"/><Relationship Id="rId4" Type="http://schemas.openxmlformats.org/officeDocument/2006/relationships/image" Target="../media/image22.wmf"/><Relationship Id="rId9" Type="http://schemas.openxmlformats.org/officeDocument/2006/relationships/oleObject" Target="../embeddings/oleObject24.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oleObject" Target="../embeddings/oleObject31.bin"/><Relationship Id="rId18" Type="http://schemas.openxmlformats.org/officeDocument/2006/relationships/image" Target="../media/image34.wmf"/><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31.emf"/><Relationship Id="rId17" Type="http://schemas.openxmlformats.org/officeDocument/2006/relationships/oleObject" Target="../embeddings/oleObject33.bin"/><Relationship Id="rId2" Type="http://schemas.openxmlformats.org/officeDocument/2006/relationships/slideLayout" Target="../slideLayouts/slideLayout7.xml"/><Relationship Id="rId16" Type="http://schemas.openxmlformats.org/officeDocument/2006/relationships/image" Target="../media/image33.wmf"/><Relationship Id="rId1" Type="http://schemas.openxmlformats.org/officeDocument/2006/relationships/vmlDrawing" Target="../drawings/vmlDrawing6.vml"/><Relationship Id="rId6" Type="http://schemas.openxmlformats.org/officeDocument/2006/relationships/image" Target="../media/image28.wmf"/><Relationship Id="rId11" Type="http://schemas.openxmlformats.org/officeDocument/2006/relationships/oleObject" Target="../embeddings/oleObject30.bin"/><Relationship Id="rId5" Type="http://schemas.openxmlformats.org/officeDocument/2006/relationships/oleObject" Target="../embeddings/oleObject27.bin"/><Relationship Id="rId15" Type="http://schemas.openxmlformats.org/officeDocument/2006/relationships/oleObject" Target="../embeddings/oleObject32.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29.bin"/><Relationship Id="rId14" Type="http://schemas.openxmlformats.org/officeDocument/2006/relationships/image" Target="../media/image3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642938" y="1214438"/>
            <a:ext cx="8208962"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spcBef>
                <a:spcPct val="50000"/>
              </a:spcBef>
            </a:pPr>
            <a:r>
              <a:rPr lang="zh-CN" altLang="en-US" sz="6000" dirty="0">
                <a:solidFill>
                  <a:srgbClr val="990000"/>
                </a:solidFill>
                <a:latin typeface="楷体" panose="02010609060101010101" pitchFamily="49" charset="-122"/>
                <a:ea typeface="楷体" panose="02010609060101010101" pitchFamily="49" charset="-122"/>
              </a:rPr>
              <a:t>第四章 </a:t>
            </a:r>
          </a:p>
          <a:p>
            <a:pPr eaLnBrk="1" hangingPunct="1">
              <a:spcBef>
                <a:spcPct val="50000"/>
              </a:spcBef>
            </a:pPr>
            <a:r>
              <a:rPr lang="zh-CN" altLang="en-US" sz="6000" dirty="0">
                <a:solidFill>
                  <a:srgbClr val="990000"/>
                </a:solidFill>
                <a:latin typeface="楷体" panose="02010609060101010101" pitchFamily="49" charset="-122"/>
                <a:ea typeface="楷体" panose="02010609060101010101" pitchFamily="49" charset="-122"/>
              </a:rPr>
              <a:t>激光振荡特性</a:t>
            </a: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ChangeArrowheads="1"/>
          </p:cNvSpPr>
          <p:nvPr/>
        </p:nvSpPr>
        <p:spPr bwMode="auto">
          <a:xfrm>
            <a:off x="304800" y="301625"/>
            <a:ext cx="5562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600" dirty="0">
                <a:latin typeface="楷体" panose="02010609060101010101" pitchFamily="49" charset="-122"/>
                <a:ea typeface="楷体" panose="02010609060101010101" pitchFamily="49" charset="-122"/>
                <a:sym typeface="Monotype Sorts"/>
              </a:rPr>
              <a:t>(2) </a:t>
            </a:r>
            <a:r>
              <a:rPr lang="zh-CN" altLang="en-US" sz="2600" dirty="0">
                <a:latin typeface="楷体" panose="02010609060101010101" pitchFamily="49" charset="-122"/>
                <a:ea typeface="楷体" panose="02010609060101010101" pitchFamily="49" charset="-122"/>
                <a:sym typeface="Monotype Sorts"/>
              </a:rPr>
              <a:t>速率方程</a:t>
            </a:r>
            <a:r>
              <a:rPr lang="zh-CN" altLang="en-US" sz="2400" dirty="0">
                <a:latin typeface="楷体" panose="02010609060101010101" pitchFamily="49" charset="-122"/>
                <a:ea typeface="楷体" panose="02010609060101010101" pitchFamily="49" charset="-122"/>
                <a:sym typeface="Symbol" pitchFamily="18" charset="2"/>
              </a:rPr>
              <a:t></a:t>
            </a:r>
            <a:r>
              <a:rPr lang="zh-CN" altLang="en-US" sz="2400" b="0" dirty="0">
                <a:ea typeface="黑体" pitchFamily="49" charset="-122"/>
                <a:sym typeface="Symbol" pitchFamily="18" charset="2"/>
              </a:rPr>
              <a:t> </a:t>
            </a:r>
            <a:r>
              <a:rPr lang="en-US" altLang="zh-CN" sz="2600" b="0" i="1" dirty="0" err="1">
                <a:latin typeface="Symbol" pitchFamily="18" charset="2"/>
                <a:ea typeface="黑体" pitchFamily="49" charset="-122"/>
              </a:rPr>
              <a:t>D</a:t>
            </a:r>
            <a:r>
              <a:rPr lang="en-US" altLang="zh-CN" sz="2600" b="0" i="1" dirty="0" err="1">
                <a:ea typeface="黑体" pitchFamily="49" charset="-122"/>
              </a:rPr>
              <a:t>n</a:t>
            </a:r>
            <a:r>
              <a:rPr lang="en-US" altLang="zh-CN" sz="2600" b="0" i="1" baseline="-25000" dirty="0" err="1">
                <a:ea typeface="黑体" pitchFamily="49" charset="-122"/>
              </a:rPr>
              <a:t>th</a:t>
            </a:r>
            <a:r>
              <a:rPr lang="zh-CN" altLang="en-US" sz="2600" dirty="0">
                <a:ea typeface="楷体" panose="02010609060101010101" pitchFamily="49" charset="-122"/>
              </a:rPr>
              <a:t>公式</a:t>
            </a:r>
          </a:p>
        </p:txBody>
      </p:sp>
      <p:grpSp>
        <p:nvGrpSpPr>
          <p:cNvPr id="2" name="Group 19"/>
          <p:cNvGrpSpPr>
            <a:grpSpLocks/>
          </p:cNvGrpSpPr>
          <p:nvPr/>
        </p:nvGrpSpPr>
        <p:grpSpPr bwMode="auto">
          <a:xfrm>
            <a:off x="792163" y="908050"/>
            <a:ext cx="8101012" cy="649288"/>
            <a:chOff x="499" y="572"/>
            <a:chExt cx="5103" cy="409"/>
          </a:xfrm>
        </p:grpSpPr>
        <p:sp>
          <p:nvSpPr>
            <p:cNvPr id="7186" name="Rectangle 3"/>
            <p:cNvSpPr>
              <a:spLocks noChangeArrowheads="1"/>
            </p:cNvSpPr>
            <p:nvPr/>
          </p:nvSpPr>
          <p:spPr bwMode="auto">
            <a:xfrm>
              <a:off x="499" y="591"/>
              <a:ext cx="51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latin typeface="楷体" panose="02010609060101010101" pitchFamily="49" charset="-122"/>
                  <a:ea typeface="楷体" panose="02010609060101010101" pitchFamily="49" charset="-122"/>
                  <a:sym typeface="Monotype Sorts"/>
                </a:rPr>
                <a:t>－小信号情况       时的</a:t>
              </a:r>
              <a:r>
                <a:rPr lang="zh-CN" altLang="en-US" sz="2400" b="0" dirty="0">
                  <a:ea typeface="黑体" pitchFamily="49" charset="-122"/>
                  <a:sym typeface="Monotype Sorts"/>
                </a:rPr>
                <a:t> </a:t>
              </a:r>
              <a:r>
                <a:rPr lang="en-US" altLang="zh-CN" sz="2400" b="0" i="1" dirty="0" err="1">
                  <a:latin typeface="Symbol" pitchFamily="18" charset="2"/>
                  <a:ea typeface="黑体" pitchFamily="49" charset="-122"/>
                  <a:sym typeface="Monotype Sorts"/>
                </a:rPr>
                <a:t>D</a:t>
              </a:r>
              <a:r>
                <a:rPr lang="en-US" altLang="zh-CN" sz="2400" b="0" i="1" dirty="0" err="1">
                  <a:ea typeface="黑体" pitchFamily="49" charset="-122"/>
                  <a:sym typeface="Monotype Sorts"/>
                </a:rPr>
                <a:t>n</a:t>
              </a:r>
              <a:r>
                <a:rPr lang="en-US" altLang="zh-CN" sz="2400" b="0" i="1" dirty="0">
                  <a:ea typeface="黑体" pitchFamily="49" charset="-122"/>
                  <a:sym typeface="Monotype Sorts"/>
                </a:rPr>
                <a:t>= </a:t>
              </a:r>
              <a:r>
                <a:rPr lang="en-US" altLang="zh-CN" sz="2400" b="0" i="1" dirty="0" err="1">
                  <a:latin typeface="Symbol" pitchFamily="18" charset="2"/>
                  <a:ea typeface="黑体" pitchFamily="49" charset="-122"/>
                </a:rPr>
                <a:t>D</a:t>
              </a:r>
              <a:r>
                <a:rPr lang="en-US" altLang="zh-CN" sz="2400" b="0" i="1" dirty="0" err="1">
                  <a:ea typeface="黑体" pitchFamily="49" charset="-122"/>
                </a:rPr>
                <a:t>n</a:t>
              </a:r>
              <a:r>
                <a:rPr lang="en-US" altLang="zh-CN" sz="2400" b="0" i="1" baseline="-25000" dirty="0" err="1">
                  <a:ea typeface="黑体" pitchFamily="49" charset="-122"/>
                </a:rPr>
                <a:t>th</a:t>
              </a:r>
              <a:r>
                <a:rPr lang="en-US" altLang="zh-CN" sz="2400" b="0" i="1" baseline="-25000" dirty="0">
                  <a:ea typeface="黑体" pitchFamily="49" charset="-122"/>
                </a:rPr>
                <a:t> </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阈值情况下）</a:t>
              </a:r>
            </a:p>
          </p:txBody>
        </p:sp>
        <p:graphicFrame>
          <p:nvGraphicFramePr>
            <p:cNvPr id="7175" name="Object 4"/>
            <p:cNvGraphicFramePr>
              <a:graphicFrameLocks noChangeAspect="1"/>
            </p:cNvGraphicFramePr>
            <p:nvPr/>
          </p:nvGraphicFramePr>
          <p:xfrm>
            <a:off x="1973" y="572"/>
            <a:ext cx="730" cy="409"/>
          </p:xfrm>
          <a:graphic>
            <a:graphicData uri="http://schemas.openxmlformats.org/presentationml/2006/ole">
              <mc:AlternateContent xmlns:mc="http://schemas.openxmlformats.org/markup-compatibility/2006">
                <mc:Choice xmlns:v="urn:schemas-microsoft-com:vml" Requires="v">
                  <p:oleObj spid="_x0000_s7193" name="公式" r:id="rId3" imgW="495000" imgH="393480" progId="Equation.3">
                    <p:embed/>
                  </p:oleObj>
                </mc:Choice>
                <mc:Fallback>
                  <p:oleObj name="公式" r:id="rId3" imgW="495000" imgH="3934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3" y="572"/>
                          <a:ext cx="730" cy="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36549" name="Object 5"/>
          <p:cNvGraphicFramePr>
            <a:graphicFrameLocks noChangeAspect="1"/>
          </p:cNvGraphicFramePr>
          <p:nvPr/>
        </p:nvGraphicFramePr>
        <p:xfrm>
          <a:off x="3459163" y="1828800"/>
          <a:ext cx="4665662" cy="946150"/>
        </p:xfrm>
        <a:graphic>
          <a:graphicData uri="http://schemas.openxmlformats.org/presentationml/2006/ole">
            <mc:AlternateContent xmlns:mc="http://schemas.openxmlformats.org/markup-compatibility/2006">
              <mc:Choice xmlns:v="urn:schemas-microsoft-com:vml" Requires="v">
                <p:oleObj spid="_x0000_s7194" name="Equation" r:id="rId5" imgW="2374560" imgH="482400" progId="Equation.DSMT4">
                  <p:embed/>
                </p:oleObj>
              </mc:Choice>
              <mc:Fallback>
                <p:oleObj name="Equation" r:id="rId5" imgW="2374560" imgH="4824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163" y="1828800"/>
                        <a:ext cx="4665662"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18"/>
          <p:cNvGrpSpPr>
            <a:grpSpLocks/>
          </p:cNvGrpSpPr>
          <p:nvPr/>
        </p:nvGrpSpPr>
        <p:grpSpPr bwMode="auto">
          <a:xfrm>
            <a:off x="609600" y="1828800"/>
            <a:ext cx="2209800" cy="914400"/>
            <a:chOff x="384" y="1152"/>
            <a:chExt cx="1392" cy="576"/>
          </a:xfrm>
        </p:grpSpPr>
        <p:sp>
          <p:nvSpPr>
            <p:cNvPr id="7181" name="Rectangle 6"/>
            <p:cNvSpPr>
              <a:spLocks noChangeArrowheads="1"/>
            </p:cNvSpPr>
            <p:nvPr/>
          </p:nvSpPr>
          <p:spPr bwMode="auto">
            <a:xfrm>
              <a:off x="432" y="1200"/>
              <a:ext cx="1324" cy="480"/>
            </a:xfrm>
            <a:prstGeom prst="rect">
              <a:avLst/>
            </a:prstGeom>
            <a:solidFill>
              <a:srgbClr val="CCFFCC"/>
            </a:solidFill>
            <a:ln w="9525">
              <a:solidFill>
                <a:srgbClr val="CCFFCC"/>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zh-CN" sz="2400">
                <a:solidFill>
                  <a:schemeClr val="accent2"/>
                </a:solidFill>
                <a:latin typeface="Times New Roman" pitchFamily="18" charset="0"/>
                <a:ea typeface="宋体" pitchFamily="2" charset="-122"/>
              </a:endParaRPr>
            </a:p>
          </p:txBody>
        </p:sp>
        <p:sp>
          <p:nvSpPr>
            <p:cNvPr id="7182" name="Rectangle 7"/>
            <p:cNvSpPr>
              <a:spLocks noChangeArrowheads="1"/>
            </p:cNvSpPr>
            <p:nvPr/>
          </p:nvSpPr>
          <p:spPr bwMode="auto">
            <a:xfrm>
              <a:off x="384" y="1152"/>
              <a:ext cx="48" cy="576"/>
            </a:xfrm>
            <a:prstGeom prst="rect">
              <a:avLst/>
            </a:prstGeom>
            <a:solidFill>
              <a:schemeClr val="accent2"/>
            </a:solidFill>
            <a:ln w="9525">
              <a:solidFill>
                <a:schemeClr val="accent2"/>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7183" name="Rectangle 8"/>
            <p:cNvSpPr>
              <a:spLocks noChangeArrowheads="1"/>
            </p:cNvSpPr>
            <p:nvPr/>
          </p:nvSpPr>
          <p:spPr bwMode="auto">
            <a:xfrm>
              <a:off x="1728" y="1152"/>
              <a:ext cx="48" cy="576"/>
            </a:xfrm>
            <a:prstGeom prst="rect">
              <a:avLst/>
            </a:prstGeom>
            <a:solidFill>
              <a:schemeClr val="accent2"/>
            </a:solidFill>
            <a:ln w="9525">
              <a:solidFill>
                <a:schemeClr val="accent2"/>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7184" name="Line 9"/>
            <p:cNvSpPr>
              <a:spLocks noChangeShapeType="1"/>
            </p:cNvSpPr>
            <p:nvPr/>
          </p:nvSpPr>
          <p:spPr bwMode="auto">
            <a:xfrm>
              <a:off x="864" y="1344"/>
              <a:ext cx="480" cy="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5" name="Line 10"/>
            <p:cNvSpPr>
              <a:spLocks noChangeShapeType="1"/>
            </p:cNvSpPr>
            <p:nvPr/>
          </p:nvSpPr>
          <p:spPr bwMode="auto">
            <a:xfrm flipH="1">
              <a:off x="864" y="1536"/>
              <a:ext cx="480" cy="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236555" name="Object 11"/>
          <p:cNvGraphicFramePr>
            <a:graphicFrameLocks noChangeAspect="1"/>
          </p:cNvGraphicFramePr>
          <p:nvPr/>
        </p:nvGraphicFramePr>
        <p:xfrm>
          <a:off x="1422400" y="3048000"/>
          <a:ext cx="4267200" cy="865188"/>
        </p:xfrm>
        <a:graphic>
          <a:graphicData uri="http://schemas.openxmlformats.org/presentationml/2006/ole">
            <mc:AlternateContent xmlns:mc="http://schemas.openxmlformats.org/markup-compatibility/2006">
              <mc:Choice xmlns:v="urn:schemas-microsoft-com:vml" Requires="v">
                <p:oleObj spid="_x0000_s7195" name="公式" r:id="rId7" imgW="2133360" imgH="431640" progId="Equation.3">
                  <p:embed/>
                </p:oleObj>
              </mc:Choice>
              <mc:Fallback>
                <p:oleObj name="公式" r:id="rId7" imgW="2133360" imgH="43164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2400" y="3048000"/>
                        <a:ext cx="4267200" cy="865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6556" name="Object 12"/>
          <p:cNvGraphicFramePr>
            <a:graphicFrameLocks noChangeAspect="1"/>
          </p:cNvGraphicFramePr>
          <p:nvPr/>
        </p:nvGraphicFramePr>
        <p:xfrm>
          <a:off x="685800" y="4038600"/>
          <a:ext cx="1828800" cy="758825"/>
        </p:xfrm>
        <a:graphic>
          <a:graphicData uri="http://schemas.openxmlformats.org/presentationml/2006/ole">
            <mc:AlternateContent xmlns:mc="http://schemas.openxmlformats.org/markup-compatibility/2006">
              <mc:Choice xmlns:v="urn:schemas-microsoft-com:vml" Requires="v">
                <p:oleObj spid="_x0000_s7196" name="公式" r:id="rId9" imgW="1041120" imgH="431640" progId="Equation.3">
                  <p:embed/>
                </p:oleObj>
              </mc:Choice>
              <mc:Fallback>
                <p:oleObj name="公式" r:id="rId9" imgW="1041120" imgH="43164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 y="4038600"/>
                        <a:ext cx="1828800" cy="75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6557" name="AutoShape 13"/>
          <p:cNvSpPr>
            <a:spLocks noChangeArrowheads="1"/>
          </p:cNvSpPr>
          <p:nvPr/>
        </p:nvSpPr>
        <p:spPr bwMode="auto">
          <a:xfrm>
            <a:off x="4343400" y="3962400"/>
            <a:ext cx="304800" cy="304800"/>
          </a:xfrm>
          <a:prstGeom prst="downArrow">
            <a:avLst>
              <a:gd name="adj1" fmla="val 50000"/>
              <a:gd name="adj2" fmla="val 25000"/>
            </a:avLst>
          </a:prstGeom>
          <a:solidFill>
            <a:srgbClr val="CCFFCC"/>
          </a:solidFill>
          <a:ln w="9525">
            <a:solidFill>
              <a:srgbClr val="0000CC"/>
            </a:solidFill>
            <a:miter lim="800000"/>
            <a:headEnd/>
            <a:tailEnd/>
          </a:ln>
        </p:spPr>
        <p:txBody>
          <a:bodyPr vert="eaVert"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236558" name="Object 14"/>
          <p:cNvGraphicFramePr>
            <a:graphicFrameLocks noChangeAspect="1"/>
          </p:cNvGraphicFramePr>
          <p:nvPr/>
        </p:nvGraphicFramePr>
        <p:xfrm>
          <a:off x="3060700" y="4267200"/>
          <a:ext cx="2794000" cy="788988"/>
        </p:xfrm>
        <a:graphic>
          <a:graphicData uri="http://schemas.openxmlformats.org/presentationml/2006/ole">
            <mc:AlternateContent xmlns:mc="http://schemas.openxmlformats.org/markup-compatibility/2006">
              <mc:Choice xmlns:v="urn:schemas-microsoft-com:vml" Requires="v">
                <p:oleObj spid="_x0000_s7197" name="公式" r:id="rId11" imgW="1396800" imgH="393480" progId="Equation.3">
                  <p:embed/>
                </p:oleObj>
              </mc:Choice>
              <mc:Fallback>
                <p:oleObj name="公式" r:id="rId11" imgW="1396800" imgH="39348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60700" y="4267200"/>
                        <a:ext cx="2794000" cy="78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6559" name="Line 15"/>
          <p:cNvSpPr>
            <a:spLocks noChangeShapeType="1"/>
          </p:cNvSpPr>
          <p:nvPr/>
        </p:nvSpPr>
        <p:spPr bwMode="auto">
          <a:xfrm flipV="1">
            <a:off x="2590800" y="4191000"/>
            <a:ext cx="1676400" cy="22860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36560" name="Object 16"/>
          <p:cNvGraphicFramePr>
            <a:graphicFrameLocks noChangeAspect="1"/>
          </p:cNvGraphicFramePr>
          <p:nvPr/>
        </p:nvGraphicFramePr>
        <p:xfrm>
          <a:off x="3009900" y="5105400"/>
          <a:ext cx="3733800" cy="866775"/>
        </p:xfrm>
        <a:graphic>
          <a:graphicData uri="http://schemas.openxmlformats.org/presentationml/2006/ole">
            <mc:AlternateContent xmlns:mc="http://schemas.openxmlformats.org/markup-compatibility/2006">
              <mc:Choice xmlns:v="urn:schemas-microsoft-com:vml" Requires="v">
                <p:oleObj spid="_x0000_s7198" name="公式" r:id="rId13" imgW="1866600" imgH="431640" progId="Equation.3">
                  <p:embed/>
                </p:oleObj>
              </mc:Choice>
              <mc:Fallback>
                <p:oleObj name="公式" r:id="rId13" imgW="1866600" imgH="431640" progId="Equation.3">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09900" y="5105400"/>
                        <a:ext cx="3733800" cy="86677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65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654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65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365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655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655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3655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36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6" grpId="0"/>
      <p:bldP spid="236557" grpId="0" animBg="1"/>
      <p:bldP spid="23655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ext Box 2"/>
          <p:cNvSpPr txBox="1">
            <a:spLocks noChangeArrowheads="1"/>
          </p:cNvSpPr>
          <p:nvPr/>
        </p:nvSpPr>
        <p:spPr bwMode="auto">
          <a:xfrm>
            <a:off x="0" y="260350"/>
            <a:ext cx="914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600" dirty="0">
                <a:latin typeface="楷体" panose="02010609060101010101" pitchFamily="49" charset="-122"/>
                <a:ea typeface="楷体" panose="02010609060101010101" pitchFamily="49" charset="-122"/>
                <a:sym typeface="Monotype Sorts"/>
              </a:rPr>
              <a:t>(2) </a:t>
            </a:r>
            <a:r>
              <a:rPr lang="zh-CN" altLang="en-US" sz="2600" dirty="0">
                <a:latin typeface="楷体" panose="02010609060101010101" pitchFamily="49" charset="-122"/>
                <a:ea typeface="楷体" panose="02010609060101010101" pitchFamily="49" charset="-122"/>
                <a:sym typeface="Monotype Sorts"/>
              </a:rPr>
              <a:t>速率方程</a:t>
            </a:r>
            <a:r>
              <a:rPr lang="zh-CN" altLang="en-US" sz="2400" dirty="0">
                <a:latin typeface="楷体" panose="02010609060101010101" pitchFamily="49" charset="-122"/>
                <a:ea typeface="楷体" panose="02010609060101010101" pitchFamily="49" charset="-122"/>
                <a:sym typeface="Symbol" pitchFamily="18" charset="2"/>
              </a:rPr>
              <a:t></a:t>
            </a:r>
            <a:r>
              <a:rPr lang="zh-CN" altLang="en-US" sz="2400" b="0" dirty="0">
                <a:ea typeface="黑体" pitchFamily="49" charset="-122"/>
                <a:sym typeface="Symbol" pitchFamily="18" charset="2"/>
              </a:rPr>
              <a:t> </a:t>
            </a:r>
            <a:r>
              <a:rPr lang="en-US" altLang="zh-CN" sz="2600" b="0" i="1" dirty="0" err="1">
                <a:latin typeface="Symbol" pitchFamily="18" charset="2"/>
                <a:ea typeface="黑体" pitchFamily="49" charset="-122"/>
              </a:rPr>
              <a:t>D</a:t>
            </a:r>
            <a:r>
              <a:rPr lang="en-US" altLang="zh-CN" sz="2600" b="0" i="1" dirty="0" err="1">
                <a:ea typeface="黑体" pitchFamily="49" charset="-122"/>
              </a:rPr>
              <a:t>n</a:t>
            </a:r>
            <a:r>
              <a:rPr lang="en-US" altLang="zh-CN" sz="2600" b="0" i="1" baseline="-25000" dirty="0" err="1">
                <a:ea typeface="黑体" pitchFamily="49" charset="-122"/>
              </a:rPr>
              <a:t>th</a:t>
            </a:r>
            <a:r>
              <a:rPr lang="zh-CN" altLang="en-US" sz="2600" dirty="0">
                <a:latin typeface="楷体" panose="02010609060101010101" pitchFamily="49" charset="-122"/>
                <a:ea typeface="楷体" panose="02010609060101010101" pitchFamily="49" charset="-122"/>
              </a:rPr>
              <a:t>公式（当谐振腔长度 </a:t>
            </a:r>
            <a:r>
              <a:rPr lang="en-US" altLang="zh-CN" sz="2600" dirty="0">
                <a:latin typeface="楷体" panose="02010609060101010101" pitchFamily="49" charset="-122"/>
                <a:ea typeface="楷体" panose="02010609060101010101" pitchFamily="49" charset="-122"/>
              </a:rPr>
              <a:t>&gt; </a:t>
            </a:r>
            <a:r>
              <a:rPr lang="zh-CN" altLang="en-US" sz="2600" dirty="0">
                <a:latin typeface="楷体" panose="02010609060101010101" pitchFamily="49" charset="-122"/>
                <a:ea typeface="楷体" panose="02010609060101010101" pitchFamily="49" charset="-122"/>
              </a:rPr>
              <a:t>工作物质长度）</a:t>
            </a:r>
          </a:p>
        </p:txBody>
      </p:sp>
      <p:graphicFrame>
        <p:nvGraphicFramePr>
          <p:cNvPr id="237571" name="Object 3"/>
          <p:cNvGraphicFramePr>
            <a:graphicFrameLocks noChangeAspect="1"/>
          </p:cNvGraphicFramePr>
          <p:nvPr/>
        </p:nvGraphicFramePr>
        <p:xfrm>
          <a:off x="838200" y="914400"/>
          <a:ext cx="4267200" cy="946150"/>
        </p:xfrm>
        <a:graphic>
          <a:graphicData uri="http://schemas.openxmlformats.org/presentationml/2006/ole">
            <mc:AlternateContent xmlns:mc="http://schemas.openxmlformats.org/markup-compatibility/2006">
              <mc:Choice xmlns:v="urn:schemas-microsoft-com:vml" Requires="v">
                <p:oleObj spid="_x0000_s8251" name="公式" r:id="rId3" imgW="2171520" imgH="482400" progId="Equation.3">
                  <p:embed/>
                </p:oleObj>
              </mc:Choice>
              <mc:Fallback>
                <p:oleObj name="公式" r:id="rId3" imgW="2171520" imgH="4824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14400"/>
                        <a:ext cx="42672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43"/>
          <p:cNvGrpSpPr>
            <a:grpSpLocks/>
          </p:cNvGrpSpPr>
          <p:nvPr/>
        </p:nvGrpSpPr>
        <p:grpSpPr bwMode="auto">
          <a:xfrm>
            <a:off x="5943600" y="1066800"/>
            <a:ext cx="2590800" cy="1371600"/>
            <a:chOff x="3744" y="672"/>
            <a:chExt cx="1632" cy="864"/>
          </a:xfrm>
        </p:grpSpPr>
        <p:grpSp>
          <p:nvGrpSpPr>
            <p:cNvPr id="8225" name="Group 42"/>
            <p:cNvGrpSpPr>
              <a:grpSpLocks/>
            </p:cNvGrpSpPr>
            <p:nvPr/>
          </p:nvGrpSpPr>
          <p:grpSpPr bwMode="auto">
            <a:xfrm>
              <a:off x="3744" y="672"/>
              <a:ext cx="1632" cy="864"/>
              <a:chOff x="3744" y="672"/>
              <a:chExt cx="1632" cy="864"/>
            </a:xfrm>
          </p:grpSpPr>
          <p:sp>
            <p:nvSpPr>
              <p:cNvPr id="8227" name="Rectangle 4"/>
              <p:cNvSpPr>
                <a:spLocks noChangeArrowheads="1"/>
              </p:cNvSpPr>
              <p:nvPr/>
            </p:nvSpPr>
            <p:spPr bwMode="auto">
              <a:xfrm>
                <a:off x="3744" y="672"/>
                <a:ext cx="48" cy="480"/>
              </a:xfrm>
              <a:prstGeom prst="rect">
                <a:avLst/>
              </a:prstGeom>
              <a:solidFill>
                <a:schemeClr val="accent2"/>
              </a:solidFill>
              <a:ln w="19050">
                <a:solidFill>
                  <a:schemeClr val="accent2"/>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8228" name="Rectangle 5"/>
              <p:cNvSpPr>
                <a:spLocks noChangeArrowheads="1"/>
              </p:cNvSpPr>
              <p:nvPr/>
            </p:nvSpPr>
            <p:spPr bwMode="auto">
              <a:xfrm>
                <a:off x="4128" y="816"/>
                <a:ext cx="912" cy="19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8229" name="Rectangle 6"/>
              <p:cNvSpPr>
                <a:spLocks noChangeArrowheads="1"/>
              </p:cNvSpPr>
              <p:nvPr/>
            </p:nvSpPr>
            <p:spPr bwMode="auto">
              <a:xfrm>
                <a:off x="5328" y="672"/>
                <a:ext cx="48" cy="480"/>
              </a:xfrm>
              <a:prstGeom prst="rect">
                <a:avLst/>
              </a:prstGeom>
              <a:solidFill>
                <a:schemeClr val="accent2"/>
              </a:solidFill>
              <a:ln w="19050">
                <a:solidFill>
                  <a:schemeClr val="accent2"/>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8230" name="Line 7"/>
              <p:cNvSpPr>
                <a:spLocks noChangeShapeType="1"/>
              </p:cNvSpPr>
              <p:nvPr/>
            </p:nvSpPr>
            <p:spPr bwMode="auto">
              <a:xfrm>
                <a:off x="4128" y="960"/>
                <a:ext cx="0"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1" name="Line 8"/>
              <p:cNvSpPr>
                <a:spLocks noChangeShapeType="1"/>
              </p:cNvSpPr>
              <p:nvPr/>
            </p:nvSpPr>
            <p:spPr bwMode="auto">
              <a:xfrm>
                <a:off x="5040" y="1008"/>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2" name="Line 9"/>
              <p:cNvSpPr>
                <a:spLocks noChangeShapeType="1"/>
              </p:cNvSpPr>
              <p:nvPr/>
            </p:nvSpPr>
            <p:spPr bwMode="auto">
              <a:xfrm>
                <a:off x="3792" y="1152"/>
                <a:ext cx="0"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3" name="Line 10"/>
              <p:cNvSpPr>
                <a:spLocks noChangeShapeType="1"/>
              </p:cNvSpPr>
              <p:nvPr/>
            </p:nvSpPr>
            <p:spPr bwMode="auto">
              <a:xfrm>
                <a:off x="5328" y="1104"/>
                <a:ext cx="0" cy="4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4" name="Line 11"/>
              <p:cNvSpPr>
                <a:spLocks noChangeShapeType="1"/>
              </p:cNvSpPr>
              <p:nvPr/>
            </p:nvSpPr>
            <p:spPr bwMode="auto">
              <a:xfrm>
                <a:off x="4128" y="1200"/>
                <a:ext cx="912" cy="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5" name="Line 12"/>
              <p:cNvSpPr>
                <a:spLocks noChangeShapeType="1"/>
              </p:cNvSpPr>
              <p:nvPr/>
            </p:nvSpPr>
            <p:spPr bwMode="auto">
              <a:xfrm>
                <a:off x="3792" y="1440"/>
                <a:ext cx="1536" cy="0"/>
              </a:xfrm>
              <a:prstGeom prst="line">
                <a:avLst/>
              </a:prstGeom>
              <a:noFill/>
              <a:ln w="127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36" name="Text Box 13"/>
              <p:cNvSpPr txBox="1">
                <a:spLocks noChangeArrowheads="1"/>
              </p:cNvSpPr>
              <p:nvPr/>
            </p:nvSpPr>
            <p:spPr bwMode="auto">
              <a:xfrm>
                <a:off x="4560" y="1256"/>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i="1">
                    <a:latin typeface="Times New Roman" pitchFamily="18" charset="0"/>
                    <a:ea typeface="黑体" pitchFamily="49" charset="-122"/>
                  </a:rPr>
                  <a:t>L</a:t>
                </a:r>
                <a:endParaRPr lang="en-US" altLang="zh-CN" sz="2400" b="0">
                  <a:latin typeface="黑体" pitchFamily="49" charset="-122"/>
                  <a:ea typeface="黑体" pitchFamily="49" charset="-122"/>
                </a:endParaRPr>
              </a:p>
            </p:txBody>
          </p:sp>
          <p:sp>
            <p:nvSpPr>
              <p:cNvPr id="8237" name="Text Box 14"/>
              <p:cNvSpPr txBox="1">
                <a:spLocks noChangeArrowheads="1"/>
              </p:cNvSpPr>
              <p:nvPr/>
            </p:nvSpPr>
            <p:spPr bwMode="auto">
              <a:xfrm>
                <a:off x="4512" y="1018"/>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i="1">
                    <a:latin typeface="Times New Roman" pitchFamily="18" charset="0"/>
                    <a:ea typeface="黑体" pitchFamily="49" charset="-122"/>
                  </a:rPr>
                  <a:t>l</a:t>
                </a:r>
                <a:endParaRPr lang="en-US" altLang="zh-CN" sz="2400" b="0">
                  <a:latin typeface="黑体" pitchFamily="49" charset="-122"/>
                  <a:ea typeface="黑体" pitchFamily="49" charset="-122"/>
                </a:endParaRPr>
              </a:p>
            </p:txBody>
          </p:sp>
          <p:sp>
            <p:nvSpPr>
              <p:cNvPr id="8238" name="Text Box 15"/>
              <p:cNvSpPr txBox="1">
                <a:spLocks noChangeArrowheads="1"/>
              </p:cNvSpPr>
              <p:nvPr/>
            </p:nvSpPr>
            <p:spPr bwMode="auto">
              <a:xfrm>
                <a:off x="4272" y="783"/>
                <a:ext cx="1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i="1">
                    <a:latin typeface="Symbol" pitchFamily="18" charset="2"/>
                    <a:ea typeface="黑体" pitchFamily="49" charset="-122"/>
                  </a:rPr>
                  <a:t>h</a:t>
                </a:r>
                <a:endParaRPr lang="en-US" altLang="zh-CN" sz="2400" b="0">
                  <a:latin typeface="Symbol" pitchFamily="18" charset="2"/>
                  <a:ea typeface="黑体" pitchFamily="49" charset="-122"/>
                </a:endParaRPr>
              </a:p>
            </p:txBody>
          </p:sp>
          <p:sp>
            <p:nvSpPr>
              <p:cNvPr id="8239" name="Text Box 16"/>
              <p:cNvSpPr txBox="1">
                <a:spLocks noChangeArrowheads="1"/>
              </p:cNvSpPr>
              <p:nvPr/>
            </p:nvSpPr>
            <p:spPr bwMode="auto">
              <a:xfrm>
                <a:off x="4560" y="816"/>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i="1">
                    <a:latin typeface="Times New Roman" pitchFamily="18" charset="0"/>
                    <a:ea typeface="黑体" pitchFamily="49" charset="-122"/>
                  </a:rPr>
                  <a:t>V</a:t>
                </a:r>
                <a:r>
                  <a:rPr lang="en-US" altLang="zh-CN" sz="1600" b="0" i="1" baseline="-25000">
                    <a:latin typeface="Times New Roman" pitchFamily="18" charset="0"/>
                    <a:ea typeface="黑体" pitchFamily="49" charset="-122"/>
                  </a:rPr>
                  <a:t>a</a:t>
                </a:r>
                <a:endParaRPr lang="en-US" altLang="zh-CN" sz="2400" b="0" i="1">
                  <a:latin typeface="黑体" pitchFamily="49" charset="-122"/>
                  <a:ea typeface="黑体" pitchFamily="49" charset="-122"/>
                </a:endParaRPr>
              </a:p>
            </p:txBody>
          </p:sp>
        </p:grpSp>
        <p:sp>
          <p:nvSpPr>
            <p:cNvPr id="8226" name="Text Box 17"/>
            <p:cNvSpPr txBox="1">
              <a:spLocks noChangeArrowheads="1"/>
            </p:cNvSpPr>
            <p:nvPr/>
          </p:nvSpPr>
          <p:spPr bwMode="auto">
            <a:xfrm>
              <a:off x="5040" y="816"/>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i="1">
                  <a:latin typeface="Times New Roman" pitchFamily="18" charset="0"/>
                  <a:ea typeface="黑体" pitchFamily="49" charset="-122"/>
                </a:rPr>
                <a:t>V</a:t>
              </a:r>
              <a:r>
                <a:rPr lang="en-US" altLang="zh-CN" sz="1600" b="0" i="1" baseline="-25000">
                  <a:latin typeface="Times New Roman" pitchFamily="18" charset="0"/>
                  <a:ea typeface="黑体" pitchFamily="49" charset="-122"/>
                </a:rPr>
                <a:t>R</a:t>
              </a:r>
              <a:endParaRPr lang="en-US" altLang="zh-CN" sz="2000" b="0">
                <a:latin typeface="黑体" pitchFamily="49" charset="-122"/>
                <a:ea typeface="黑体" pitchFamily="49" charset="-122"/>
              </a:endParaRPr>
            </a:p>
          </p:txBody>
        </p:sp>
      </p:grpSp>
      <p:graphicFrame>
        <p:nvGraphicFramePr>
          <p:cNvPr id="237586" name="Object 18"/>
          <p:cNvGraphicFramePr>
            <a:graphicFrameLocks noChangeAspect="1"/>
          </p:cNvGraphicFramePr>
          <p:nvPr/>
        </p:nvGraphicFramePr>
        <p:xfrm>
          <a:off x="914400" y="2743200"/>
          <a:ext cx="7620000" cy="874713"/>
        </p:xfrm>
        <a:graphic>
          <a:graphicData uri="http://schemas.openxmlformats.org/presentationml/2006/ole">
            <mc:AlternateContent xmlns:mc="http://schemas.openxmlformats.org/markup-compatibility/2006">
              <mc:Choice xmlns:v="urn:schemas-microsoft-com:vml" Requires="v">
                <p:oleObj spid="_x0000_s8252" name="公式" r:id="rId5" imgW="4190760" imgH="482400" progId="Equation.3">
                  <p:embed/>
                </p:oleObj>
              </mc:Choice>
              <mc:Fallback>
                <p:oleObj name="公式" r:id="rId5" imgW="4190760" imgH="48240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2743200"/>
                        <a:ext cx="7620000" cy="874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7587" name="AutoShape 19"/>
          <p:cNvSpPr>
            <a:spLocks noChangeArrowheads="1"/>
          </p:cNvSpPr>
          <p:nvPr/>
        </p:nvSpPr>
        <p:spPr bwMode="auto">
          <a:xfrm>
            <a:off x="3124200" y="1981200"/>
            <a:ext cx="152400" cy="533400"/>
          </a:xfrm>
          <a:prstGeom prst="downArrow">
            <a:avLst>
              <a:gd name="adj1" fmla="val 50000"/>
              <a:gd name="adj2" fmla="val 87500"/>
            </a:avLst>
          </a:prstGeom>
          <a:solidFill>
            <a:srgbClr val="FF0000"/>
          </a:solidFill>
          <a:ln w="12700">
            <a:solidFill>
              <a:srgbClr val="FF0000"/>
            </a:solidFill>
            <a:miter lim="800000"/>
            <a:headEnd/>
            <a:tailEnd/>
          </a:ln>
        </p:spPr>
        <p:txBody>
          <a:bodyPr vert="eaVert"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237588" name="Object 20"/>
          <p:cNvGraphicFramePr>
            <a:graphicFrameLocks noChangeAspect="1"/>
          </p:cNvGraphicFramePr>
          <p:nvPr/>
        </p:nvGraphicFramePr>
        <p:xfrm>
          <a:off x="838200" y="2133600"/>
          <a:ext cx="2057400" cy="336550"/>
        </p:xfrm>
        <a:graphic>
          <a:graphicData uri="http://schemas.openxmlformats.org/presentationml/2006/ole">
            <mc:AlternateContent xmlns:mc="http://schemas.openxmlformats.org/markup-compatibility/2006">
              <mc:Choice xmlns:v="urn:schemas-microsoft-com:vml" Requires="v">
                <p:oleObj spid="_x0000_s8253" name="公式" r:id="rId7" imgW="1396800" imgH="228600" progId="Equation.3">
                  <p:embed/>
                </p:oleObj>
              </mc:Choice>
              <mc:Fallback>
                <p:oleObj name="公式" r:id="rId7" imgW="1396800" imgH="22860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0" y="2133600"/>
                        <a:ext cx="2057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7589" name="Text Box 21"/>
          <p:cNvSpPr txBox="1">
            <a:spLocks noChangeArrowheads="1"/>
          </p:cNvSpPr>
          <p:nvPr/>
        </p:nvSpPr>
        <p:spPr bwMode="auto">
          <a:xfrm>
            <a:off x="3419475" y="1989138"/>
            <a:ext cx="2482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dirty="0">
                <a:latin typeface="楷体" panose="02010609060101010101" pitchFamily="49" charset="-122"/>
                <a:ea typeface="楷体" panose="02010609060101010101" pitchFamily="49" charset="-122"/>
              </a:rPr>
              <a:t>设腔内</a:t>
            </a:r>
            <a:r>
              <a:rPr lang="en-US" altLang="zh-CN" sz="2400" dirty="0">
                <a:latin typeface="楷体" panose="02010609060101010101" pitchFamily="49" charset="-122"/>
                <a:ea typeface="楷体" panose="02010609060101010101" pitchFamily="49" charset="-122"/>
              </a:rPr>
              <a:t>A</a:t>
            </a:r>
            <a:r>
              <a:rPr lang="zh-CN" altLang="en-US" sz="2400" dirty="0">
                <a:latin typeface="楷体" panose="02010609060101010101" pitchFamily="49" charset="-122"/>
                <a:ea typeface="楷体" panose="02010609060101010101" pitchFamily="49" charset="-122"/>
              </a:rPr>
              <a:t>处处相等</a:t>
            </a:r>
          </a:p>
        </p:txBody>
      </p:sp>
      <p:sp>
        <p:nvSpPr>
          <p:cNvPr id="237590" name="Text Box 22"/>
          <p:cNvSpPr txBox="1">
            <a:spLocks noChangeArrowheads="1"/>
          </p:cNvSpPr>
          <p:nvPr/>
        </p:nvSpPr>
        <p:spPr bwMode="auto">
          <a:xfrm>
            <a:off x="228600" y="2667000"/>
            <a:ext cx="45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dirty="0">
                <a:latin typeface="楷体" panose="02010609060101010101" pitchFamily="49" charset="-122"/>
                <a:ea typeface="楷体" panose="02010609060101010101" pitchFamily="49" charset="-122"/>
              </a:rPr>
              <a:t>修</a:t>
            </a:r>
          </a:p>
          <a:p>
            <a:pPr algn="l" eaLnBrk="1" hangingPunct="1"/>
            <a:r>
              <a:rPr lang="zh-CN" altLang="en-US" sz="2400" dirty="0">
                <a:latin typeface="楷体" panose="02010609060101010101" pitchFamily="49" charset="-122"/>
                <a:ea typeface="楷体" panose="02010609060101010101" pitchFamily="49" charset="-122"/>
              </a:rPr>
              <a:t>正</a:t>
            </a:r>
          </a:p>
        </p:txBody>
      </p:sp>
      <p:graphicFrame>
        <p:nvGraphicFramePr>
          <p:cNvPr id="237591" name="Object 23"/>
          <p:cNvGraphicFramePr>
            <a:graphicFrameLocks noChangeAspect="1"/>
          </p:cNvGraphicFramePr>
          <p:nvPr/>
        </p:nvGraphicFramePr>
        <p:xfrm>
          <a:off x="1905000" y="3810000"/>
          <a:ext cx="1295400" cy="692150"/>
        </p:xfrm>
        <a:graphic>
          <a:graphicData uri="http://schemas.openxmlformats.org/presentationml/2006/ole">
            <mc:AlternateContent xmlns:mc="http://schemas.openxmlformats.org/markup-compatibility/2006">
              <mc:Choice xmlns:v="urn:schemas-microsoft-com:vml" Requires="v">
                <p:oleObj spid="_x0000_s8254" name="公式" r:id="rId9" imgW="672840" imgH="419040" progId="Equation.3">
                  <p:embed/>
                </p:oleObj>
              </mc:Choice>
              <mc:Fallback>
                <p:oleObj name="公式" r:id="rId9" imgW="672840" imgH="419040"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5000" y="3810000"/>
                        <a:ext cx="1295400"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7592" name="Object 24"/>
          <p:cNvGraphicFramePr>
            <a:graphicFrameLocks noChangeAspect="1"/>
          </p:cNvGraphicFramePr>
          <p:nvPr/>
        </p:nvGraphicFramePr>
        <p:xfrm>
          <a:off x="3733800" y="3886200"/>
          <a:ext cx="2895600" cy="585788"/>
        </p:xfrm>
        <a:graphic>
          <a:graphicData uri="http://schemas.openxmlformats.org/presentationml/2006/ole">
            <mc:AlternateContent xmlns:mc="http://schemas.openxmlformats.org/markup-compatibility/2006">
              <mc:Choice xmlns:v="urn:schemas-microsoft-com:vml" Requires="v">
                <p:oleObj spid="_x0000_s8255" name="公式" r:id="rId11" imgW="1688760" imgH="406080" progId="Equation.3">
                  <p:embed/>
                </p:oleObj>
              </mc:Choice>
              <mc:Fallback>
                <p:oleObj name="公式" r:id="rId11" imgW="1688760" imgH="406080" progId="Equation.3">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3800" y="3886200"/>
                        <a:ext cx="28956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7593" name="AutoShape 25"/>
          <p:cNvSpPr>
            <a:spLocks noChangeArrowheads="1"/>
          </p:cNvSpPr>
          <p:nvPr/>
        </p:nvSpPr>
        <p:spPr bwMode="auto">
          <a:xfrm>
            <a:off x="3352800" y="3886200"/>
            <a:ext cx="152400" cy="685800"/>
          </a:xfrm>
          <a:prstGeom prst="downArrow">
            <a:avLst>
              <a:gd name="adj1" fmla="val 50000"/>
              <a:gd name="adj2" fmla="val 112500"/>
            </a:avLst>
          </a:prstGeom>
          <a:solidFill>
            <a:srgbClr val="FF0000"/>
          </a:solidFill>
          <a:ln w="12700">
            <a:solidFill>
              <a:srgbClr val="FF0000"/>
            </a:solidFill>
            <a:miter lim="800000"/>
            <a:headEnd/>
            <a:tailEnd/>
          </a:ln>
        </p:spPr>
        <p:txBody>
          <a:bodyPr vert="eaVert"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zh-CN" sz="2400" b="0">
              <a:solidFill>
                <a:srgbClr val="FF0000"/>
              </a:solidFill>
              <a:latin typeface="Times New Roman" pitchFamily="18" charset="0"/>
              <a:ea typeface="宋体" pitchFamily="2" charset="-122"/>
            </a:endParaRPr>
          </a:p>
        </p:txBody>
      </p:sp>
      <p:graphicFrame>
        <p:nvGraphicFramePr>
          <p:cNvPr id="237594" name="Object 26"/>
          <p:cNvGraphicFramePr>
            <a:graphicFrameLocks noChangeAspect="1"/>
          </p:cNvGraphicFramePr>
          <p:nvPr/>
        </p:nvGraphicFramePr>
        <p:xfrm>
          <a:off x="533400" y="4724400"/>
          <a:ext cx="4724400" cy="874713"/>
        </p:xfrm>
        <a:graphic>
          <a:graphicData uri="http://schemas.openxmlformats.org/presentationml/2006/ole">
            <mc:AlternateContent xmlns:mc="http://schemas.openxmlformats.org/markup-compatibility/2006">
              <mc:Choice xmlns:v="urn:schemas-microsoft-com:vml" Requires="v">
                <p:oleObj spid="_x0000_s8256" name="公式" r:id="rId13" imgW="2463480" imgH="482400" progId="Equation.3">
                  <p:embed/>
                </p:oleObj>
              </mc:Choice>
              <mc:Fallback>
                <p:oleObj name="公式" r:id="rId13" imgW="2463480" imgH="482400" progId="Equation.3">
                  <p:embed/>
                  <p:pic>
                    <p:nvPicPr>
                      <p:cNvPr id="0"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400" y="4724400"/>
                        <a:ext cx="4724400" cy="874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47"/>
          <p:cNvGrpSpPr>
            <a:grpSpLocks/>
          </p:cNvGrpSpPr>
          <p:nvPr/>
        </p:nvGrpSpPr>
        <p:grpSpPr bwMode="auto">
          <a:xfrm>
            <a:off x="6172200" y="4724400"/>
            <a:ext cx="2743200" cy="1143000"/>
            <a:chOff x="3888" y="2976"/>
            <a:chExt cx="1728" cy="720"/>
          </a:xfrm>
        </p:grpSpPr>
        <p:graphicFrame>
          <p:nvGraphicFramePr>
            <p:cNvPr id="8204" name="Object 28"/>
            <p:cNvGraphicFramePr>
              <a:graphicFrameLocks noChangeAspect="1"/>
            </p:cNvGraphicFramePr>
            <p:nvPr/>
          </p:nvGraphicFramePr>
          <p:xfrm>
            <a:off x="3888" y="3066"/>
            <a:ext cx="1680" cy="534"/>
          </p:xfrm>
          <a:graphic>
            <a:graphicData uri="http://schemas.openxmlformats.org/presentationml/2006/ole">
              <mc:AlternateContent xmlns:mc="http://schemas.openxmlformats.org/markup-compatibility/2006">
                <mc:Choice xmlns:v="urn:schemas-microsoft-com:vml" Requires="v">
                  <p:oleObj spid="_x0000_s8257" name="公式" r:id="rId15" imgW="1485720" imgH="431640" progId="Equation.3">
                    <p:embed/>
                  </p:oleObj>
                </mc:Choice>
                <mc:Fallback>
                  <p:oleObj name="公式" r:id="rId15" imgW="1485720" imgH="431640" progId="Equation.3">
                    <p:embed/>
                    <p:pic>
                      <p:nvPicPr>
                        <p:cNvPr id="0" name="Object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88" y="3066"/>
                          <a:ext cx="1680" cy="5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24" name="Rectangle 29"/>
            <p:cNvSpPr>
              <a:spLocks noChangeArrowheads="1"/>
            </p:cNvSpPr>
            <p:nvPr/>
          </p:nvSpPr>
          <p:spPr bwMode="auto">
            <a:xfrm>
              <a:off x="3888" y="2976"/>
              <a:ext cx="1728" cy="720"/>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sp>
        <p:nvSpPr>
          <p:cNvPr id="237598" name="AutoShape 30"/>
          <p:cNvSpPr>
            <a:spLocks noChangeArrowheads="1"/>
          </p:cNvSpPr>
          <p:nvPr/>
        </p:nvSpPr>
        <p:spPr bwMode="auto">
          <a:xfrm>
            <a:off x="5486400" y="5105400"/>
            <a:ext cx="609600" cy="152400"/>
          </a:xfrm>
          <a:prstGeom prst="rightArrow">
            <a:avLst>
              <a:gd name="adj1" fmla="val 50000"/>
              <a:gd name="adj2" fmla="val 100000"/>
            </a:avLst>
          </a:prstGeom>
          <a:solidFill>
            <a:srgbClr val="FF0000"/>
          </a:solidFill>
          <a:ln w="9525">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nvGrpSpPr>
          <p:cNvPr id="5" name="Group 46"/>
          <p:cNvGrpSpPr>
            <a:grpSpLocks/>
          </p:cNvGrpSpPr>
          <p:nvPr/>
        </p:nvGrpSpPr>
        <p:grpSpPr bwMode="auto">
          <a:xfrm>
            <a:off x="4114800" y="5715000"/>
            <a:ext cx="1143000" cy="466725"/>
            <a:chOff x="2592" y="3600"/>
            <a:chExt cx="720" cy="294"/>
          </a:xfrm>
        </p:grpSpPr>
        <p:graphicFrame>
          <p:nvGraphicFramePr>
            <p:cNvPr id="8203" name="Object 27"/>
            <p:cNvGraphicFramePr>
              <a:graphicFrameLocks noChangeAspect="1"/>
            </p:cNvGraphicFramePr>
            <p:nvPr/>
          </p:nvGraphicFramePr>
          <p:xfrm>
            <a:off x="2629" y="3648"/>
            <a:ext cx="647" cy="213"/>
          </p:xfrm>
          <a:graphic>
            <a:graphicData uri="http://schemas.openxmlformats.org/presentationml/2006/ole">
              <mc:AlternateContent xmlns:mc="http://schemas.openxmlformats.org/markup-compatibility/2006">
                <mc:Choice xmlns:v="urn:schemas-microsoft-com:vml" Requires="v">
                  <p:oleObj spid="_x0000_s8258" name="公式" r:id="rId17" imgW="698400" imgH="228600" progId="Equation.3">
                    <p:embed/>
                  </p:oleObj>
                </mc:Choice>
                <mc:Fallback>
                  <p:oleObj name="公式" r:id="rId17" imgW="698400" imgH="228600" progId="Equation.3">
                    <p:embed/>
                    <p:pic>
                      <p:nvPicPr>
                        <p:cNvPr id="0"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29" y="3648"/>
                          <a:ext cx="647"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23" name="AutoShape 31"/>
            <p:cNvSpPr>
              <a:spLocks/>
            </p:cNvSpPr>
            <p:nvPr/>
          </p:nvSpPr>
          <p:spPr bwMode="auto">
            <a:xfrm>
              <a:off x="2592" y="3600"/>
              <a:ext cx="720" cy="294"/>
            </a:xfrm>
            <a:prstGeom prst="borderCallout2">
              <a:avLst>
                <a:gd name="adj1" fmla="val 24491"/>
                <a:gd name="adj2" fmla="val 106667"/>
                <a:gd name="adj3" fmla="val 24491"/>
                <a:gd name="adj4" fmla="val 123194"/>
                <a:gd name="adj5" fmla="val -95579"/>
                <a:gd name="adj6" fmla="val 140417"/>
              </a:avLst>
            </a:prstGeom>
            <a:noFill/>
            <a:ln w="9525">
              <a:solidFill>
                <a:srgbClr val="6699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endParaRPr lang="zh-CN" altLang="zh-CN" sz="2400" b="0">
                <a:latin typeface="Times New Roman" pitchFamily="18" charset="0"/>
                <a:ea typeface="宋体" pitchFamily="2" charset="-122"/>
              </a:endParaRPr>
            </a:p>
          </p:txBody>
        </p:sp>
      </p:grpSp>
      <p:grpSp>
        <p:nvGrpSpPr>
          <p:cNvPr id="6" name="Group 45"/>
          <p:cNvGrpSpPr>
            <a:grpSpLocks/>
          </p:cNvGrpSpPr>
          <p:nvPr/>
        </p:nvGrpSpPr>
        <p:grpSpPr bwMode="auto">
          <a:xfrm>
            <a:off x="2633663" y="5751513"/>
            <a:ext cx="566737" cy="466725"/>
            <a:chOff x="1659" y="3623"/>
            <a:chExt cx="357" cy="294"/>
          </a:xfrm>
        </p:grpSpPr>
        <p:sp>
          <p:nvSpPr>
            <p:cNvPr id="8222" name="AutoShape 32"/>
            <p:cNvSpPr>
              <a:spLocks/>
            </p:cNvSpPr>
            <p:nvPr/>
          </p:nvSpPr>
          <p:spPr bwMode="auto">
            <a:xfrm>
              <a:off x="1659" y="3623"/>
              <a:ext cx="357" cy="294"/>
            </a:xfrm>
            <a:prstGeom prst="borderCallout2">
              <a:avLst>
                <a:gd name="adj1" fmla="val 24491"/>
                <a:gd name="adj2" fmla="val -13444"/>
                <a:gd name="adj3" fmla="val 24491"/>
                <a:gd name="adj4" fmla="val -61625"/>
                <a:gd name="adj5" fmla="val -19389"/>
                <a:gd name="adj6" fmla="val -111764"/>
              </a:avLst>
            </a:prstGeom>
            <a:noFill/>
            <a:ln w="9525">
              <a:solidFill>
                <a:srgbClr val="6699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endParaRPr lang="zh-CN" altLang="zh-CN" sz="2400" b="0">
                <a:latin typeface="Times New Roman" pitchFamily="18" charset="0"/>
                <a:ea typeface="宋体" pitchFamily="2" charset="-122"/>
              </a:endParaRPr>
            </a:p>
          </p:txBody>
        </p:sp>
        <p:graphicFrame>
          <p:nvGraphicFramePr>
            <p:cNvPr id="8202" name="Object 33"/>
            <p:cNvGraphicFramePr>
              <a:graphicFrameLocks noChangeAspect="1"/>
            </p:cNvGraphicFramePr>
            <p:nvPr/>
          </p:nvGraphicFramePr>
          <p:xfrm>
            <a:off x="1709" y="3683"/>
            <a:ext cx="278" cy="211"/>
          </p:xfrm>
          <a:graphic>
            <a:graphicData uri="http://schemas.openxmlformats.org/presentationml/2006/ole">
              <mc:AlternateContent xmlns:mc="http://schemas.openxmlformats.org/markup-compatibility/2006">
                <mc:Choice xmlns:v="urn:schemas-microsoft-com:vml" Requires="v">
                  <p:oleObj spid="_x0000_s8259" name="公式" r:id="rId19" imgW="266400" imgH="203040" progId="Equation.3">
                    <p:embed/>
                  </p:oleObj>
                </mc:Choice>
                <mc:Fallback>
                  <p:oleObj name="公式" r:id="rId19" imgW="266400" imgH="203040" progId="Equation.3">
                    <p:embed/>
                    <p:pic>
                      <p:nvPicPr>
                        <p:cNvPr id="0" name="Object 3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09" y="3683"/>
                          <a:ext cx="278"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7602" name="Line 34"/>
          <p:cNvSpPr>
            <a:spLocks noChangeShapeType="1"/>
          </p:cNvSpPr>
          <p:nvPr/>
        </p:nvSpPr>
        <p:spPr bwMode="auto">
          <a:xfrm>
            <a:off x="1295400" y="5638800"/>
            <a:ext cx="13716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7604" name="Oval 36"/>
          <p:cNvSpPr>
            <a:spLocks noChangeArrowheads="1"/>
          </p:cNvSpPr>
          <p:nvPr/>
        </p:nvSpPr>
        <p:spPr bwMode="auto">
          <a:xfrm>
            <a:off x="838200" y="2590800"/>
            <a:ext cx="2362200" cy="9144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nvGrpSpPr>
          <p:cNvPr id="7" name="Group 44"/>
          <p:cNvGrpSpPr>
            <a:grpSpLocks/>
          </p:cNvGrpSpPr>
          <p:nvPr/>
        </p:nvGrpSpPr>
        <p:grpSpPr bwMode="auto">
          <a:xfrm>
            <a:off x="323850" y="3644900"/>
            <a:ext cx="1219200" cy="838200"/>
            <a:chOff x="204" y="2296"/>
            <a:chExt cx="768" cy="528"/>
          </a:xfrm>
        </p:grpSpPr>
        <p:graphicFrame>
          <p:nvGraphicFramePr>
            <p:cNvPr id="8201" name="Object 35"/>
            <p:cNvGraphicFramePr>
              <a:graphicFrameLocks noChangeAspect="1"/>
            </p:cNvGraphicFramePr>
            <p:nvPr/>
          </p:nvGraphicFramePr>
          <p:xfrm>
            <a:off x="214" y="2346"/>
            <a:ext cx="725" cy="455"/>
          </p:xfrm>
          <a:graphic>
            <a:graphicData uri="http://schemas.openxmlformats.org/presentationml/2006/ole">
              <mc:AlternateContent xmlns:mc="http://schemas.openxmlformats.org/markup-compatibility/2006">
                <mc:Choice xmlns:v="urn:schemas-microsoft-com:vml" Requires="v">
                  <p:oleObj spid="_x0000_s8260" name="公式" r:id="rId21" imgW="685800" imgH="431640" progId="Equation.3">
                    <p:embed/>
                  </p:oleObj>
                </mc:Choice>
                <mc:Fallback>
                  <p:oleObj name="公式" r:id="rId21" imgW="685800" imgH="431640" progId="Equation.3">
                    <p:embed/>
                    <p:pic>
                      <p:nvPicPr>
                        <p:cNvPr id="0" name="Object 3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4" y="2346"/>
                          <a:ext cx="725" cy="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21" name="AutoShape 37"/>
            <p:cNvSpPr>
              <a:spLocks noChangeArrowheads="1"/>
            </p:cNvSpPr>
            <p:nvPr/>
          </p:nvSpPr>
          <p:spPr bwMode="auto">
            <a:xfrm>
              <a:off x="204" y="2296"/>
              <a:ext cx="768" cy="528"/>
            </a:xfrm>
            <a:prstGeom prst="flowChartAlternateProcess">
              <a:avLst/>
            </a:prstGeom>
            <a:noFill/>
            <a:ln w="952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sp>
        <p:nvSpPr>
          <p:cNvPr id="237606" name="Text Box 38"/>
          <p:cNvSpPr txBox="1">
            <a:spLocks noChangeArrowheads="1"/>
          </p:cNvSpPr>
          <p:nvPr/>
        </p:nvSpPr>
        <p:spPr bwMode="auto">
          <a:xfrm rot="-1728139">
            <a:off x="1066800" y="3352800"/>
            <a:ext cx="35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400" b="0">
                <a:latin typeface="Times New Roman" pitchFamily="18" charset="0"/>
                <a:ea typeface="宋体" pitchFamily="2" charset="-122"/>
              </a:rPr>
              <a:t>=</a:t>
            </a:r>
          </a:p>
        </p:txBody>
      </p:sp>
      <p:sp>
        <p:nvSpPr>
          <p:cNvPr id="237607" name="Oval 39"/>
          <p:cNvSpPr>
            <a:spLocks noChangeArrowheads="1"/>
          </p:cNvSpPr>
          <p:nvPr/>
        </p:nvSpPr>
        <p:spPr bwMode="auto">
          <a:xfrm>
            <a:off x="6553200" y="2667000"/>
            <a:ext cx="2133600" cy="9144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237608" name="Object 40"/>
          <p:cNvGraphicFramePr>
            <a:graphicFrameLocks noChangeAspect="1"/>
          </p:cNvGraphicFramePr>
          <p:nvPr/>
        </p:nvGraphicFramePr>
        <p:xfrm>
          <a:off x="7162800" y="3810000"/>
          <a:ext cx="1447800" cy="628650"/>
        </p:xfrm>
        <a:graphic>
          <a:graphicData uri="http://schemas.openxmlformats.org/presentationml/2006/ole">
            <mc:AlternateContent xmlns:mc="http://schemas.openxmlformats.org/markup-compatibility/2006">
              <mc:Choice xmlns:v="urn:schemas-microsoft-com:vml" Requires="v">
                <p:oleObj spid="_x0000_s8261" name="公式" r:id="rId23" imgW="1054080" imgH="457200" progId="Equation.3">
                  <p:embed/>
                </p:oleObj>
              </mc:Choice>
              <mc:Fallback>
                <p:oleObj name="公式" r:id="rId23" imgW="1054080" imgH="457200" progId="Equation.3">
                  <p:embed/>
                  <p:pic>
                    <p:nvPicPr>
                      <p:cNvPr id="0" name="Object 4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162800" y="3810000"/>
                        <a:ext cx="1447800"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7609" name="Text Box 41"/>
          <p:cNvSpPr txBox="1">
            <a:spLocks noChangeArrowheads="1"/>
          </p:cNvSpPr>
          <p:nvPr/>
        </p:nvSpPr>
        <p:spPr bwMode="auto">
          <a:xfrm rot="1889987">
            <a:off x="7458075" y="355758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b="0">
                <a:latin typeface="Times New Roman" pitchFamily="18" charset="0"/>
                <a:ea typeface="宋体" pitchFamily="2" charset="-122"/>
              </a:rPr>
              <a:t>＝</a:t>
            </a:r>
            <a:endParaRPr lang="zh-CN" altLang="en-US" sz="2400" b="0">
              <a:latin typeface="Times New Roman" pitchFamily="18" charset="0"/>
              <a:ea typeface="宋体" pitchFamily="2"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75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757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758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758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758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759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3758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760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3759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3759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7606"/>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7607"/>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237609">
                                            <p:txEl>
                                              <p:pRg st="0" end="0"/>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23760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759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237594"/>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37602"/>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6"/>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7598"/>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0"/>
                                          </p:stCondLst>
                                        </p:cTn>
                                        <p:tgtEl>
                                          <p:spTgt spid="5"/>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1" nodeType="clickEffect">
                                  <p:stCondLst>
                                    <p:cond delay="0"/>
                                  </p:stCondLst>
                                  <p:childTnLst>
                                    <p:set>
                                      <p:cBhvr>
                                        <p:cTn id="94" dur="1" fill="hold">
                                          <p:stCondLst>
                                            <p:cond delay="0"/>
                                          </p:stCondLst>
                                        </p:cTn>
                                        <p:tgtEl>
                                          <p:spTgt spid="237598"/>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0" grpId="0"/>
      <p:bldP spid="237587" grpId="0" animBg="1"/>
      <p:bldP spid="237589" grpId="0"/>
      <p:bldP spid="237590" grpId="0"/>
      <p:bldP spid="237593" grpId="0" animBg="1"/>
      <p:bldP spid="237598" grpId="0" animBg="1"/>
      <p:bldP spid="237598" grpId="1" animBg="1"/>
      <p:bldP spid="237602" grpId="0" animBg="1"/>
      <p:bldP spid="237604" grpId="0" animBg="1"/>
      <p:bldP spid="237606" grpId="0"/>
      <p:bldP spid="23760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p:cNvSpPr txBox="1">
            <a:spLocks noChangeArrowheads="1"/>
          </p:cNvSpPr>
          <p:nvPr/>
        </p:nvSpPr>
        <p:spPr bwMode="auto">
          <a:xfrm>
            <a:off x="250825" y="2082800"/>
            <a:ext cx="86169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buFontTx/>
              <a:buChar char="•"/>
            </a:pPr>
            <a:r>
              <a:rPr lang="en-US" altLang="zh-CN" sz="2600" b="0" dirty="0">
                <a:solidFill>
                  <a:schemeClr val="accent2"/>
                </a:solidFill>
                <a:latin typeface="黑体" pitchFamily="49" charset="-122"/>
                <a:ea typeface="黑体" pitchFamily="49" charset="-122"/>
              </a:rPr>
              <a:t> </a:t>
            </a:r>
            <a:r>
              <a:rPr lang="zh-CN" altLang="en-US" sz="2600" dirty="0">
                <a:solidFill>
                  <a:schemeClr val="accent2"/>
                </a:solidFill>
                <a:latin typeface="楷体" panose="02010609060101010101" pitchFamily="49" charset="-122"/>
                <a:ea typeface="楷体" panose="02010609060101010101" pitchFamily="49" charset="-122"/>
              </a:rPr>
              <a:t>不同模式</a:t>
            </a:r>
            <a:r>
              <a:rPr lang="en-US" altLang="zh-CN" sz="2600" dirty="0">
                <a:solidFill>
                  <a:schemeClr val="accent2"/>
                </a:solidFill>
                <a:latin typeface="楷体" panose="02010609060101010101" pitchFamily="49" charset="-122"/>
                <a:ea typeface="楷体" panose="02010609060101010101" pitchFamily="49" charset="-122"/>
              </a:rPr>
              <a:t>(</a:t>
            </a:r>
            <a:r>
              <a:rPr lang="zh-CN" altLang="en-US" sz="2600" dirty="0">
                <a:solidFill>
                  <a:schemeClr val="accent2"/>
                </a:solidFill>
                <a:latin typeface="楷体" panose="02010609060101010101" pitchFamily="49" charset="-122"/>
                <a:ea typeface="楷体" panose="02010609060101010101" pitchFamily="49" charset="-122"/>
              </a:rPr>
              <a:t>频率</a:t>
            </a:r>
            <a:r>
              <a:rPr lang="en-US" altLang="zh-CN" sz="2600" dirty="0">
                <a:solidFill>
                  <a:schemeClr val="accent2"/>
                </a:solidFill>
                <a:latin typeface="楷体" panose="02010609060101010101" pitchFamily="49" charset="-122"/>
                <a:ea typeface="楷体" panose="02010609060101010101" pitchFamily="49" charset="-122"/>
              </a:rPr>
              <a:t>)</a:t>
            </a:r>
            <a:r>
              <a:rPr lang="zh-CN" altLang="en-US" sz="2600" dirty="0">
                <a:solidFill>
                  <a:schemeClr val="accent2"/>
                </a:solidFill>
                <a:latin typeface="楷体" panose="02010609060101010101" pitchFamily="49" charset="-122"/>
                <a:ea typeface="楷体" panose="02010609060101010101" pitchFamily="49" charset="-122"/>
              </a:rPr>
              <a:t>具有不同的受激辐射截面，</a:t>
            </a:r>
            <a:r>
              <a:rPr lang="en-US" altLang="zh-CN" sz="2600" b="0" i="1" dirty="0" err="1">
                <a:solidFill>
                  <a:schemeClr val="accent2"/>
                </a:solidFill>
                <a:latin typeface="Symbol" pitchFamily="18" charset="2"/>
                <a:ea typeface="黑体" pitchFamily="49" charset="-122"/>
              </a:rPr>
              <a:t>D</a:t>
            </a:r>
            <a:r>
              <a:rPr lang="en-US" altLang="zh-CN" sz="2600" b="0" i="1" dirty="0" err="1">
                <a:solidFill>
                  <a:schemeClr val="accent2"/>
                </a:solidFill>
                <a:latin typeface="Times New Roman" pitchFamily="18" charset="0"/>
                <a:ea typeface="黑体" pitchFamily="49" charset="-122"/>
              </a:rPr>
              <a:t>n</a:t>
            </a:r>
            <a:r>
              <a:rPr lang="en-US" altLang="zh-CN" sz="2600" b="0" i="1" baseline="-25000" dirty="0" err="1">
                <a:solidFill>
                  <a:schemeClr val="accent2"/>
                </a:solidFill>
                <a:latin typeface="Times New Roman" pitchFamily="18" charset="0"/>
                <a:ea typeface="黑体" pitchFamily="49" charset="-122"/>
              </a:rPr>
              <a:t>t</a:t>
            </a:r>
            <a:r>
              <a:rPr lang="zh-CN" altLang="en-US" sz="2600" dirty="0">
                <a:solidFill>
                  <a:schemeClr val="accent2"/>
                </a:solidFill>
                <a:latin typeface="楷体" panose="02010609060101010101" pitchFamily="49" charset="-122"/>
                <a:ea typeface="楷体" panose="02010609060101010101" pitchFamily="49" charset="-122"/>
              </a:rPr>
              <a:t>值也不同</a:t>
            </a:r>
            <a:endParaRPr lang="zh-CN" altLang="en-US" sz="2600" dirty="0">
              <a:latin typeface="楷体" panose="02010609060101010101" pitchFamily="49" charset="-122"/>
              <a:ea typeface="楷体" panose="02010609060101010101" pitchFamily="49" charset="-122"/>
            </a:endParaRPr>
          </a:p>
        </p:txBody>
      </p:sp>
      <p:graphicFrame>
        <p:nvGraphicFramePr>
          <p:cNvPr id="238595" name="Object 3"/>
          <p:cNvGraphicFramePr>
            <a:graphicFrameLocks noChangeAspect="1"/>
          </p:cNvGraphicFramePr>
          <p:nvPr/>
        </p:nvGraphicFramePr>
        <p:xfrm>
          <a:off x="4500563" y="836613"/>
          <a:ext cx="3836987" cy="981075"/>
        </p:xfrm>
        <a:graphic>
          <a:graphicData uri="http://schemas.openxmlformats.org/presentationml/2006/ole">
            <mc:AlternateContent xmlns:mc="http://schemas.openxmlformats.org/markup-compatibility/2006">
              <mc:Choice xmlns:v="urn:schemas-microsoft-com:vml" Requires="v">
                <p:oleObj spid="_x0000_s9238" name="Equation" r:id="rId3" imgW="1676160" imgH="457200" progId="Equation.DSMT4">
                  <p:embed/>
                </p:oleObj>
              </mc:Choice>
              <mc:Fallback>
                <p:oleObj name="Equation" r:id="rId3" imgW="1676160" imgH="4572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836613"/>
                        <a:ext cx="3836987" cy="981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600" name="Object 8"/>
          <p:cNvGraphicFramePr>
            <a:graphicFrameLocks noChangeAspect="1"/>
          </p:cNvGraphicFramePr>
          <p:nvPr/>
        </p:nvGraphicFramePr>
        <p:xfrm>
          <a:off x="5456238" y="2606675"/>
          <a:ext cx="3154362" cy="822325"/>
        </p:xfrm>
        <a:graphic>
          <a:graphicData uri="http://schemas.openxmlformats.org/presentationml/2006/ole">
            <mc:AlternateContent xmlns:mc="http://schemas.openxmlformats.org/markup-compatibility/2006">
              <mc:Choice xmlns:v="urn:schemas-microsoft-com:vml" Requires="v">
                <p:oleObj spid="_x0000_s9239" name="公式" r:id="rId5" imgW="1498320" imgH="431640" progId="Equation.3">
                  <p:embed/>
                </p:oleObj>
              </mc:Choice>
              <mc:Fallback>
                <p:oleObj name="公式" r:id="rId5" imgW="1498320" imgH="43164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6238" y="2606675"/>
                        <a:ext cx="3154362"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8601" name="Text Box 9"/>
          <p:cNvSpPr txBox="1">
            <a:spLocks noChangeArrowheads="1"/>
          </p:cNvSpPr>
          <p:nvPr/>
        </p:nvSpPr>
        <p:spPr bwMode="auto">
          <a:xfrm>
            <a:off x="255588" y="2725738"/>
            <a:ext cx="518763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buFontTx/>
              <a:buChar char="•"/>
            </a:pPr>
            <a:r>
              <a:rPr lang="en-US" altLang="zh-CN" sz="2600" b="0" dirty="0">
                <a:latin typeface="黑体" pitchFamily="49" charset="-122"/>
                <a:ea typeface="黑体" pitchFamily="49" charset="-122"/>
              </a:rPr>
              <a:t> </a:t>
            </a:r>
            <a:r>
              <a:rPr lang="zh-CN" altLang="en-US" sz="2600" dirty="0">
                <a:latin typeface="楷体" panose="02010609060101010101" pitchFamily="49" charset="-122"/>
                <a:ea typeface="楷体" panose="02010609060101010101" pitchFamily="49" charset="-122"/>
              </a:rPr>
              <a:t>中心频率处阈值反转粒子数最低</a:t>
            </a:r>
            <a:endParaRPr lang="zh-CN" altLang="en-US" sz="2400" dirty="0">
              <a:latin typeface="楷体" panose="02010609060101010101" pitchFamily="49" charset="-122"/>
              <a:ea typeface="楷体" panose="02010609060101010101" pitchFamily="49" charset="-122"/>
            </a:endParaRPr>
          </a:p>
        </p:txBody>
      </p:sp>
      <p:grpSp>
        <p:nvGrpSpPr>
          <p:cNvPr id="2" name="Group 14"/>
          <p:cNvGrpSpPr>
            <a:grpSpLocks/>
          </p:cNvGrpSpPr>
          <p:nvPr/>
        </p:nvGrpSpPr>
        <p:grpSpPr bwMode="auto">
          <a:xfrm>
            <a:off x="1042988" y="908050"/>
            <a:ext cx="3048000" cy="1066800"/>
            <a:chOff x="720" y="288"/>
            <a:chExt cx="1920" cy="672"/>
          </a:xfrm>
        </p:grpSpPr>
        <p:graphicFrame>
          <p:nvGraphicFramePr>
            <p:cNvPr id="9223" name="Object 11"/>
            <p:cNvGraphicFramePr>
              <a:graphicFrameLocks noChangeAspect="1"/>
            </p:cNvGraphicFramePr>
            <p:nvPr/>
          </p:nvGraphicFramePr>
          <p:xfrm>
            <a:off x="849" y="336"/>
            <a:ext cx="1695" cy="534"/>
          </p:xfrm>
          <a:graphic>
            <a:graphicData uri="http://schemas.openxmlformats.org/presentationml/2006/ole">
              <mc:AlternateContent xmlns:mc="http://schemas.openxmlformats.org/markup-compatibility/2006">
                <mc:Choice xmlns:v="urn:schemas-microsoft-com:vml" Requires="v">
                  <p:oleObj spid="_x0000_s9240" name="公式" r:id="rId7" imgW="1358640" imgH="431640" progId="Equation.3">
                    <p:embed/>
                  </p:oleObj>
                </mc:Choice>
                <mc:Fallback>
                  <p:oleObj name="公式" r:id="rId7" imgW="1358640" imgH="43164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 y="336"/>
                          <a:ext cx="1695" cy="5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31" name="Rectangle 12"/>
            <p:cNvSpPr>
              <a:spLocks noChangeArrowheads="1"/>
            </p:cNvSpPr>
            <p:nvPr/>
          </p:nvSpPr>
          <p:spPr bwMode="auto">
            <a:xfrm>
              <a:off x="720" y="288"/>
              <a:ext cx="1920" cy="672"/>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graphicFrame>
        <p:nvGraphicFramePr>
          <p:cNvPr id="238605" name="Object 13"/>
          <p:cNvGraphicFramePr>
            <a:graphicFrameLocks noChangeAspect="1"/>
          </p:cNvGraphicFramePr>
          <p:nvPr/>
        </p:nvGraphicFramePr>
        <p:xfrm>
          <a:off x="785813" y="4143375"/>
          <a:ext cx="2541587" cy="822325"/>
        </p:xfrm>
        <a:graphic>
          <a:graphicData uri="http://schemas.openxmlformats.org/presentationml/2006/ole">
            <mc:AlternateContent xmlns:mc="http://schemas.openxmlformats.org/markup-compatibility/2006">
              <mc:Choice xmlns:v="urn:schemas-microsoft-com:vml" Requires="v">
                <p:oleObj spid="_x0000_s9241" name="公式" r:id="rId9" imgW="1206360" imgH="431640" progId="Equation.3">
                  <p:embed/>
                </p:oleObj>
              </mc:Choice>
              <mc:Fallback>
                <p:oleObj name="公式" r:id="rId9" imgW="1206360" imgH="43164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5813" y="4143375"/>
                        <a:ext cx="2541587"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8607" name="Text Box 15"/>
          <p:cNvSpPr txBox="1">
            <a:spLocks noChangeArrowheads="1"/>
          </p:cNvSpPr>
          <p:nvPr/>
        </p:nvSpPr>
        <p:spPr bwMode="auto">
          <a:xfrm>
            <a:off x="395288" y="260350"/>
            <a:ext cx="5400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pPr>
            <a:r>
              <a:rPr lang="zh-CN" altLang="en-US" sz="2800" dirty="0">
                <a:solidFill>
                  <a:srgbClr val="800000"/>
                </a:solidFill>
                <a:ea typeface="楷体" panose="02010609060101010101" pitchFamily="49" charset="-122"/>
              </a:rPr>
              <a:t>激光器自激振荡的阈值条件</a:t>
            </a:r>
          </a:p>
        </p:txBody>
      </p:sp>
      <p:graphicFrame>
        <p:nvGraphicFramePr>
          <p:cNvPr id="239620" name="Object 4"/>
          <p:cNvGraphicFramePr>
            <a:graphicFrameLocks noChangeAspect="1"/>
          </p:cNvGraphicFramePr>
          <p:nvPr/>
        </p:nvGraphicFramePr>
        <p:xfrm>
          <a:off x="3571875" y="3714750"/>
          <a:ext cx="3154363" cy="935038"/>
        </p:xfrm>
        <a:graphic>
          <a:graphicData uri="http://schemas.openxmlformats.org/presentationml/2006/ole">
            <mc:AlternateContent xmlns:mc="http://schemas.openxmlformats.org/markup-compatibility/2006">
              <mc:Choice xmlns:v="urn:schemas-microsoft-com:vml" Requires="v">
                <p:oleObj spid="_x0000_s9242" name="Equation" r:id="rId11" imgW="1536480" imgH="457200" progId="Equation.DSMT4">
                  <p:embed/>
                </p:oleObj>
              </mc:Choice>
              <mc:Fallback>
                <p:oleObj name="Equation" r:id="rId11" imgW="1536480" imgH="457200" progId="Equation.DSMT4">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1875" y="3714750"/>
                        <a:ext cx="3154363"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8"/>
          <p:cNvSpPr txBox="1">
            <a:spLocks noChangeArrowheads="1"/>
          </p:cNvSpPr>
          <p:nvPr/>
        </p:nvSpPr>
        <p:spPr bwMode="auto">
          <a:xfrm>
            <a:off x="6929438" y="4857750"/>
            <a:ext cx="1716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dirty="0">
                <a:solidFill>
                  <a:srgbClr val="FF3399"/>
                </a:solidFill>
                <a:latin typeface="楷体" panose="02010609060101010101" pitchFamily="49" charset="-122"/>
                <a:ea typeface="楷体" panose="02010609060101010101" pitchFamily="49" charset="-122"/>
              </a:rPr>
              <a:t>非均匀加宽</a:t>
            </a:r>
            <a:endParaRPr lang="zh-CN" altLang="en-US" sz="2400" dirty="0">
              <a:latin typeface="楷体" panose="02010609060101010101" pitchFamily="49" charset="-122"/>
              <a:ea typeface="楷体" panose="02010609060101010101" pitchFamily="49" charset="-122"/>
            </a:endParaRPr>
          </a:p>
        </p:txBody>
      </p:sp>
      <p:graphicFrame>
        <p:nvGraphicFramePr>
          <p:cNvPr id="239621" name="Object 5"/>
          <p:cNvGraphicFramePr>
            <a:graphicFrameLocks noChangeAspect="1"/>
          </p:cNvGraphicFramePr>
          <p:nvPr/>
        </p:nvGraphicFramePr>
        <p:xfrm>
          <a:off x="3643313" y="4714875"/>
          <a:ext cx="3254375" cy="955675"/>
        </p:xfrm>
        <a:graphic>
          <a:graphicData uri="http://schemas.openxmlformats.org/presentationml/2006/ole">
            <mc:AlternateContent xmlns:mc="http://schemas.openxmlformats.org/markup-compatibility/2006">
              <mc:Choice xmlns:v="urn:schemas-microsoft-com:vml" Requires="v">
                <p:oleObj spid="_x0000_s9243" name="Equation" r:id="rId13" imgW="1600200" imgH="469800" progId="Equation.DSMT4">
                  <p:embed/>
                </p:oleObj>
              </mc:Choice>
              <mc:Fallback>
                <p:oleObj name="Equation" r:id="rId13" imgW="1600200" imgH="469800" progId="Equation.DSMT4">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43313" y="4714875"/>
                        <a:ext cx="3254375" cy="95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AutoShape 6"/>
          <p:cNvSpPr>
            <a:spLocks/>
          </p:cNvSpPr>
          <p:nvPr/>
        </p:nvSpPr>
        <p:spPr bwMode="auto">
          <a:xfrm>
            <a:off x="3357563" y="4143375"/>
            <a:ext cx="214312" cy="990600"/>
          </a:xfrm>
          <a:prstGeom prst="leftBrace">
            <a:avLst>
              <a:gd name="adj1" fmla="val 108344"/>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0" name="Text Box 8"/>
          <p:cNvSpPr txBox="1">
            <a:spLocks noChangeArrowheads="1"/>
          </p:cNvSpPr>
          <p:nvPr/>
        </p:nvSpPr>
        <p:spPr bwMode="auto">
          <a:xfrm>
            <a:off x="7072313" y="3857625"/>
            <a:ext cx="142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dirty="0">
                <a:solidFill>
                  <a:srgbClr val="FF3399"/>
                </a:solidFill>
                <a:latin typeface="楷体" panose="02010609060101010101" pitchFamily="49" charset="-122"/>
                <a:ea typeface="楷体" panose="02010609060101010101" pitchFamily="49" charset="-122"/>
              </a:rPr>
              <a:t>均匀加宽</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86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859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85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860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3860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3860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396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396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4" grpId="0"/>
      <p:bldP spid="238601" grpId="0"/>
      <p:bldP spid="238607" grpId="0"/>
      <p:bldP spid="17" grpId="0"/>
      <p:bldP spid="19" grpId="0" animBg="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Text Box 2"/>
          <p:cNvSpPr txBox="1">
            <a:spLocks noChangeArrowheads="1"/>
          </p:cNvSpPr>
          <p:nvPr/>
        </p:nvSpPr>
        <p:spPr bwMode="auto">
          <a:xfrm>
            <a:off x="457200" y="228600"/>
            <a:ext cx="3463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solidFill>
                  <a:srgbClr val="CC0000"/>
                </a:solidFill>
                <a:latin typeface="楷体" panose="02010609060101010101" pitchFamily="49" charset="-122"/>
                <a:ea typeface="楷体" panose="02010609060101010101" pitchFamily="49" charset="-122"/>
              </a:rPr>
              <a:t>二、阈值增益系数</a:t>
            </a:r>
            <a:r>
              <a:rPr lang="zh-CN" altLang="en-US" sz="2800" b="0" dirty="0">
                <a:solidFill>
                  <a:srgbClr val="CC0000"/>
                </a:solidFill>
                <a:latin typeface="黑体" pitchFamily="49" charset="-122"/>
                <a:ea typeface="黑体" pitchFamily="49" charset="-122"/>
              </a:rPr>
              <a:t> </a:t>
            </a:r>
            <a:r>
              <a:rPr lang="en-US" altLang="zh-CN" sz="2800" b="0" i="1" dirty="0" err="1">
                <a:solidFill>
                  <a:srgbClr val="CC0000"/>
                </a:solidFill>
                <a:latin typeface="Times New Roman" pitchFamily="18" charset="0"/>
                <a:ea typeface="黑体" pitchFamily="49" charset="-122"/>
              </a:rPr>
              <a:t>g</a:t>
            </a:r>
            <a:r>
              <a:rPr lang="en-US" altLang="zh-CN" sz="2800" b="0" i="1" baseline="-25000" dirty="0" err="1">
                <a:solidFill>
                  <a:srgbClr val="CC0000"/>
                </a:solidFill>
                <a:latin typeface="Times New Roman" pitchFamily="18" charset="0"/>
                <a:ea typeface="黑体" pitchFamily="49" charset="-122"/>
              </a:rPr>
              <a:t>t</a:t>
            </a:r>
            <a:endParaRPr lang="en-US" altLang="zh-CN" sz="2800" b="0" dirty="0">
              <a:solidFill>
                <a:srgbClr val="CC0000"/>
              </a:solidFill>
              <a:latin typeface="黑体" pitchFamily="49" charset="-122"/>
              <a:ea typeface="黑体" pitchFamily="49" charset="-122"/>
            </a:endParaRPr>
          </a:p>
        </p:txBody>
      </p:sp>
      <p:sp>
        <p:nvSpPr>
          <p:cNvPr id="239625" name="Text Box 9"/>
          <p:cNvSpPr txBox="1">
            <a:spLocks noChangeArrowheads="1"/>
          </p:cNvSpPr>
          <p:nvPr/>
        </p:nvSpPr>
        <p:spPr bwMode="auto">
          <a:xfrm>
            <a:off x="357188" y="2695575"/>
            <a:ext cx="1255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solidFill>
                  <a:srgbClr val="FF0000"/>
                </a:solidFill>
                <a:latin typeface="楷体" panose="02010609060101010101" pitchFamily="49" charset="-122"/>
                <a:ea typeface="楷体" panose="02010609060101010101" pitchFamily="49" charset="-122"/>
              </a:rPr>
              <a:t>讨论：</a:t>
            </a:r>
          </a:p>
        </p:txBody>
      </p:sp>
      <p:sp>
        <p:nvSpPr>
          <p:cNvPr id="239626" name="Text Box 10"/>
          <p:cNvSpPr txBox="1">
            <a:spLocks noChangeArrowheads="1"/>
          </p:cNvSpPr>
          <p:nvPr/>
        </p:nvSpPr>
        <p:spPr bwMode="auto">
          <a:xfrm>
            <a:off x="285750" y="3144838"/>
            <a:ext cx="525780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30000"/>
              </a:lnSpc>
              <a:buFontTx/>
              <a:buChar char="•"/>
            </a:pPr>
            <a:r>
              <a:rPr lang="en-US" altLang="zh-CN" sz="2400" b="0" dirty="0">
                <a:latin typeface="黑体" pitchFamily="49" charset="-122"/>
                <a:ea typeface="黑体" pitchFamily="49" charset="-122"/>
              </a:rPr>
              <a:t> </a:t>
            </a:r>
            <a:r>
              <a:rPr lang="zh-CN" altLang="en-US" sz="2800" dirty="0">
                <a:latin typeface="楷体" panose="02010609060101010101" pitchFamily="49" charset="-122"/>
                <a:ea typeface="楷体" panose="02010609060101010101" pitchFamily="49" charset="-122"/>
              </a:rPr>
              <a:t>不同模式</a:t>
            </a:r>
            <a:r>
              <a:rPr lang="en-US" altLang="zh-CN" sz="2800" b="0" dirty="0">
                <a:latin typeface="黑体" pitchFamily="49" charset="-122"/>
                <a:ea typeface="黑体" pitchFamily="49" charset="-122"/>
              </a:rPr>
              <a:t>(</a:t>
            </a:r>
            <a:r>
              <a:rPr lang="en-US" altLang="zh-CN" sz="2800" b="0" dirty="0">
                <a:latin typeface="Symbol" pitchFamily="18" charset="2"/>
                <a:ea typeface="黑体" pitchFamily="49" charset="-122"/>
              </a:rPr>
              <a:t>n</a:t>
            </a:r>
            <a:r>
              <a:rPr lang="en-US" altLang="zh-CN" sz="2800" b="0" dirty="0">
                <a:latin typeface="黑体" pitchFamily="49" charset="-122"/>
                <a:ea typeface="黑体" pitchFamily="49" charset="-122"/>
              </a:rPr>
              <a:t>)</a:t>
            </a:r>
            <a:r>
              <a:rPr lang="en-US" altLang="zh-CN" sz="2800" b="0" dirty="0">
                <a:latin typeface="黑体" pitchFamily="49" charset="-122"/>
                <a:ea typeface="黑体" pitchFamily="49" charset="-122"/>
                <a:sym typeface="Symbol" pitchFamily="18" charset="2"/>
              </a:rPr>
              <a:t></a:t>
            </a:r>
            <a:r>
              <a:rPr lang="en-US" altLang="zh-CN" sz="2800" b="0" dirty="0">
                <a:latin typeface="Symbol" pitchFamily="18" charset="2"/>
                <a:ea typeface="黑体" pitchFamily="49" charset="-122"/>
                <a:sym typeface="Symbol" pitchFamily="18" charset="2"/>
              </a:rPr>
              <a:t>s</a:t>
            </a:r>
            <a:r>
              <a:rPr lang="en-US" altLang="zh-CN" sz="2800" b="0" baseline="-25000" dirty="0">
                <a:latin typeface="黑体" pitchFamily="49" charset="-122"/>
                <a:ea typeface="黑体" pitchFamily="49" charset="-122"/>
                <a:sym typeface="Symbol" pitchFamily="18" charset="2"/>
              </a:rPr>
              <a:t>21</a:t>
            </a:r>
            <a:r>
              <a:rPr lang="en-US" altLang="zh-CN" sz="2800" b="0" dirty="0">
                <a:latin typeface="黑体" pitchFamily="49" charset="-122"/>
                <a:ea typeface="黑体" pitchFamily="49" charset="-122"/>
                <a:sym typeface="Symbol" pitchFamily="18" charset="2"/>
              </a:rPr>
              <a:t>(</a:t>
            </a:r>
            <a:r>
              <a:rPr lang="en-US" altLang="zh-CN" sz="2800" b="0" dirty="0">
                <a:latin typeface="Symbol" pitchFamily="18" charset="2"/>
                <a:ea typeface="黑体" pitchFamily="49" charset="-122"/>
                <a:sym typeface="Symbol" pitchFamily="18" charset="2"/>
              </a:rPr>
              <a:t>n,n</a:t>
            </a:r>
            <a:r>
              <a:rPr lang="en-US" altLang="zh-CN" sz="2800" b="0" baseline="-25000" dirty="0">
                <a:latin typeface="Symbol" pitchFamily="18" charset="2"/>
                <a:ea typeface="黑体" pitchFamily="49" charset="-122"/>
                <a:sym typeface="Symbol" pitchFamily="18" charset="2"/>
              </a:rPr>
              <a:t>0</a:t>
            </a:r>
            <a:r>
              <a:rPr lang="en-US" altLang="zh-CN" sz="2800" b="0" dirty="0">
                <a:latin typeface="黑体" pitchFamily="49" charset="-122"/>
                <a:ea typeface="黑体" pitchFamily="49" charset="-122"/>
                <a:sym typeface="Symbol" pitchFamily="18" charset="2"/>
              </a:rPr>
              <a:t>)</a:t>
            </a:r>
            <a:r>
              <a:rPr lang="zh-CN" altLang="en-US" sz="2800" dirty="0">
                <a:latin typeface="楷体" panose="02010609060101010101" pitchFamily="49" charset="-122"/>
                <a:ea typeface="楷体" panose="02010609060101010101" pitchFamily="49" charset="-122"/>
                <a:sym typeface="Symbol" pitchFamily="18" charset="2"/>
              </a:rPr>
              <a:t>不同</a:t>
            </a:r>
            <a:r>
              <a:rPr lang="zh-CN" altLang="en-US" sz="2400" b="0" dirty="0">
                <a:latin typeface="黑体" pitchFamily="49" charset="-122"/>
                <a:ea typeface="黑体" pitchFamily="49" charset="-122"/>
                <a:sym typeface="Symbol" pitchFamily="18" charset="2"/>
              </a:rPr>
              <a:t>  </a:t>
            </a:r>
            <a:r>
              <a:rPr lang="en-US" altLang="zh-CN" sz="2800" b="0" dirty="0" err="1">
                <a:latin typeface="Symbol" pitchFamily="18" charset="2"/>
                <a:ea typeface="黑体" pitchFamily="49" charset="-122"/>
                <a:sym typeface="Symbol" pitchFamily="18" charset="2"/>
              </a:rPr>
              <a:t>D</a:t>
            </a:r>
            <a:r>
              <a:rPr lang="en-US" altLang="zh-CN" sz="2800" b="0" dirty="0" err="1">
                <a:latin typeface="黑体" pitchFamily="49" charset="-122"/>
                <a:ea typeface="黑体" pitchFamily="49" charset="-122"/>
                <a:sym typeface="Symbol" pitchFamily="18" charset="2"/>
              </a:rPr>
              <a:t>n</a:t>
            </a:r>
            <a:r>
              <a:rPr lang="en-US" altLang="zh-CN" sz="2800" b="0" baseline="-25000" dirty="0" err="1">
                <a:latin typeface="黑体" pitchFamily="49" charset="-122"/>
                <a:ea typeface="黑体" pitchFamily="49" charset="-122"/>
                <a:sym typeface="Symbol" pitchFamily="18" charset="2"/>
              </a:rPr>
              <a:t>t</a:t>
            </a:r>
            <a:r>
              <a:rPr lang="en-US" altLang="zh-CN" sz="2800" b="0" dirty="0">
                <a:latin typeface="黑体" pitchFamily="49" charset="-122"/>
                <a:ea typeface="黑体" pitchFamily="49" charset="-122"/>
                <a:sym typeface="Symbol" pitchFamily="18" charset="2"/>
              </a:rPr>
              <a:t>(</a:t>
            </a:r>
            <a:r>
              <a:rPr lang="en-US" altLang="zh-CN" sz="2800" b="0" dirty="0">
                <a:latin typeface="Symbol" pitchFamily="18" charset="2"/>
                <a:ea typeface="黑体" pitchFamily="49" charset="-122"/>
                <a:sym typeface="Symbol" pitchFamily="18" charset="2"/>
              </a:rPr>
              <a:t>n</a:t>
            </a:r>
            <a:r>
              <a:rPr lang="en-US" altLang="zh-CN" sz="2800" b="0" dirty="0">
                <a:latin typeface="黑体" pitchFamily="49" charset="-122"/>
                <a:ea typeface="黑体" pitchFamily="49" charset="-122"/>
                <a:sym typeface="Symbol" pitchFamily="18" charset="2"/>
              </a:rPr>
              <a:t>)</a:t>
            </a:r>
            <a:r>
              <a:rPr lang="en-US" altLang="zh-CN" sz="2800" b="0" i="1" dirty="0">
                <a:latin typeface="Symbol" pitchFamily="18" charset="2"/>
                <a:ea typeface="黑体" pitchFamily="49" charset="-122"/>
                <a:sym typeface="Symbol" pitchFamily="18" charset="2"/>
              </a:rPr>
              <a:t> </a:t>
            </a:r>
            <a:r>
              <a:rPr lang="zh-CN" altLang="en-US" sz="2800" dirty="0">
                <a:latin typeface="楷体" panose="02010609060101010101" pitchFamily="49" charset="-122"/>
                <a:ea typeface="楷体" panose="02010609060101010101" pitchFamily="49" charset="-122"/>
                <a:sym typeface="Symbol" pitchFamily="18" charset="2"/>
              </a:rPr>
              <a:t>不同</a:t>
            </a:r>
            <a:endParaRPr lang="en-US" altLang="zh-CN" sz="2800" b="0" baseline="-25000" dirty="0">
              <a:latin typeface="黑体" pitchFamily="49" charset="-122"/>
              <a:ea typeface="黑体" pitchFamily="49" charset="-122"/>
              <a:sym typeface="Symbol" pitchFamily="18" charset="2"/>
            </a:endParaRPr>
          </a:p>
        </p:txBody>
      </p:sp>
      <p:graphicFrame>
        <p:nvGraphicFramePr>
          <p:cNvPr id="239627" name="Object 11"/>
          <p:cNvGraphicFramePr>
            <a:graphicFrameLocks noChangeAspect="1"/>
          </p:cNvGraphicFramePr>
          <p:nvPr/>
        </p:nvGraphicFramePr>
        <p:xfrm>
          <a:off x="5726113" y="2538413"/>
          <a:ext cx="3346450" cy="3962400"/>
        </p:xfrm>
        <a:graphic>
          <a:graphicData uri="http://schemas.openxmlformats.org/presentationml/2006/ole">
            <mc:AlternateContent xmlns:mc="http://schemas.openxmlformats.org/markup-compatibility/2006">
              <mc:Choice xmlns:v="urn:schemas-microsoft-com:vml" Requires="v">
                <p:oleObj spid="_x0000_s10260" name="Photo Editor 照片" r:id="rId3" imgW="10666667" imgH="15095238" progId="MSPhotoEd.3">
                  <p:embed/>
                </p:oleObj>
              </mc:Choice>
              <mc:Fallback>
                <p:oleObj name="Photo Editor 照片" r:id="rId3" imgW="10666667" imgH="15095238" progId="MSPhotoEd.3">
                  <p:embed/>
                  <p:pic>
                    <p:nvPicPr>
                      <p:cNvPr id="0" name="Object 11"/>
                      <p:cNvPicPr>
                        <a:picLocks noChangeAspect="1" noChangeArrowheads="1"/>
                      </p:cNvPicPr>
                      <p:nvPr/>
                    </p:nvPicPr>
                    <p:blipFill>
                      <a:blip r:embed="rId4">
                        <a:lum bright="-18000" contrast="18000"/>
                        <a:extLst>
                          <a:ext uri="{28A0092B-C50C-407E-A947-70E740481C1C}">
                            <a14:useLocalDpi xmlns:a14="http://schemas.microsoft.com/office/drawing/2010/main" val="0"/>
                          </a:ext>
                        </a:extLst>
                      </a:blip>
                      <a:srcRect l="8696" t="2872" r="8696" b="32500"/>
                      <a:stretch>
                        <a:fillRect/>
                      </a:stretch>
                    </p:blipFill>
                    <p:spPr bwMode="auto">
                      <a:xfrm>
                        <a:off x="5726113" y="2538413"/>
                        <a:ext cx="334645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9628" name="Object 12"/>
          <p:cNvGraphicFramePr>
            <a:graphicFrameLocks noChangeAspect="1"/>
          </p:cNvGraphicFramePr>
          <p:nvPr/>
        </p:nvGraphicFramePr>
        <p:xfrm>
          <a:off x="2627313" y="5805488"/>
          <a:ext cx="1143000" cy="503237"/>
        </p:xfrm>
        <a:graphic>
          <a:graphicData uri="http://schemas.openxmlformats.org/presentationml/2006/ole">
            <mc:AlternateContent xmlns:mc="http://schemas.openxmlformats.org/markup-compatibility/2006">
              <mc:Choice xmlns:v="urn:schemas-microsoft-com:vml" Requires="v">
                <p:oleObj spid="_x0000_s10261" name="公式" r:id="rId5" imgW="545760" imgH="241200" progId="Equation.3">
                  <p:embed/>
                </p:oleObj>
              </mc:Choice>
              <mc:Fallback>
                <p:oleObj name="公式" r:id="rId5" imgW="545760" imgH="2412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313" y="5805488"/>
                        <a:ext cx="114300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0" name="Line 13"/>
          <p:cNvSpPr>
            <a:spLocks noChangeShapeType="1"/>
          </p:cNvSpPr>
          <p:nvPr/>
        </p:nvSpPr>
        <p:spPr bwMode="auto">
          <a:xfrm>
            <a:off x="304800" y="838200"/>
            <a:ext cx="8497888" cy="0"/>
          </a:xfrm>
          <a:prstGeom prst="line">
            <a:avLst/>
          </a:prstGeom>
          <a:noFill/>
          <a:ln w="34925">
            <a:solidFill>
              <a:srgbClr val="0000CC"/>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9630" name="Text Box 14"/>
          <p:cNvSpPr txBox="1">
            <a:spLocks noChangeArrowheads="1"/>
          </p:cNvSpPr>
          <p:nvPr/>
        </p:nvSpPr>
        <p:spPr bwMode="auto">
          <a:xfrm>
            <a:off x="214313" y="4349750"/>
            <a:ext cx="5472112"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buFontTx/>
              <a:buChar char="•"/>
            </a:pPr>
            <a:r>
              <a:rPr lang="zh-CN" altLang="en-US" sz="2800" dirty="0">
                <a:latin typeface="楷体" panose="02010609060101010101" pitchFamily="49" charset="-122"/>
                <a:ea typeface="楷体" panose="02010609060101010101" pitchFamily="49" charset="-122"/>
                <a:sym typeface="Symbol" pitchFamily="18" charset="2"/>
              </a:rPr>
              <a:t>不同纵模具有相同的阈值增益</a:t>
            </a:r>
            <a:r>
              <a:rPr lang="en-US" altLang="zh-CN" sz="2800" i="1" dirty="0" err="1">
                <a:latin typeface="Times New Roman" pitchFamily="18" charset="0"/>
                <a:ea typeface="楷体" panose="02010609060101010101" pitchFamily="49" charset="-122"/>
                <a:sym typeface="Symbol" pitchFamily="18" charset="2"/>
              </a:rPr>
              <a:t>g</a:t>
            </a:r>
            <a:r>
              <a:rPr lang="en-US" altLang="zh-CN" sz="2800" i="1" baseline="-25000" dirty="0" err="1">
                <a:latin typeface="Times New Roman" pitchFamily="18" charset="0"/>
                <a:ea typeface="楷体" panose="02010609060101010101" pitchFamily="49" charset="-122"/>
                <a:sym typeface="Symbol" pitchFamily="18" charset="2"/>
              </a:rPr>
              <a:t>t</a:t>
            </a:r>
            <a:endParaRPr lang="en-US" altLang="zh-CN" sz="2800" i="1" baseline="-25000" dirty="0">
              <a:latin typeface="Times New Roman" pitchFamily="18" charset="0"/>
              <a:ea typeface="楷体" panose="02010609060101010101" pitchFamily="49" charset="-122"/>
              <a:sym typeface="Symbol" pitchFamily="18" charset="2"/>
            </a:endParaRPr>
          </a:p>
          <a:p>
            <a:pPr eaLnBrk="1" hangingPunct="1"/>
            <a:r>
              <a:rPr lang="en-US" altLang="zh-CN" b="0" dirty="0">
                <a:sym typeface="Symbol" pitchFamily="18" charset="2"/>
              </a:rPr>
              <a:t>  </a:t>
            </a:r>
            <a:endParaRPr lang="en-US" altLang="zh-CN" dirty="0"/>
          </a:p>
        </p:txBody>
      </p:sp>
      <p:sp>
        <p:nvSpPr>
          <p:cNvPr id="239631" name="Text Box 15"/>
          <p:cNvSpPr txBox="1">
            <a:spLocks noChangeArrowheads="1"/>
          </p:cNvSpPr>
          <p:nvPr/>
        </p:nvSpPr>
        <p:spPr bwMode="auto">
          <a:xfrm>
            <a:off x="428625" y="4857750"/>
            <a:ext cx="4824413"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10000"/>
              </a:lnSpc>
              <a:buFontTx/>
              <a:buChar char="•"/>
            </a:pPr>
            <a:r>
              <a:rPr lang="zh-CN" altLang="en-US" sz="2800" dirty="0">
                <a:latin typeface="楷体" panose="02010609060101010101" pitchFamily="49" charset="-122"/>
                <a:ea typeface="楷体" panose="02010609060101010101" pitchFamily="49" charset="-122"/>
                <a:sym typeface="Symbol" pitchFamily="18" charset="2"/>
              </a:rPr>
              <a:t>不同横模的衍射损耗不同</a:t>
            </a:r>
            <a:r>
              <a:rPr lang="en-US" altLang="zh-CN" sz="2800" dirty="0">
                <a:latin typeface="楷体" panose="02010609060101010101" pitchFamily="49" charset="-122"/>
                <a:ea typeface="楷体" panose="02010609060101010101" pitchFamily="49" charset="-122"/>
                <a:sym typeface="Symbol" pitchFamily="18" charset="2"/>
              </a:rPr>
              <a:t>,</a:t>
            </a:r>
            <a:r>
              <a:rPr lang="en-US" altLang="zh-CN" sz="2800" i="1" dirty="0" err="1">
                <a:latin typeface="楷体" panose="02010609060101010101" pitchFamily="49" charset="-122"/>
                <a:ea typeface="楷体" panose="02010609060101010101" pitchFamily="49" charset="-122"/>
                <a:sym typeface="Symbol" pitchFamily="18" charset="2"/>
              </a:rPr>
              <a:t>g</a:t>
            </a:r>
            <a:r>
              <a:rPr lang="en-US" altLang="zh-CN" sz="2800" i="1" baseline="-25000" dirty="0" err="1">
                <a:latin typeface="楷体" panose="02010609060101010101" pitchFamily="49" charset="-122"/>
                <a:ea typeface="楷体" panose="02010609060101010101" pitchFamily="49" charset="-122"/>
                <a:sym typeface="Symbol" pitchFamily="18" charset="2"/>
              </a:rPr>
              <a:t>t</a:t>
            </a:r>
            <a:r>
              <a:rPr lang="en-US" altLang="zh-CN" sz="2800" i="1" dirty="0">
                <a:latin typeface="楷体" panose="02010609060101010101" pitchFamily="49" charset="-122"/>
                <a:ea typeface="楷体" panose="02010609060101010101" pitchFamily="49" charset="-122"/>
                <a:sym typeface="Symbol" pitchFamily="18" charset="2"/>
              </a:rPr>
              <a:t> </a:t>
            </a:r>
            <a:r>
              <a:rPr lang="zh-CN" altLang="en-US" sz="2800" dirty="0">
                <a:latin typeface="楷体" panose="02010609060101010101" pitchFamily="49" charset="-122"/>
                <a:ea typeface="楷体" panose="02010609060101010101" pitchFamily="49" charset="-122"/>
                <a:sym typeface="Symbol" pitchFamily="18" charset="2"/>
              </a:rPr>
              <a:t>不同</a:t>
            </a:r>
            <a:r>
              <a:rPr lang="en-US" altLang="zh-CN" sz="2800" dirty="0">
                <a:latin typeface="楷体" panose="02010609060101010101" pitchFamily="49" charset="-122"/>
                <a:ea typeface="楷体" panose="02010609060101010101" pitchFamily="49" charset="-122"/>
                <a:sym typeface="Symbol" pitchFamily="18" charset="2"/>
              </a:rPr>
              <a:t>,</a:t>
            </a:r>
            <a:r>
              <a:rPr lang="zh-CN" altLang="en-US" sz="2800" dirty="0">
                <a:latin typeface="楷体" panose="02010609060101010101" pitchFamily="49" charset="-122"/>
                <a:ea typeface="楷体" panose="02010609060101010101" pitchFamily="49" charset="-122"/>
                <a:sym typeface="Symbol" pitchFamily="18" charset="2"/>
              </a:rPr>
              <a:t>高阶横模的阈值增益大于基模，即</a:t>
            </a:r>
            <a:endParaRPr lang="zh-CN" altLang="en-US" sz="2800" dirty="0">
              <a:latin typeface="楷体" panose="02010609060101010101" pitchFamily="49" charset="-122"/>
              <a:ea typeface="楷体" panose="02010609060101010101" pitchFamily="49" charset="-122"/>
            </a:endParaRPr>
          </a:p>
        </p:txBody>
      </p:sp>
      <p:graphicFrame>
        <p:nvGraphicFramePr>
          <p:cNvPr id="16" name="Object 16"/>
          <p:cNvGraphicFramePr>
            <a:graphicFrameLocks noChangeAspect="1"/>
          </p:cNvGraphicFramePr>
          <p:nvPr/>
        </p:nvGraphicFramePr>
        <p:xfrm>
          <a:off x="928688" y="857250"/>
          <a:ext cx="2087562" cy="847725"/>
        </p:xfrm>
        <a:graphic>
          <a:graphicData uri="http://schemas.openxmlformats.org/presentationml/2006/ole">
            <mc:AlternateContent xmlns:mc="http://schemas.openxmlformats.org/markup-compatibility/2006">
              <mc:Choice xmlns:v="urn:schemas-microsoft-com:vml" Requires="v">
                <p:oleObj spid="_x0000_s10262" name="公式" r:id="rId7" imgW="1054080" imgH="431640" progId="Equation.3">
                  <p:embed/>
                </p:oleObj>
              </mc:Choice>
              <mc:Fallback>
                <p:oleObj name="公式" r:id="rId7" imgW="1054080" imgH="43164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8688" y="857250"/>
                        <a:ext cx="2087562"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597" name="Object 5"/>
          <p:cNvGraphicFramePr>
            <a:graphicFrameLocks noChangeAspect="1"/>
          </p:cNvGraphicFramePr>
          <p:nvPr/>
        </p:nvGraphicFramePr>
        <p:xfrm>
          <a:off x="3214688" y="928688"/>
          <a:ext cx="1538287" cy="352425"/>
        </p:xfrm>
        <a:graphic>
          <a:graphicData uri="http://schemas.openxmlformats.org/presentationml/2006/ole">
            <mc:AlternateContent xmlns:mc="http://schemas.openxmlformats.org/markup-compatibility/2006">
              <mc:Choice xmlns:v="urn:schemas-microsoft-com:vml" Requires="v">
                <p:oleObj spid="_x0000_s10263" name="公式" r:id="rId9" imgW="990360" imgH="228600" progId="Equation.3">
                  <p:embed/>
                </p:oleObj>
              </mc:Choice>
              <mc:Fallback>
                <p:oleObj name="公式" r:id="rId9" imgW="990360" imgH="2286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14688" y="928688"/>
                        <a:ext cx="1538287"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AutoShape 4"/>
          <p:cNvSpPr>
            <a:spLocks noChangeArrowheads="1"/>
          </p:cNvSpPr>
          <p:nvPr/>
        </p:nvSpPr>
        <p:spPr bwMode="auto">
          <a:xfrm>
            <a:off x="3286125" y="1285875"/>
            <a:ext cx="1308100" cy="152400"/>
          </a:xfrm>
          <a:prstGeom prst="rightArrow">
            <a:avLst>
              <a:gd name="adj1" fmla="val 50000"/>
              <a:gd name="adj2" fmla="val 214583"/>
            </a:avLst>
          </a:prstGeom>
          <a:solidFill>
            <a:srgbClr val="FF0000"/>
          </a:solidFill>
          <a:ln w="12700">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238598" name="Object 6"/>
          <p:cNvGraphicFramePr>
            <a:graphicFrameLocks noChangeAspect="1"/>
          </p:cNvGraphicFramePr>
          <p:nvPr/>
        </p:nvGraphicFramePr>
        <p:xfrm>
          <a:off x="4835525" y="857250"/>
          <a:ext cx="3808413" cy="809625"/>
        </p:xfrm>
        <a:graphic>
          <a:graphicData uri="http://schemas.openxmlformats.org/presentationml/2006/ole">
            <mc:AlternateContent xmlns:mc="http://schemas.openxmlformats.org/markup-compatibility/2006">
              <mc:Choice xmlns:v="urn:schemas-microsoft-com:vml" Requires="v">
                <p:oleObj spid="_x0000_s10264" name="公式" r:id="rId11" imgW="1676160" imgH="393480" progId="Equation.3">
                  <p:embed/>
                </p:oleObj>
              </mc:Choice>
              <mc:Fallback>
                <p:oleObj name="公式" r:id="rId11" imgW="1676160" imgH="39348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35525" y="857250"/>
                        <a:ext cx="3808413" cy="80962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10"/>
          <p:cNvSpPr txBox="1">
            <a:spLocks noChangeArrowheads="1"/>
          </p:cNvSpPr>
          <p:nvPr/>
        </p:nvSpPr>
        <p:spPr bwMode="auto">
          <a:xfrm>
            <a:off x="576263" y="1733550"/>
            <a:ext cx="7924800" cy="1058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30000"/>
              </a:lnSpc>
              <a:spcBef>
                <a:spcPct val="50000"/>
              </a:spcBef>
            </a:pPr>
            <a:r>
              <a:rPr lang="zh-CN" altLang="en-US" sz="2600" dirty="0">
                <a:solidFill>
                  <a:srgbClr val="FF0000"/>
                </a:solidFill>
                <a:latin typeface="楷体" panose="02010609060101010101" pitchFamily="49" charset="-122"/>
                <a:ea typeface="楷体" panose="02010609060101010101" pitchFamily="49" charset="-122"/>
              </a:rPr>
              <a:t>阈值增益系数</a:t>
            </a:r>
            <a:r>
              <a:rPr lang="zh-CN" altLang="en-US" sz="2600" dirty="0">
                <a:latin typeface="楷体" panose="02010609060101010101" pitchFamily="49" charset="-122"/>
                <a:ea typeface="楷体" panose="02010609060101010101" pitchFamily="49" charset="-122"/>
              </a:rPr>
              <a:t>唯一地由</a:t>
            </a:r>
            <a:r>
              <a:rPr lang="zh-CN" altLang="en-US" sz="2600" dirty="0">
                <a:solidFill>
                  <a:srgbClr val="FF0000"/>
                </a:solidFill>
                <a:latin typeface="楷体" panose="02010609060101010101" pitchFamily="49" charset="-122"/>
                <a:ea typeface="楷体" panose="02010609060101010101" pitchFamily="49" charset="-122"/>
              </a:rPr>
              <a:t>单程损耗</a:t>
            </a:r>
            <a:r>
              <a:rPr lang="zh-CN" altLang="en-US" sz="2600" dirty="0">
                <a:latin typeface="楷体" panose="02010609060101010101" pitchFamily="49" charset="-122"/>
                <a:ea typeface="楷体" panose="02010609060101010101" pitchFamily="49" charset="-122"/>
              </a:rPr>
              <a:t>决定，当腔内损耗一定时，</a:t>
            </a:r>
            <a:r>
              <a:rPr lang="zh-CN" altLang="en-US" sz="2600" dirty="0">
                <a:solidFill>
                  <a:srgbClr val="FF0000"/>
                </a:solidFill>
                <a:latin typeface="楷体" panose="02010609060101010101" pitchFamily="49" charset="-122"/>
                <a:ea typeface="楷体" panose="02010609060101010101" pitchFamily="49" charset="-122"/>
              </a:rPr>
              <a:t>阈值增益系数为一常数。</a:t>
            </a:r>
            <a:endParaRPr lang="zh-CN" altLang="en-US" sz="2400" dirty="0">
              <a:solidFill>
                <a:srgbClr val="FF0000"/>
              </a:solidFill>
              <a:latin typeface="楷体" panose="02010609060101010101" pitchFamily="49" charset="-122"/>
              <a:ea typeface="楷体" panose="02010609060101010101" pitchFamily="49"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85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85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962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3962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962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963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963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39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5" grpId="0"/>
      <p:bldP spid="239626" grpId="0"/>
      <p:bldP spid="239630" grpId="0"/>
      <p:bldP spid="239631" grpId="0"/>
      <p:bldP spid="18" grpId="0" animBg="1"/>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ext Box 2"/>
          <p:cNvSpPr txBox="1">
            <a:spLocks noChangeArrowheads="1"/>
          </p:cNvSpPr>
          <p:nvPr/>
        </p:nvSpPr>
        <p:spPr bwMode="auto">
          <a:xfrm>
            <a:off x="395288" y="260350"/>
            <a:ext cx="84582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solidFill>
                  <a:srgbClr val="CC0000"/>
                </a:solidFill>
                <a:ea typeface="楷体" panose="02010609060101010101" pitchFamily="49" charset="-122"/>
              </a:rPr>
              <a:t>三、连续激光器或长脉冲激光器的阈值泵浦功率</a:t>
            </a:r>
          </a:p>
          <a:p>
            <a:pPr algn="l" eaLnBrk="1" hangingPunct="1">
              <a:lnSpc>
                <a:spcPct val="150000"/>
              </a:lnSpc>
            </a:pPr>
            <a:r>
              <a:rPr lang="zh-CN" altLang="en-US" sz="2800" dirty="0">
                <a:solidFill>
                  <a:srgbClr val="CC0000"/>
                </a:solidFill>
                <a:ea typeface="黑体" pitchFamily="49" charset="-122"/>
              </a:rPr>
              <a:t>      （</a:t>
            </a:r>
            <a:r>
              <a:rPr lang="en-US" altLang="zh-CN" sz="2800" i="1" dirty="0" err="1">
                <a:solidFill>
                  <a:srgbClr val="CC0000"/>
                </a:solidFill>
                <a:latin typeface="Times New Roman" pitchFamily="18" charset="0"/>
                <a:ea typeface="黑体" pitchFamily="49" charset="-122"/>
              </a:rPr>
              <a:t>P</a:t>
            </a:r>
            <a:r>
              <a:rPr lang="en-US" altLang="zh-CN" sz="2800" i="1" baseline="-25000" dirty="0" err="1">
                <a:solidFill>
                  <a:srgbClr val="CC0000"/>
                </a:solidFill>
                <a:latin typeface="Times New Roman" pitchFamily="18" charset="0"/>
                <a:ea typeface="黑体" pitchFamily="49" charset="-122"/>
              </a:rPr>
              <a:t>pt</a:t>
            </a:r>
            <a:r>
              <a:rPr lang="en-US" altLang="zh-CN" sz="2800" i="1" dirty="0">
                <a:solidFill>
                  <a:srgbClr val="CC0000"/>
                </a:solidFill>
                <a:latin typeface="Times New Roman" pitchFamily="18" charset="0"/>
                <a:ea typeface="黑体" pitchFamily="49" charset="-122"/>
              </a:rPr>
              <a:t>  t</a:t>
            </a:r>
            <a:r>
              <a:rPr lang="en-US" altLang="zh-CN" sz="2800" i="1" baseline="-25000" dirty="0">
                <a:solidFill>
                  <a:srgbClr val="CC0000"/>
                </a:solidFill>
                <a:latin typeface="Times New Roman" pitchFamily="18" charset="0"/>
                <a:ea typeface="黑体" pitchFamily="49" charset="-122"/>
              </a:rPr>
              <a:t>0</a:t>
            </a:r>
            <a:r>
              <a:rPr lang="en-US" altLang="zh-CN" sz="2800" i="1" dirty="0">
                <a:solidFill>
                  <a:srgbClr val="CC0000"/>
                </a:solidFill>
                <a:latin typeface="Times New Roman" pitchFamily="18" charset="0"/>
                <a:ea typeface="黑体" pitchFamily="49" charset="-122"/>
              </a:rPr>
              <a:t>&gt;&gt;</a:t>
            </a:r>
            <a:r>
              <a:rPr lang="en-US" altLang="zh-CN" sz="2800" i="1" dirty="0">
                <a:solidFill>
                  <a:srgbClr val="CC0000"/>
                </a:solidFill>
                <a:latin typeface="Symbol" pitchFamily="18" charset="2"/>
                <a:ea typeface="黑体" pitchFamily="49" charset="-122"/>
              </a:rPr>
              <a:t>t</a:t>
            </a:r>
            <a:r>
              <a:rPr lang="en-US" altLang="zh-CN" sz="2800" i="1" baseline="-25000" dirty="0">
                <a:solidFill>
                  <a:srgbClr val="CC0000"/>
                </a:solidFill>
                <a:ea typeface="黑体" pitchFamily="49" charset="-122"/>
              </a:rPr>
              <a:t>2</a:t>
            </a:r>
            <a:r>
              <a:rPr lang="zh-CN" altLang="en-US" sz="2800" dirty="0">
                <a:solidFill>
                  <a:srgbClr val="CC0000"/>
                </a:solidFill>
                <a:ea typeface="黑体" pitchFamily="49" charset="-122"/>
              </a:rPr>
              <a:t>）</a:t>
            </a:r>
          </a:p>
        </p:txBody>
      </p:sp>
      <p:sp>
        <p:nvSpPr>
          <p:cNvPr id="240643" name="Text Box 3"/>
          <p:cNvSpPr txBox="1">
            <a:spLocks noChangeArrowheads="1"/>
          </p:cNvSpPr>
          <p:nvPr/>
        </p:nvSpPr>
        <p:spPr bwMode="auto">
          <a:xfrm>
            <a:off x="533400" y="1395413"/>
            <a:ext cx="55451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800" dirty="0">
                <a:solidFill>
                  <a:srgbClr val="FF3399"/>
                </a:solidFill>
                <a:latin typeface="楷体" panose="02010609060101010101" pitchFamily="49" charset="-122"/>
                <a:ea typeface="楷体" panose="02010609060101010101" pitchFamily="49" charset="-122"/>
              </a:rPr>
              <a:t>1. </a:t>
            </a:r>
            <a:r>
              <a:rPr lang="zh-CN" altLang="en-US" sz="2800" dirty="0">
                <a:solidFill>
                  <a:srgbClr val="FF3399"/>
                </a:solidFill>
                <a:latin typeface="楷体" panose="02010609060101010101" pitchFamily="49" charset="-122"/>
                <a:ea typeface="楷体" panose="02010609060101010101" pitchFamily="49" charset="-122"/>
              </a:rPr>
              <a:t>四能级系统</a:t>
            </a:r>
            <a:r>
              <a:rPr lang="zh-CN" altLang="en-US" sz="2800" dirty="0">
                <a:latin typeface="楷体" panose="02010609060101010101" pitchFamily="49" charset="-122"/>
                <a:ea typeface="楷体" panose="02010609060101010101" pitchFamily="49" charset="-122"/>
              </a:rPr>
              <a:t> （假定泵浦均匀）</a:t>
            </a:r>
          </a:p>
        </p:txBody>
      </p:sp>
      <p:graphicFrame>
        <p:nvGraphicFramePr>
          <p:cNvPr id="240644" name="Object 4"/>
          <p:cNvGraphicFramePr>
            <a:graphicFrameLocks noChangeAspect="1"/>
          </p:cNvGraphicFramePr>
          <p:nvPr/>
        </p:nvGraphicFramePr>
        <p:xfrm>
          <a:off x="914400" y="2133600"/>
          <a:ext cx="4114800" cy="414338"/>
        </p:xfrm>
        <a:graphic>
          <a:graphicData uri="http://schemas.openxmlformats.org/presentationml/2006/ole">
            <mc:AlternateContent xmlns:mc="http://schemas.openxmlformats.org/markup-compatibility/2006">
              <mc:Choice xmlns:v="urn:schemas-microsoft-com:vml" Requires="v">
                <p:oleObj spid="_x0000_s11333" name="公式" r:id="rId3" imgW="2768400" imgH="279360" progId="Equation.3">
                  <p:embed/>
                </p:oleObj>
              </mc:Choice>
              <mc:Fallback>
                <p:oleObj name="公式" r:id="rId3" imgW="2768400" imgH="27936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133600"/>
                        <a:ext cx="4114800"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5"/>
          <p:cNvGrpSpPr>
            <a:grpSpLocks/>
          </p:cNvGrpSpPr>
          <p:nvPr/>
        </p:nvGrpSpPr>
        <p:grpSpPr bwMode="auto">
          <a:xfrm>
            <a:off x="685800" y="2643188"/>
            <a:ext cx="2732088" cy="785812"/>
            <a:chOff x="480" y="1259"/>
            <a:chExt cx="1657" cy="449"/>
          </a:xfrm>
        </p:grpSpPr>
        <p:sp>
          <p:nvSpPr>
            <p:cNvPr id="11322" name="AutoShape 6"/>
            <p:cNvSpPr>
              <a:spLocks noChangeArrowheads="1"/>
            </p:cNvSpPr>
            <p:nvPr/>
          </p:nvSpPr>
          <p:spPr bwMode="auto">
            <a:xfrm>
              <a:off x="480" y="1392"/>
              <a:ext cx="192" cy="144"/>
            </a:xfrm>
            <a:prstGeom prst="rightArrow">
              <a:avLst>
                <a:gd name="adj1" fmla="val 50000"/>
                <a:gd name="adj2" fmla="val 33333"/>
              </a:avLst>
            </a:prstGeom>
            <a:solidFill>
              <a:schemeClr val="hlink"/>
            </a:solidFill>
            <a:ln w="9525">
              <a:solidFill>
                <a:schemeClr val="tx1"/>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11275" name="Object 7"/>
            <p:cNvGraphicFramePr>
              <a:graphicFrameLocks noChangeAspect="1"/>
            </p:cNvGraphicFramePr>
            <p:nvPr/>
          </p:nvGraphicFramePr>
          <p:xfrm>
            <a:off x="714" y="1259"/>
            <a:ext cx="1423" cy="449"/>
          </p:xfrm>
          <a:graphic>
            <a:graphicData uri="http://schemas.openxmlformats.org/presentationml/2006/ole">
              <mc:AlternateContent xmlns:mc="http://schemas.openxmlformats.org/markup-compatibility/2006">
                <mc:Choice xmlns:v="urn:schemas-microsoft-com:vml" Requires="v">
                  <p:oleObj spid="_x0000_s11334" name="公式" r:id="rId5" imgW="1371600" imgH="431640" progId="Equation.3">
                    <p:embed/>
                  </p:oleObj>
                </mc:Choice>
                <mc:Fallback>
                  <p:oleObj name="公式" r:id="rId5" imgW="1371600" imgH="43164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 y="1259"/>
                          <a:ext cx="1423" cy="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55"/>
          <p:cNvGrpSpPr>
            <a:grpSpLocks/>
          </p:cNvGrpSpPr>
          <p:nvPr/>
        </p:nvGrpSpPr>
        <p:grpSpPr bwMode="auto">
          <a:xfrm>
            <a:off x="539750" y="3429000"/>
            <a:ext cx="5127625" cy="530225"/>
            <a:chOff x="336" y="2223"/>
            <a:chExt cx="3230" cy="334"/>
          </a:xfrm>
        </p:grpSpPr>
        <p:sp>
          <p:nvSpPr>
            <p:cNvPr id="11320" name="Text Box 9"/>
            <p:cNvSpPr txBox="1">
              <a:spLocks noChangeArrowheads="1"/>
            </p:cNvSpPr>
            <p:nvPr/>
          </p:nvSpPr>
          <p:spPr bwMode="auto">
            <a:xfrm>
              <a:off x="336" y="2223"/>
              <a:ext cx="3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ea typeface="楷体" panose="02010609060101010101" pitchFamily="49" charset="-122"/>
                </a:rPr>
                <a:t>当</a:t>
              </a:r>
            </a:p>
          </p:txBody>
        </p:sp>
        <p:graphicFrame>
          <p:nvGraphicFramePr>
            <p:cNvPr id="11274" name="Object 10"/>
            <p:cNvGraphicFramePr>
              <a:graphicFrameLocks noChangeAspect="1"/>
            </p:cNvGraphicFramePr>
            <p:nvPr/>
          </p:nvGraphicFramePr>
          <p:xfrm>
            <a:off x="596" y="2286"/>
            <a:ext cx="640" cy="271"/>
          </p:xfrm>
          <a:graphic>
            <a:graphicData uri="http://schemas.openxmlformats.org/presentationml/2006/ole">
              <mc:AlternateContent xmlns:mc="http://schemas.openxmlformats.org/markup-compatibility/2006">
                <mc:Choice xmlns:v="urn:schemas-microsoft-com:vml" Requires="v">
                  <p:oleObj spid="_x0000_s11335" name="公式" r:id="rId7" imgW="660240" imgH="279360" progId="Equation.3">
                    <p:embed/>
                  </p:oleObj>
                </mc:Choice>
                <mc:Fallback>
                  <p:oleObj name="公式" r:id="rId7" imgW="660240" imgH="27936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6" y="2286"/>
                          <a:ext cx="640"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21" name="Text Box 11"/>
            <p:cNvSpPr txBox="1">
              <a:spLocks noChangeArrowheads="1"/>
            </p:cNvSpPr>
            <p:nvPr/>
          </p:nvSpPr>
          <p:spPr bwMode="auto">
            <a:xfrm>
              <a:off x="1200" y="2223"/>
              <a:ext cx="23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ea typeface="楷体" panose="02010609060101010101" pitchFamily="49" charset="-122"/>
                </a:rPr>
                <a:t>时，（作为稳态处理）</a:t>
              </a:r>
            </a:p>
          </p:txBody>
        </p:sp>
      </p:grpSp>
      <p:grpSp>
        <p:nvGrpSpPr>
          <p:cNvPr id="4" name="Group 12"/>
          <p:cNvGrpSpPr>
            <a:grpSpLocks/>
          </p:cNvGrpSpPr>
          <p:nvPr/>
        </p:nvGrpSpPr>
        <p:grpSpPr bwMode="auto">
          <a:xfrm>
            <a:off x="5508625" y="1125538"/>
            <a:ext cx="3352800" cy="2403475"/>
            <a:chOff x="3408" y="624"/>
            <a:chExt cx="2112" cy="1326"/>
          </a:xfrm>
        </p:grpSpPr>
        <p:sp>
          <p:nvSpPr>
            <p:cNvPr id="11296" name="Rectangle 13"/>
            <p:cNvSpPr>
              <a:spLocks noChangeArrowheads="1"/>
            </p:cNvSpPr>
            <p:nvPr/>
          </p:nvSpPr>
          <p:spPr bwMode="auto">
            <a:xfrm>
              <a:off x="3648" y="664"/>
              <a:ext cx="1200" cy="121"/>
            </a:xfrm>
            <a:prstGeom prst="rect">
              <a:avLst/>
            </a:prstGeom>
            <a:solidFill>
              <a:srgbClr val="FF6699"/>
            </a:solidFill>
            <a:ln w="9525">
              <a:solidFill>
                <a:srgbClr val="FF6699"/>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zh-CN" sz="2400" b="0">
                <a:latin typeface="Times New Roman" pitchFamily="18" charset="0"/>
                <a:ea typeface="宋体" pitchFamily="2" charset="-122"/>
              </a:endParaRPr>
            </a:p>
          </p:txBody>
        </p:sp>
        <p:sp>
          <p:nvSpPr>
            <p:cNvPr id="11297" name="Line 14"/>
            <p:cNvSpPr>
              <a:spLocks noChangeShapeType="1"/>
            </p:cNvSpPr>
            <p:nvPr/>
          </p:nvSpPr>
          <p:spPr bwMode="auto">
            <a:xfrm>
              <a:off x="4464" y="1025"/>
              <a:ext cx="105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98" name="Line 15"/>
            <p:cNvSpPr>
              <a:spLocks noChangeShapeType="1"/>
            </p:cNvSpPr>
            <p:nvPr/>
          </p:nvSpPr>
          <p:spPr bwMode="auto">
            <a:xfrm>
              <a:off x="4464" y="1467"/>
              <a:ext cx="105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99" name="Line 16"/>
            <p:cNvSpPr>
              <a:spLocks noChangeShapeType="1"/>
            </p:cNvSpPr>
            <p:nvPr/>
          </p:nvSpPr>
          <p:spPr bwMode="auto">
            <a:xfrm flipV="1">
              <a:off x="3744" y="744"/>
              <a:ext cx="0" cy="116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00" name="Line 17"/>
            <p:cNvSpPr>
              <a:spLocks noChangeShapeType="1"/>
            </p:cNvSpPr>
            <p:nvPr/>
          </p:nvSpPr>
          <p:spPr bwMode="auto">
            <a:xfrm>
              <a:off x="3984" y="785"/>
              <a:ext cx="0" cy="11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01" name="Line 18"/>
            <p:cNvSpPr>
              <a:spLocks noChangeShapeType="1"/>
            </p:cNvSpPr>
            <p:nvPr/>
          </p:nvSpPr>
          <p:spPr bwMode="auto">
            <a:xfrm>
              <a:off x="4608" y="785"/>
              <a:ext cx="48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02" name="Line 19"/>
            <p:cNvSpPr>
              <a:spLocks noChangeShapeType="1"/>
            </p:cNvSpPr>
            <p:nvPr/>
          </p:nvSpPr>
          <p:spPr bwMode="auto">
            <a:xfrm flipH="1">
              <a:off x="4560" y="1025"/>
              <a:ext cx="144" cy="44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03" name="Line 20"/>
            <p:cNvSpPr>
              <a:spLocks noChangeShapeType="1"/>
            </p:cNvSpPr>
            <p:nvPr/>
          </p:nvSpPr>
          <p:spPr bwMode="auto">
            <a:xfrm flipH="1">
              <a:off x="4800" y="1025"/>
              <a:ext cx="144" cy="44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04" name="Line 21"/>
            <p:cNvSpPr>
              <a:spLocks noChangeShapeType="1"/>
            </p:cNvSpPr>
            <p:nvPr/>
          </p:nvSpPr>
          <p:spPr bwMode="auto">
            <a:xfrm flipH="1">
              <a:off x="5040" y="1025"/>
              <a:ext cx="144" cy="44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05" name="Line 22"/>
            <p:cNvSpPr>
              <a:spLocks noChangeShapeType="1"/>
            </p:cNvSpPr>
            <p:nvPr/>
          </p:nvSpPr>
          <p:spPr bwMode="auto">
            <a:xfrm flipV="1">
              <a:off x="5328" y="1008"/>
              <a:ext cx="144" cy="44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06" name="Line 23"/>
            <p:cNvSpPr>
              <a:spLocks noChangeShapeType="1"/>
            </p:cNvSpPr>
            <p:nvPr/>
          </p:nvSpPr>
          <p:spPr bwMode="auto">
            <a:xfrm>
              <a:off x="4944" y="1467"/>
              <a:ext cx="0" cy="44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07" name="Text Box 24"/>
            <p:cNvSpPr txBox="1">
              <a:spLocks noChangeArrowheads="1"/>
            </p:cNvSpPr>
            <p:nvPr/>
          </p:nvSpPr>
          <p:spPr bwMode="auto">
            <a:xfrm>
              <a:off x="3500" y="1200"/>
              <a:ext cx="32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a:ea typeface="黑体" pitchFamily="49" charset="-122"/>
                </a:rPr>
                <a:t>w</a:t>
              </a:r>
              <a:r>
                <a:rPr lang="en-US" altLang="zh-CN" sz="1600" b="0" baseline="-25000">
                  <a:ea typeface="黑体" pitchFamily="49" charset="-122"/>
                </a:rPr>
                <a:t>03</a:t>
              </a:r>
              <a:endParaRPr lang="en-US" altLang="zh-CN" sz="2400" b="0">
                <a:ea typeface="黑体" pitchFamily="49" charset="-122"/>
              </a:endParaRPr>
            </a:p>
          </p:txBody>
        </p:sp>
        <p:sp>
          <p:nvSpPr>
            <p:cNvPr id="11308" name="Text Box 25"/>
            <p:cNvSpPr txBox="1">
              <a:spLocks noChangeArrowheads="1"/>
            </p:cNvSpPr>
            <p:nvPr/>
          </p:nvSpPr>
          <p:spPr bwMode="auto">
            <a:xfrm>
              <a:off x="3729" y="1200"/>
              <a:ext cx="31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a:ea typeface="黑体" pitchFamily="49" charset="-122"/>
                </a:rPr>
                <a:t>A</a:t>
              </a:r>
              <a:r>
                <a:rPr lang="en-US" altLang="zh-CN" sz="1600" b="0" baseline="-25000">
                  <a:ea typeface="黑体" pitchFamily="49" charset="-122"/>
                </a:rPr>
                <a:t>30</a:t>
              </a:r>
              <a:endParaRPr lang="en-US" altLang="zh-CN" sz="2400" b="0">
                <a:ea typeface="黑体" pitchFamily="49" charset="-122"/>
              </a:endParaRPr>
            </a:p>
          </p:txBody>
        </p:sp>
        <p:sp>
          <p:nvSpPr>
            <p:cNvPr id="11309" name="Text Box 26"/>
            <p:cNvSpPr txBox="1">
              <a:spLocks noChangeArrowheads="1"/>
            </p:cNvSpPr>
            <p:nvPr/>
          </p:nvSpPr>
          <p:spPr bwMode="auto">
            <a:xfrm>
              <a:off x="4877" y="768"/>
              <a:ext cx="299"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a:ea typeface="黑体" pitchFamily="49" charset="-122"/>
                </a:rPr>
                <a:t>S</a:t>
              </a:r>
              <a:r>
                <a:rPr lang="en-US" altLang="zh-CN" sz="1600" b="0" baseline="-25000">
                  <a:ea typeface="黑体" pitchFamily="49" charset="-122"/>
                </a:rPr>
                <a:t>32</a:t>
              </a:r>
              <a:endParaRPr lang="en-US" altLang="zh-CN" sz="2400" b="0">
                <a:ea typeface="黑体" pitchFamily="49" charset="-122"/>
              </a:endParaRPr>
            </a:p>
          </p:txBody>
        </p:sp>
        <p:sp>
          <p:nvSpPr>
            <p:cNvPr id="11310" name="Text Box 27"/>
            <p:cNvSpPr txBox="1">
              <a:spLocks noChangeArrowheads="1"/>
            </p:cNvSpPr>
            <p:nvPr/>
          </p:nvSpPr>
          <p:spPr bwMode="auto">
            <a:xfrm>
              <a:off x="4321" y="1144"/>
              <a:ext cx="31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a:ea typeface="黑体" pitchFamily="49" charset="-122"/>
                </a:rPr>
                <a:t>S</a:t>
              </a:r>
              <a:r>
                <a:rPr lang="en-US" altLang="zh-CN" sz="1600" b="0" baseline="-25000">
                  <a:ea typeface="黑体" pitchFamily="49" charset="-122"/>
                </a:rPr>
                <a:t>21</a:t>
              </a:r>
              <a:endParaRPr lang="en-US" altLang="zh-CN" sz="2400" b="0">
                <a:ea typeface="黑体" pitchFamily="49" charset="-122"/>
              </a:endParaRPr>
            </a:p>
          </p:txBody>
        </p:sp>
        <p:sp>
          <p:nvSpPr>
            <p:cNvPr id="11311" name="Text Box 28"/>
            <p:cNvSpPr txBox="1">
              <a:spLocks noChangeArrowheads="1"/>
            </p:cNvSpPr>
            <p:nvPr/>
          </p:nvSpPr>
          <p:spPr bwMode="auto">
            <a:xfrm>
              <a:off x="4609" y="1144"/>
              <a:ext cx="31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a:ea typeface="黑体" pitchFamily="49" charset="-122"/>
                </a:rPr>
                <a:t>A</a:t>
              </a:r>
              <a:r>
                <a:rPr lang="en-US" altLang="zh-CN" sz="1600" b="0" baseline="-25000">
                  <a:ea typeface="黑体" pitchFamily="49" charset="-122"/>
                </a:rPr>
                <a:t>21</a:t>
              </a:r>
              <a:endParaRPr lang="en-US" altLang="zh-CN" sz="2400" b="0">
                <a:ea typeface="黑体" pitchFamily="49" charset="-122"/>
              </a:endParaRPr>
            </a:p>
          </p:txBody>
        </p:sp>
        <p:sp>
          <p:nvSpPr>
            <p:cNvPr id="11312" name="Text Box 29"/>
            <p:cNvSpPr txBox="1">
              <a:spLocks noChangeArrowheads="1"/>
            </p:cNvSpPr>
            <p:nvPr/>
          </p:nvSpPr>
          <p:spPr bwMode="auto">
            <a:xfrm>
              <a:off x="4848" y="1152"/>
              <a:ext cx="35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a:ea typeface="黑体" pitchFamily="49" charset="-122"/>
                </a:rPr>
                <a:t>W</a:t>
              </a:r>
              <a:r>
                <a:rPr lang="en-US" altLang="zh-CN" sz="1600" b="0" baseline="-25000">
                  <a:ea typeface="黑体" pitchFamily="49" charset="-122"/>
                </a:rPr>
                <a:t>21</a:t>
              </a:r>
              <a:endParaRPr lang="en-US" altLang="zh-CN" sz="2400" b="0">
                <a:ea typeface="黑体" pitchFamily="49" charset="-122"/>
              </a:endParaRPr>
            </a:p>
          </p:txBody>
        </p:sp>
        <p:sp>
          <p:nvSpPr>
            <p:cNvPr id="11313" name="Text Box 30"/>
            <p:cNvSpPr txBox="1">
              <a:spLocks noChangeArrowheads="1"/>
            </p:cNvSpPr>
            <p:nvPr/>
          </p:nvSpPr>
          <p:spPr bwMode="auto">
            <a:xfrm>
              <a:off x="3408" y="624"/>
              <a:ext cx="26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a:ea typeface="黑体" pitchFamily="49" charset="-122"/>
                </a:rPr>
                <a:t>E</a:t>
              </a:r>
              <a:r>
                <a:rPr lang="en-US" altLang="zh-CN" baseline="-25000">
                  <a:ea typeface="黑体" pitchFamily="49" charset="-122"/>
                </a:rPr>
                <a:t>3</a:t>
              </a:r>
              <a:endParaRPr lang="en-US" altLang="zh-CN" sz="2400" b="0">
                <a:ea typeface="黑体" pitchFamily="49" charset="-122"/>
              </a:endParaRPr>
            </a:p>
          </p:txBody>
        </p:sp>
        <p:sp>
          <p:nvSpPr>
            <p:cNvPr id="11314" name="Text Box 31"/>
            <p:cNvSpPr txBox="1">
              <a:spLocks noChangeArrowheads="1"/>
            </p:cNvSpPr>
            <p:nvPr/>
          </p:nvSpPr>
          <p:spPr bwMode="auto">
            <a:xfrm>
              <a:off x="4272" y="912"/>
              <a:ext cx="36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a:ea typeface="黑体" pitchFamily="49" charset="-122"/>
                </a:rPr>
                <a:t>E</a:t>
              </a:r>
              <a:r>
                <a:rPr lang="en-US" altLang="zh-CN" baseline="-25000">
                  <a:ea typeface="黑体" pitchFamily="49" charset="-122"/>
                </a:rPr>
                <a:t>2</a:t>
              </a:r>
              <a:endParaRPr lang="en-US" altLang="zh-CN" sz="2400" b="0">
                <a:ea typeface="黑体" pitchFamily="49" charset="-122"/>
              </a:endParaRPr>
            </a:p>
          </p:txBody>
        </p:sp>
        <p:sp>
          <p:nvSpPr>
            <p:cNvPr id="11315" name="Text Box 32"/>
            <p:cNvSpPr txBox="1">
              <a:spLocks noChangeArrowheads="1"/>
            </p:cNvSpPr>
            <p:nvPr/>
          </p:nvSpPr>
          <p:spPr bwMode="auto">
            <a:xfrm>
              <a:off x="4272" y="1344"/>
              <a:ext cx="36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a:ea typeface="黑体" pitchFamily="49" charset="-122"/>
                </a:rPr>
                <a:t>E</a:t>
              </a:r>
              <a:r>
                <a:rPr lang="en-US" altLang="zh-CN" baseline="-25000">
                  <a:ea typeface="黑体" pitchFamily="49" charset="-122"/>
                </a:rPr>
                <a:t>1</a:t>
              </a:r>
              <a:endParaRPr lang="en-US" altLang="zh-CN" sz="2400" b="0">
                <a:ea typeface="黑体" pitchFamily="49" charset="-122"/>
              </a:endParaRPr>
            </a:p>
          </p:txBody>
        </p:sp>
        <p:sp>
          <p:nvSpPr>
            <p:cNvPr id="11316" name="Text Box 33"/>
            <p:cNvSpPr txBox="1">
              <a:spLocks noChangeArrowheads="1"/>
            </p:cNvSpPr>
            <p:nvPr/>
          </p:nvSpPr>
          <p:spPr bwMode="auto">
            <a:xfrm>
              <a:off x="3408" y="1748"/>
              <a:ext cx="26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a:ea typeface="黑体" pitchFamily="49" charset="-122"/>
                </a:rPr>
                <a:t>E</a:t>
              </a:r>
              <a:r>
                <a:rPr lang="en-US" altLang="zh-CN" baseline="-25000">
                  <a:ea typeface="黑体" pitchFamily="49" charset="-122"/>
                </a:rPr>
                <a:t>0</a:t>
              </a:r>
              <a:endParaRPr lang="en-US" altLang="zh-CN" sz="2400" b="0">
                <a:ea typeface="黑体" pitchFamily="49" charset="-122"/>
              </a:endParaRPr>
            </a:p>
          </p:txBody>
        </p:sp>
        <p:sp>
          <p:nvSpPr>
            <p:cNvPr id="11317" name="Text Box 34"/>
            <p:cNvSpPr txBox="1">
              <a:spLocks noChangeArrowheads="1"/>
            </p:cNvSpPr>
            <p:nvPr/>
          </p:nvSpPr>
          <p:spPr bwMode="auto">
            <a:xfrm>
              <a:off x="5088" y="1161"/>
              <a:ext cx="38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a:ea typeface="黑体" pitchFamily="49" charset="-122"/>
                </a:rPr>
                <a:t>W</a:t>
              </a:r>
              <a:r>
                <a:rPr lang="en-US" altLang="zh-CN" sz="1600" b="0" baseline="-25000">
                  <a:ea typeface="黑体" pitchFamily="49" charset="-122"/>
                </a:rPr>
                <a:t>12</a:t>
              </a:r>
              <a:endParaRPr lang="en-US" altLang="zh-CN" sz="2400" b="0">
                <a:ea typeface="黑体" pitchFamily="49" charset="-122"/>
              </a:endParaRPr>
            </a:p>
          </p:txBody>
        </p:sp>
        <p:sp>
          <p:nvSpPr>
            <p:cNvPr id="11318" name="Text Box 35"/>
            <p:cNvSpPr txBox="1">
              <a:spLocks noChangeArrowheads="1"/>
            </p:cNvSpPr>
            <p:nvPr/>
          </p:nvSpPr>
          <p:spPr bwMode="auto">
            <a:xfrm>
              <a:off x="4923" y="1536"/>
              <a:ext cx="299"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a:ea typeface="黑体" pitchFamily="49" charset="-122"/>
                </a:rPr>
                <a:t>S</a:t>
              </a:r>
              <a:r>
                <a:rPr lang="en-US" altLang="zh-CN" sz="1600" b="0" baseline="-25000">
                  <a:ea typeface="黑体" pitchFamily="49" charset="-122"/>
                </a:rPr>
                <a:t>10</a:t>
              </a:r>
              <a:endParaRPr lang="en-US" altLang="zh-CN" sz="2400" b="0">
                <a:ea typeface="黑体" pitchFamily="49" charset="-122"/>
              </a:endParaRPr>
            </a:p>
          </p:txBody>
        </p:sp>
        <p:sp>
          <p:nvSpPr>
            <p:cNvPr id="11319" name="Line 36"/>
            <p:cNvSpPr>
              <a:spLocks noChangeShapeType="1"/>
            </p:cNvSpPr>
            <p:nvPr/>
          </p:nvSpPr>
          <p:spPr bwMode="auto">
            <a:xfrm>
              <a:off x="3648" y="1920"/>
              <a:ext cx="187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57"/>
          <p:cNvGrpSpPr>
            <a:grpSpLocks/>
          </p:cNvGrpSpPr>
          <p:nvPr/>
        </p:nvGrpSpPr>
        <p:grpSpPr bwMode="auto">
          <a:xfrm>
            <a:off x="468313" y="4508503"/>
            <a:ext cx="5399087" cy="677863"/>
            <a:chOff x="295" y="2840"/>
            <a:chExt cx="3401" cy="427"/>
          </a:xfrm>
        </p:grpSpPr>
        <p:sp>
          <p:nvSpPr>
            <p:cNvPr id="11295" name="Text Box 37"/>
            <p:cNvSpPr txBox="1">
              <a:spLocks noChangeArrowheads="1"/>
            </p:cNvSpPr>
            <p:nvPr/>
          </p:nvSpPr>
          <p:spPr bwMode="auto">
            <a:xfrm>
              <a:off x="295" y="2840"/>
              <a:ext cx="32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50000"/>
                </a:lnSpc>
              </a:pPr>
              <a:r>
                <a:rPr lang="en-US" altLang="zh-CN" sz="2200" b="0" dirty="0">
                  <a:ea typeface="黑体" pitchFamily="49" charset="-122"/>
                </a:rPr>
                <a:t>E</a:t>
              </a:r>
              <a:r>
                <a:rPr lang="en-US" altLang="zh-CN" sz="2200" b="0" baseline="-25000" dirty="0">
                  <a:ea typeface="黑体" pitchFamily="49" charset="-122"/>
                </a:rPr>
                <a:t>2</a:t>
              </a:r>
              <a:r>
                <a:rPr lang="en-US" altLang="zh-CN" sz="2200" b="0" dirty="0">
                  <a:ea typeface="黑体" pitchFamily="49" charset="-122"/>
                  <a:sym typeface="Symbol" pitchFamily="18" charset="2"/>
                </a:rPr>
                <a:t>E</a:t>
              </a:r>
              <a:r>
                <a:rPr lang="en-US" altLang="zh-CN" sz="2200" b="0" baseline="-25000" dirty="0">
                  <a:ea typeface="黑体" pitchFamily="49" charset="-122"/>
                  <a:sym typeface="Symbol" pitchFamily="18" charset="2"/>
                </a:rPr>
                <a:t>1 </a:t>
              </a:r>
              <a:r>
                <a:rPr lang="zh-CN" altLang="en-US" sz="2800" dirty="0">
                  <a:latin typeface="楷体" panose="02010609060101010101" pitchFamily="49" charset="-122"/>
                  <a:ea typeface="楷体" panose="02010609060101010101" pitchFamily="49" charset="-122"/>
                  <a:sym typeface="Symbol" pitchFamily="18" charset="2"/>
                </a:rPr>
                <a:t>跃迁的粒子数     或</a:t>
              </a:r>
              <a:endParaRPr lang="zh-CN" altLang="en-US" sz="2800" dirty="0">
                <a:latin typeface="楷体" panose="02010609060101010101" pitchFamily="49" charset="-122"/>
                <a:ea typeface="楷体" panose="02010609060101010101" pitchFamily="49" charset="-122"/>
              </a:endParaRPr>
            </a:p>
          </p:txBody>
        </p:sp>
        <p:graphicFrame>
          <p:nvGraphicFramePr>
            <p:cNvPr id="11272" name="Object 38"/>
            <p:cNvGraphicFramePr>
              <a:graphicFrameLocks noChangeAspect="1"/>
            </p:cNvGraphicFramePr>
            <p:nvPr/>
          </p:nvGraphicFramePr>
          <p:xfrm>
            <a:off x="2304" y="3024"/>
            <a:ext cx="432" cy="231"/>
          </p:xfrm>
          <a:graphic>
            <a:graphicData uri="http://schemas.openxmlformats.org/presentationml/2006/ole">
              <mc:AlternateContent xmlns:mc="http://schemas.openxmlformats.org/markup-compatibility/2006">
                <mc:Choice xmlns:v="urn:schemas-microsoft-com:vml" Requires="v">
                  <p:oleObj spid="_x0000_s11336" name="公式" r:id="rId9" imgW="495000" imgH="266400" progId="Equation.3">
                    <p:embed/>
                  </p:oleObj>
                </mc:Choice>
                <mc:Fallback>
                  <p:oleObj name="公式" r:id="rId9" imgW="495000" imgH="266400" progId="Equation.3">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4" y="3024"/>
                          <a:ext cx="43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3" name="Object 39"/>
            <p:cNvGraphicFramePr>
              <a:graphicFrameLocks noChangeAspect="1"/>
            </p:cNvGraphicFramePr>
            <p:nvPr/>
          </p:nvGraphicFramePr>
          <p:xfrm>
            <a:off x="3072" y="3009"/>
            <a:ext cx="624" cy="258"/>
          </p:xfrm>
          <a:graphic>
            <a:graphicData uri="http://schemas.openxmlformats.org/presentationml/2006/ole">
              <mc:AlternateContent xmlns:mc="http://schemas.openxmlformats.org/markup-compatibility/2006">
                <mc:Choice xmlns:v="urn:schemas-microsoft-com:vml" Requires="v">
                  <p:oleObj spid="_x0000_s11337" name="公式" r:id="rId11" imgW="672840" imgH="279360" progId="Equation.3">
                    <p:embed/>
                  </p:oleObj>
                </mc:Choice>
                <mc:Fallback>
                  <p:oleObj name="公式" r:id="rId11" imgW="672840" imgH="279360" progId="Equation.3">
                    <p:embed/>
                    <p:pic>
                      <p:nvPicPr>
                        <p:cNvPr id="0"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2" y="3009"/>
                          <a:ext cx="624"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40"/>
          <p:cNvGrpSpPr>
            <a:grpSpLocks/>
          </p:cNvGrpSpPr>
          <p:nvPr/>
        </p:nvGrpSpPr>
        <p:grpSpPr bwMode="auto">
          <a:xfrm>
            <a:off x="6019800" y="4724400"/>
            <a:ext cx="1946275" cy="457200"/>
            <a:chOff x="3878" y="2269"/>
            <a:chExt cx="1226" cy="288"/>
          </a:xfrm>
        </p:grpSpPr>
        <p:sp>
          <p:nvSpPr>
            <p:cNvPr id="11294" name="Text Box 41"/>
            <p:cNvSpPr txBox="1">
              <a:spLocks noChangeArrowheads="1"/>
            </p:cNvSpPr>
            <p:nvPr/>
          </p:nvSpPr>
          <p:spPr bwMode="auto">
            <a:xfrm>
              <a:off x="3878" y="2269"/>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dirty="0">
                  <a:ea typeface="楷体" panose="02010609060101010101" pitchFamily="49" charset="-122"/>
                </a:rPr>
                <a:t>要维持</a:t>
              </a:r>
            </a:p>
          </p:txBody>
        </p:sp>
        <p:graphicFrame>
          <p:nvGraphicFramePr>
            <p:cNvPr id="11271" name="Object 42"/>
            <p:cNvGraphicFramePr>
              <a:graphicFrameLocks noChangeAspect="1"/>
            </p:cNvGraphicFramePr>
            <p:nvPr/>
          </p:nvGraphicFramePr>
          <p:xfrm>
            <a:off x="4560" y="2304"/>
            <a:ext cx="544" cy="230"/>
          </p:xfrm>
          <a:graphic>
            <a:graphicData uri="http://schemas.openxmlformats.org/presentationml/2006/ole">
              <mc:AlternateContent xmlns:mc="http://schemas.openxmlformats.org/markup-compatibility/2006">
                <mc:Choice xmlns:v="urn:schemas-microsoft-com:vml" Requires="v">
                  <p:oleObj spid="_x0000_s11338" name="公式" r:id="rId13" imgW="660240" imgH="279360" progId="Equation.3">
                    <p:embed/>
                  </p:oleObj>
                </mc:Choice>
                <mc:Fallback>
                  <p:oleObj name="公式" r:id="rId13" imgW="660240" imgH="279360" progId="Equation.3">
                    <p:embed/>
                    <p:pic>
                      <p:nvPicPr>
                        <p:cNvPr id="0" name="Object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0" y="2304"/>
                          <a:ext cx="544"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58"/>
          <p:cNvGrpSpPr>
            <a:grpSpLocks/>
          </p:cNvGrpSpPr>
          <p:nvPr/>
        </p:nvGrpSpPr>
        <p:grpSpPr bwMode="auto">
          <a:xfrm>
            <a:off x="457200" y="5116521"/>
            <a:ext cx="8501063" cy="603251"/>
            <a:chOff x="288" y="3223"/>
            <a:chExt cx="5355" cy="380"/>
          </a:xfrm>
        </p:grpSpPr>
        <p:sp>
          <p:nvSpPr>
            <p:cNvPr id="11289" name="Text Box 43"/>
            <p:cNvSpPr txBox="1">
              <a:spLocks noChangeArrowheads="1"/>
            </p:cNvSpPr>
            <p:nvPr/>
          </p:nvSpPr>
          <p:spPr bwMode="auto">
            <a:xfrm>
              <a:off x="288" y="3223"/>
              <a:ext cx="2658" cy="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60000"/>
                </a:lnSpc>
                <a:buFontTx/>
                <a:buChar char="•"/>
              </a:pPr>
              <a:r>
                <a:rPr lang="en-US" altLang="zh-CN" sz="2200" b="0" dirty="0">
                  <a:ea typeface="黑体" pitchFamily="49" charset="-122"/>
                </a:rPr>
                <a:t>  </a:t>
              </a:r>
              <a:r>
                <a:rPr lang="zh-CN" altLang="en-US" sz="2400" dirty="0">
                  <a:ea typeface="楷体" panose="02010609060101010101" pitchFamily="49" charset="-122"/>
                </a:rPr>
                <a:t>需要</a:t>
              </a:r>
              <a:r>
                <a:rPr lang="zh-CN" altLang="en-US" sz="2200" b="0" dirty="0">
                  <a:ea typeface="黑体" pitchFamily="49" charset="-122"/>
                </a:rPr>
                <a:t> </a:t>
              </a:r>
              <a:r>
                <a:rPr lang="en-US" altLang="zh-CN" sz="2200" b="0" dirty="0">
                  <a:ea typeface="黑体" pitchFamily="49" charset="-122"/>
                </a:rPr>
                <a:t>E</a:t>
              </a:r>
              <a:r>
                <a:rPr lang="en-US" altLang="zh-CN" sz="2200" b="0" baseline="-25000" dirty="0">
                  <a:ea typeface="黑体" pitchFamily="49" charset="-122"/>
                </a:rPr>
                <a:t>3</a:t>
              </a:r>
              <a:r>
                <a:rPr lang="en-US" altLang="zh-CN" sz="2200" b="0" dirty="0">
                  <a:ea typeface="黑体" pitchFamily="49" charset="-122"/>
                  <a:sym typeface="Symbol" pitchFamily="18" charset="2"/>
                </a:rPr>
                <a:t>E</a:t>
              </a:r>
              <a:r>
                <a:rPr lang="en-US" altLang="zh-CN" sz="2200" b="0" baseline="-25000" dirty="0">
                  <a:ea typeface="黑体" pitchFamily="49" charset="-122"/>
                  <a:sym typeface="Symbol" pitchFamily="18" charset="2"/>
                </a:rPr>
                <a:t>2 </a:t>
              </a:r>
              <a:r>
                <a:rPr lang="zh-CN" altLang="en-US" sz="2400" dirty="0">
                  <a:ea typeface="楷体" panose="02010609060101010101" pitchFamily="49" charset="-122"/>
                  <a:sym typeface="Symbol" pitchFamily="18" charset="2"/>
                </a:rPr>
                <a:t>粒子的跃迁补充</a:t>
              </a:r>
            </a:p>
          </p:txBody>
        </p:sp>
        <p:grpSp>
          <p:nvGrpSpPr>
            <p:cNvPr id="11290" name="Group 44"/>
            <p:cNvGrpSpPr>
              <a:grpSpLocks/>
            </p:cNvGrpSpPr>
            <p:nvPr/>
          </p:nvGrpSpPr>
          <p:grpSpPr bwMode="auto">
            <a:xfrm>
              <a:off x="2880" y="3312"/>
              <a:ext cx="2763" cy="291"/>
              <a:chOff x="3072" y="2688"/>
              <a:chExt cx="2763" cy="291"/>
            </a:xfrm>
          </p:grpSpPr>
          <p:grpSp>
            <p:nvGrpSpPr>
              <p:cNvPr id="11291" name="Group 45"/>
              <p:cNvGrpSpPr>
                <a:grpSpLocks/>
              </p:cNvGrpSpPr>
              <p:nvPr/>
            </p:nvGrpSpPr>
            <p:grpSpPr bwMode="auto">
              <a:xfrm>
                <a:off x="3072" y="2736"/>
                <a:ext cx="1296" cy="238"/>
                <a:chOff x="3312" y="2736"/>
                <a:chExt cx="1296" cy="238"/>
              </a:xfrm>
            </p:grpSpPr>
            <p:graphicFrame>
              <p:nvGraphicFramePr>
                <p:cNvPr id="11269" name="Object 46"/>
                <p:cNvGraphicFramePr>
                  <a:graphicFrameLocks noChangeAspect="1"/>
                </p:cNvGraphicFramePr>
                <p:nvPr/>
              </p:nvGraphicFramePr>
              <p:xfrm>
                <a:off x="3312" y="2736"/>
                <a:ext cx="432" cy="231"/>
              </p:xfrm>
              <a:graphic>
                <a:graphicData uri="http://schemas.openxmlformats.org/presentationml/2006/ole">
                  <mc:AlternateContent xmlns:mc="http://schemas.openxmlformats.org/markup-compatibility/2006">
                    <mc:Choice xmlns:v="urn:schemas-microsoft-com:vml" Requires="v">
                      <p:oleObj spid="_x0000_s11339" name="公式" r:id="rId14" imgW="495000" imgH="266400" progId="Equation.3">
                        <p:embed/>
                      </p:oleObj>
                    </mc:Choice>
                    <mc:Fallback>
                      <p:oleObj name="公式" r:id="rId14" imgW="495000" imgH="266400" progId="Equation.3">
                        <p:embed/>
                        <p:pic>
                          <p:nvPicPr>
                            <p:cNvPr id="0" name="Object 4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2" y="2736"/>
                              <a:ext cx="43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0" name="Object 47"/>
                <p:cNvGraphicFramePr>
                  <a:graphicFrameLocks noChangeAspect="1"/>
                </p:cNvGraphicFramePr>
                <p:nvPr/>
              </p:nvGraphicFramePr>
              <p:xfrm>
                <a:off x="4032" y="2736"/>
                <a:ext cx="576" cy="238"/>
              </p:xfrm>
              <a:graphic>
                <a:graphicData uri="http://schemas.openxmlformats.org/presentationml/2006/ole">
                  <mc:AlternateContent xmlns:mc="http://schemas.openxmlformats.org/markup-compatibility/2006">
                    <mc:Choice xmlns:v="urn:schemas-microsoft-com:vml" Requires="v">
                      <p:oleObj spid="_x0000_s11340" name="公式" r:id="rId15" imgW="672840" imgH="279360" progId="Equation.3">
                        <p:embed/>
                      </p:oleObj>
                    </mc:Choice>
                    <mc:Fallback>
                      <p:oleObj name="公式" r:id="rId15" imgW="672840" imgH="279360" progId="Equation.3">
                        <p:embed/>
                        <p:pic>
                          <p:nvPicPr>
                            <p:cNvPr id="0" name="Object 4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32" y="2736"/>
                              <a:ext cx="576"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292" name="Text Box 48"/>
              <p:cNvSpPr txBox="1">
                <a:spLocks noChangeArrowheads="1"/>
              </p:cNvSpPr>
              <p:nvPr/>
            </p:nvSpPr>
            <p:spPr bwMode="auto">
              <a:xfrm>
                <a:off x="3504" y="2688"/>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dirty="0">
                    <a:ea typeface="楷体" panose="02010609060101010101" pitchFamily="49" charset="-122"/>
                  </a:rPr>
                  <a:t>或</a:t>
                </a:r>
              </a:p>
            </p:txBody>
          </p:sp>
          <p:sp>
            <p:nvSpPr>
              <p:cNvPr id="11293" name="Text Box 49"/>
              <p:cNvSpPr txBox="1">
                <a:spLocks noChangeArrowheads="1"/>
              </p:cNvSpPr>
              <p:nvPr/>
            </p:nvSpPr>
            <p:spPr bwMode="auto">
              <a:xfrm>
                <a:off x="4368" y="2688"/>
                <a:ext cx="14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dirty="0">
                    <a:ea typeface="楷体" panose="02010609060101010101" pitchFamily="49" charset="-122"/>
                  </a:rPr>
                  <a:t>同样多的粒子数</a:t>
                </a:r>
              </a:p>
            </p:txBody>
          </p:sp>
        </p:grpSp>
      </p:grpSp>
      <p:grpSp>
        <p:nvGrpSpPr>
          <p:cNvPr id="10" name="Group 59"/>
          <p:cNvGrpSpPr>
            <a:grpSpLocks/>
          </p:cNvGrpSpPr>
          <p:nvPr/>
        </p:nvGrpSpPr>
        <p:grpSpPr bwMode="auto">
          <a:xfrm>
            <a:off x="457200" y="5867400"/>
            <a:ext cx="7375525" cy="463550"/>
            <a:chOff x="288" y="3696"/>
            <a:chExt cx="4646" cy="292"/>
          </a:xfrm>
        </p:grpSpPr>
        <p:sp>
          <p:nvSpPr>
            <p:cNvPr id="11287" name="Text Box 50"/>
            <p:cNvSpPr txBox="1">
              <a:spLocks noChangeArrowheads="1"/>
            </p:cNvSpPr>
            <p:nvPr/>
          </p:nvSpPr>
          <p:spPr bwMode="auto">
            <a:xfrm>
              <a:off x="288" y="3696"/>
              <a:ext cx="30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buFontTx/>
                <a:buChar char="•"/>
              </a:pPr>
              <a:r>
                <a:rPr lang="en-US" altLang="zh-CN" sz="2400" b="0" dirty="0">
                  <a:ea typeface="黑体" pitchFamily="49" charset="-122"/>
                </a:rPr>
                <a:t> </a:t>
              </a:r>
              <a:r>
                <a:rPr lang="zh-CN" altLang="en-US" sz="2400" dirty="0">
                  <a:ea typeface="楷体" panose="02010609060101010101" pitchFamily="49" charset="-122"/>
                </a:rPr>
                <a:t>通过泵浦（吸收）</a:t>
              </a:r>
              <a:r>
                <a:rPr lang="en-US" altLang="zh-CN" sz="2200" b="0" dirty="0">
                  <a:ea typeface="黑体" pitchFamily="49" charset="-122"/>
                </a:rPr>
                <a:t>E</a:t>
              </a:r>
              <a:r>
                <a:rPr lang="en-US" altLang="zh-CN" sz="2200" b="0" baseline="-25000" dirty="0">
                  <a:ea typeface="黑体" pitchFamily="49" charset="-122"/>
                </a:rPr>
                <a:t>0</a:t>
              </a:r>
              <a:r>
                <a:rPr lang="en-US" altLang="zh-CN" sz="2200" b="0" dirty="0">
                  <a:ea typeface="黑体" pitchFamily="49" charset="-122"/>
                  <a:sym typeface="Symbol" pitchFamily="18" charset="2"/>
                </a:rPr>
                <a:t>E</a:t>
              </a:r>
              <a:r>
                <a:rPr lang="en-US" altLang="zh-CN" sz="2200" b="0" baseline="-25000" dirty="0">
                  <a:ea typeface="黑体" pitchFamily="49" charset="-122"/>
                  <a:sym typeface="Symbol" pitchFamily="18" charset="2"/>
                </a:rPr>
                <a:t>3</a:t>
              </a:r>
              <a:r>
                <a:rPr lang="zh-CN" altLang="en-US" sz="2400" dirty="0">
                  <a:ea typeface="楷体" panose="02010609060101010101" pitchFamily="49" charset="-122"/>
                  <a:sym typeface="Symbol" pitchFamily="18" charset="2"/>
                </a:rPr>
                <a:t>粒子数</a:t>
              </a:r>
              <a:r>
                <a:rPr lang="zh-CN" altLang="en-US" sz="2200" b="0" baseline="-25000" dirty="0">
                  <a:ea typeface="黑体" pitchFamily="49" charset="-122"/>
                  <a:sym typeface="Symbol" pitchFamily="18" charset="2"/>
                </a:rPr>
                <a:t> </a:t>
              </a:r>
            </a:p>
          </p:txBody>
        </p:sp>
        <p:graphicFrame>
          <p:nvGraphicFramePr>
            <p:cNvPr id="11267" name="Object 51"/>
            <p:cNvGraphicFramePr>
              <a:graphicFrameLocks noChangeAspect="1"/>
            </p:cNvGraphicFramePr>
            <p:nvPr/>
          </p:nvGraphicFramePr>
          <p:xfrm>
            <a:off x="3264" y="3744"/>
            <a:ext cx="567" cy="231"/>
          </p:xfrm>
          <a:graphic>
            <a:graphicData uri="http://schemas.openxmlformats.org/presentationml/2006/ole">
              <mc:AlternateContent xmlns:mc="http://schemas.openxmlformats.org/markup-compatibility/2006">
                <mc:Choice xmlns:v="urn:schemas-microsoft-com:vml" Requires="v">
                  <p:oleObj spid="_x0000_s11341" name="公式" r:id="rId16" imgW="647640" imgH="266400" progId="Equation.3">
                    <p:embed/>
                  </p:oleObj>
                </mc:Choice>
                <mc:Fallback>
                  <p:oleObj name="公式" r:id="rId16" imgW="647640" imgH="266400" progId="Equation.3">
                    <p:embed/>
                    <p:pic>
                      <p:nvPicPr>
                        <p:cNvPr id="0" name="Object 5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64" y="3744"/>
                          <a:ext cx="567"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8" name="Object 52"/>
            <p:cNvGraphicFramePr>
              <a:graphicFrameLocks noChangeAspect="1"/>
            </p:cNvGraphicFramePr>
            <p:nvPr/>
          </p:nvGraphicFramePr>
          <p:xfrm>
            <a:off x="4224" y="3744"/>
            <a:ext cx="710" cy="244"/>
          </p:xfrm>
          <a:graphic>
            <a:graphicData uri="http://schemas.openxmlformats.org/presentationml/2006/ole">
              <mc:AlternateContent xmlns:mc="http://schemas.openxmlformats.org/markup-compatibility/2006">
                <mc:Choice xmlns:v="urn:schemas-microsoft-com:vml" Requires="v">
                  <p:oleObj spid="_x0000_s11342" name="公式" r:id="rId18" imgW="812520" imgH="279360" progId="Equation.3">
                    <p:embed/>
                  </p:oleObj>
                </mc:Choice>
                <mc:Fallback>
                  <p:oleObj name="公式" r:id="rId18" imgW="812520" imgH="279360" progId="Equation.3">
                    <p:embed/>
                    <p:pic>
                      <p:nvPicPr>
                        <p:cNvPr id="0" name="Object 5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24" y="3744"/>
                          <a:ext cx="710"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88" name="Text Box 53"/>
            <p:cNvSpPr txBox="1">
              <a:spLocks noChangeArrowheads="1"/>
            </p:cNvSpPr>
            <p:nvPr/>
          </p:nvSpPr>
          <p:spPr bwMode="auto">
            <a:xfrm>
              <a:off x="3888" y="3696"/>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dirty="0">
                  <a:ea typeface="楷体" panose="02010609060101010101" pitchFamily="49" charset="-122"/>
                </a:rPr>
                <a:t>或</a:t>
              </a:r>
            </a:p>
          </p:txBody>
        </p:sp>
      </p:grpSp>
      <p:sp>
        <p:nvSpPr>
          <p:cNvPr id="11285" name="Line 54"/>
          <p:cNvSpPr>
            <a:spLocks noChangeShapeType="1"/>
          </p:cNvSpPr>
          <p:nvPr/>
        </p:nvSpPr>
        <p:spPr bwMode="auto">
          <a:xfrm>
            <a:off x="250825" y="908050"/>
            <a:ext cx="8497888" cy="0"/>
          </a:xfrm>
          <a:prstGeom prst="line">
            <a:avLst/>
          </a:prstGeom>
          <a:noFill/>
          <a:ln w="34925">
            <a:solidFill>
              <a:srgbClr val="0000CC"/>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0696" name="Text Box 56"/>
          <p:cNvSpPr txBox="1">
            <a:spLocks noChangeArrowheads="1"/>
          </p:cNvSpPr>
          <p:nvPr/>
        </p:nvSpPr>
        <p:spPr bwMode="auto">
          <a:xfrm>
            <a:off x="468313" y="3860800"/>
            <a:ext cx="7056437" cy="65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50000"/>
              </a:lnSpc>
            </a:pPr>
            <a:r>
              <a:rPr lang="zh-CN" altLang="en-US" sz="2800" dirty="0">
                <a:ea typeface="楷体" panose="02010609060101010101" pitchFamily="49" charset="-122"/>
              </a:rPr>
              <a:t>单位时间，单位体积内，</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06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064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4064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06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2" grpId="0"/>
      <p:bldP spid="240643" grpId="0"/>
      <p:bldP spid="24069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4"/>
          <p:cNvGrpSpPr>
            <a:grpSpLocks/>
          </p:cNvGrpSpPr>
          <p:nvPr/>
        </p:nvGrpSpPr>
        <p:grpSpPr bwMode="auto">
          <a:xfrm>
            <a:off x="255588" y="285750"/>
            <a:ext cx="5602287" cy="1162050"/>
            <a:chOff x="161" y="180"/>
            <a:chExt cx="3529" cy="732"/>
          </a:xfrm>
        </p:grpSpPr>
        <p:graphicFrame>
          <p:nvGraphicFramePr>
            <p:cNvPr id="12299" name="Object 2"/>
            <p:cNvGraphicFramePr>
              <a:graphicFrameLocks noChangeAspect="1"/>
            </p:cNvGraphicFramePr>
            <p:nvPr/>
          </p:nvGraphicFramePr>
          <p:xfrm>
            <a:off x="161" y="280"/>
            <a:ext cx="3519" cy="597"/>
          </p:xfrm>
          <a:graphic>
            <a:graphicData uri="http://schemas.openxmlformats.org/presentationml/2006/ole">
              <mc:AlternateContent xmlns:mc="http://schemas.openxmlformats.org/markup-compatibility/2006">
                <mc:Choice xmlns:v="urn:schemas-microsoft-com:vml" Requires="v">
                  <p:oleObj spid="_x0000_s12348" name="公式" r:id="rId3" imgW="2730240" imgH="457200" progId="Equation.3">
                    <p:embed/>
                  </p:oleObj>
                </mc:Choice>
                <mc:Fallback>
                  <p:oleObj name="公式" r:id="rId3" imgW="2730240" imgH="4572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 y="280"/>
                          <a:ext cx="3519" cy="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37" name="Rectangle 3"/>
            <p:cNvSpPr>
              <a:spLocks noChangeArrowheads="1"/>
            </p:cNvSpPr>
            <p:nvPr/>
          </p:nvSpPr>
          <p:spPr bwMode="auto">
            <a:xfrm>
              <a:off x="432" y="180"/>
              <a:ext cx="3258" cy="73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grpSp>
        <p:nvGrpSpPr>
          <p:cNvPr id="3" name="Group 45"/>
          <p:cNvGrpSpPr>
            <a:grpSpLocks/>
          </p:cNvGrpSpPr>
          <p:nvPr/>
        </p:nvGrpSpPr>
        <p:grpSpPr bwMode="auto">
          <a:xfrm>
            <a:off x="5943600" y="304800"/>
            <a:ext cx="2632075" cy="534988"/>
            <a:chOff x="3744" y="192"/>
            <a:chExt cx="1658" cy="337"/>
          </a:xfrm>
        </p:grpSpPr>
        <p:graphicFrame>
          <p:nvGraphicFramePr>
            <p:cNvPr id="12298" name="Object 4"/>
            <p:cNvGraphicFramePr>
              <a:graphicFrameLocks noChangeAspect="1"/>
            </p:cNvGraphicFramePr>
            <p:nvPr/>
          </p:nvGraphicFramePr>
          <p:xfrm>
            <a:off x="3744" y="240"/>
            <a:ext cx="336" cy="289"/>
          </p:xfrm>
          <a:graphic>
            <a:graphicData uri="http://schemas.openxmlformats.org/presentationml/2006/ole">
              <mc:AlternateContent xmlns:mc="http://schemas.openxmlformats.org/markup-compatibility/2006">
                <mc:Choice xmlns:v="urn:schemas-microsoft-com:vml" Requires="v">
                  <p:oleObj spid="_x0000_s12349" name="公式" r:id="rId5" imgW="279360" imgH="241200" progId="Equation.3">
                    <p:embed/>
                  </p:oleObj>
                </mc:Choice>
                <mc:Fallback>
                  <p:oleObj name="公式" r:id="rId5" imgW="279360" imgH="2412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 y="240"/>
                          <a:ext cx="336"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36" name="Text Box 5"/>
            <p:cNvSpPr txBox="1">
              <a:spLocks noChangeArrowheads="1"/>
            </p:cNvSpPr>
            <p:nvPr/>
          </p:nvSpPr>
          <p:spPr bwMode="auto">
            <a:xfrm>
              <a:off x="4032" y="192"/>
              <a:ext cx="13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b="0" dirty="0">
                  <a:ea typeface="黑体" pitchFamily="49" charset="-122"/>
                </a:rPr>
                <a:t>－</a:t>
              </a:r>
              <a:r>
                <a:rPr lang="zh-CN" altLang="en-US" sz="2200" dirty="0">
                  <a:ea typeface="楷体" panose="02010609060101010101" pitchFamily="49" charset="-122"/>
                </a:rPr>
                <a:t>泵浦光子能量</a:t>
              </a:r>
            </a:p>
          </p:txBody>
        </p:sp>
      </p:grpSp>
      <p:grpSp>
        <p:nvGrpSpPr>
          <p:cNvPr id="4" name="Group 46"/>
          <p:cNvGrpSpPr>
            <a:grpSpLocks/>
          </p:cNvGrpSpPr>
          <p:nvPr/>
        </p:nvGrpSpPr>
        <p:grpSpPr bwMode="auto">
          <a:xfrm>
            <a:off x="5940425" y="981075"/>
            <a:ext cx="2786063" cy="436563"/>
            <a:chOff x="3742" y="618"/>
            <a:chExt cx="1755" cy="275"/>
          </a:xfrm>
        </p:grpSpPr>
        <p:graphicFrame>
          <p:nvGraphicFramePr>
            <p:cNvPr id="12297" name="Object 6"/>
            <p:cNvGraphicFramePr>
              <a:graphicFrameLocks noChangeAspect="1"/>
            </p:cNvGraphicFramePr>
            <p:nvPr/>
          </p:nvGraphicFramePr>
          <p:xfrm>
            <a:off x="3742" y="618"/>
            <a:ext cx="620" cy="219"/>
          </p:xfrm>
          <a:graphic>
            <a:graphicData uri="http://schemas.openxmlformats.org/presentationml/2006/ole">
              <mc:AlternateContent xmlns:mc="http://schemas.openxmlformats.org/markup-compatibility/2006">
                <mc:Choice xmlns:v="urn:schemas-microsoft-com:vml" Requires="v">
                  <p:oleObj spid="_x0000_s12350" name="公式" r:id="rId7" imgW="749160" imgH="266400" progId="Equation.3">
                    <p:embed/>
                  </p:oleObj>
                </mc:Choice>
                <mc:Fallback>
                  <p:oleObj name="公式" r:id="rId7" imgW="749160" imgH="2664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2" y="618"/>
                          <a:ext cx="620"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35" name="Text Box 7"/>
            <p:cNvSpPr txBox="1">
              <a:spLocks noChangeArrowheads="1"/>
            </p:cNvSpPr>
            <p:nvPr/>
          </p:nvSpPr>
          <p:spPr bwMode="auto">
            <a:xfrm>
              <a:off x="4320" y="624"/>
              <a:ext cx="117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200" b="0" dirty="0">
                  <a:ea typeface="黑体" pitchFamily="49" charset="-122"/>
                </a:rPr>
                <a:t>－</a:t>
              </a:r>
              <a:r>
                <a:rPr lang="zh-CN" altLang="en-US" sz="2200" dirty="0">
                  <a:ea typeface="楷体" panose="02010609060101010101" pitchFamily="49" charset="-122"/>
                </a:rPr>
                <a:t>总量子效率</a:t>
              </a:r>
              <a:endParaRPr lang="zh-CN" altLang="en-US" sz="2000" dirty="0">
                <a:ea typeface="楷体" panose="02010609060101010101" pitchFamily="49" charset="-122"/>
              </a:endParaRPr>
            </a:p>
          </p:txBody>
        </p:sp>
      </p:grpSp>
      <p:sp>
        <p:nvSpPr>
          <p:cNvPr id="241672" name="Text Box 8"/>
          <p:cNvSpPr txBox="1">
            <a:spLocks noChangeArrowheads="1"/>
          </p:cNvSpPr>
          <p:nvPr/>
        </p:nvSpPr>
        <p:spPr bwMode="auto">
          <a:xfrm>
            <a:off x="381000" y="1579563"/>
            <a:ext cx="50085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90500" indent="-190500"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800" dirty="0">
                <a:solidFill>
                  <a:srgbClr val="CC0099"/>
                </a:solidFill>
                <a:latin typeface="楷体" panose="02010609060101010101" pitchFamily="49" charset="-122"/>
                <a:ea typeface="楷体" panose="02010609060101010101" pitchFamily="49" charset="-122"/>
              </a:rPr>
              <a:t>2. </a:t>
            </a:r>
            <a:r>
              <a:rPr lang="zh-CN" altLang="en-US" sz="2800" dirty="0">
                <a:solidFill>
                  <a:srgbClr val="CC0099"/>
                </a:solidFill>
                <a:latin typeface="楷体" panose="02010609060101010101" pitchFamily="49" charset="-122"/>
                <a:ea typeface="楷体" panose="02010609060101010101" pitchFamily="49" charset="-122"/>
              </a:rPr>
              <a:t>三能级系统的阈值泵浦功率</a:t>
            </a:r>
          </a:p>
        </p:txBody>
      </p:sp>
      <p:sp>
        <p:nvSpPr>
          <p:cNvPr id="241673" name="Text Box 9"/>
          <p:cNvSpPr txBox="1">
            <a:spLocks noChangeArrowheads="1"/>
          </p:cNvSpPr>
          <p:nvPr/>
        </p:nvSpPr>
        <p:spPr bwMode="auto">
          <a:xfrm>
            <a:off x="4191000" y="4800600"/>
            <a:ext cx="441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dirty="0">
                <a:ea typeface="楷体" panose="02010609060101010101" pitchFamily="49" charset="-122"/>
              </a:rPr>
              <a:t>设</a:t>
            </a:r>
            <a:r>
              <a:rPr lang="zh-CN" altLang="en-US" sz="2400" b="0" dirty="0">
                <a:ea typeface="黑体" pitchFamily="49" charset="-122"/>
              </a:rPr>
              <a:t> </a:t>
            </a:r>
            <a:r>
              <a:rPr lang="en-US" altLang="zh-CN" sz="2400" b="0" dirty="0">
                <a:ea typeface="黑体" pitchFamily="49" charset="-122"/>
              </a:rPr>
              <a:t>E</a:t>
            </a:r>
            <a:r>
              <a:rPr lang="en-US" altLang="zh-CN" sz="2400" b="0" baseline="-25000" dirty="0">
                <a:ea typeface="黑体" pitchFamily="49" charset="-122"/>
              </a:rPr>
              <a:t>2</a:t>
            </a:r>
            <a:r>
              <a:rPr lang="zh-CN" altLang="zh-CN" sz="2400" dirty="0">
                <a:ea typeface="楷体" panose="02010609060101010101" pitchFamily="49" charset="-122"/>
              </a:rPr>
              <a:t>能级</a:t>
            </a:r>
            <a:r>
              <a:rPr lang="zh-CN" altLang="en-US" sz="2400" dirty="0">
                <a:ea typeface="楷体" panose="02010609060101010101" pitchFamily="49" charset="-122"/>
              </a:rPr>
              <a:t>阈值粒子数密度为</a:t>
            </a:r>
            <a:r>
              <a:rPr lang="en-US" altLang="zh-CN" sz="2400" b="0" dirty="0">
                <a:ea typeface="黑体" pitchFamily="49" charset="-122"/>
              </a:rPr>
              <a:t>n</a:t>
            </a:r>
            <a:r>
              <a:rPr lang="en-US" altLang="zh-CN" sz="2400" b="0" baseline="-25000" dirty="0">
                <a:ea typeface="黑体" pitchFamily="49" charset="-122"/>
              </a:rPr>
              <a:t>2t</a:t>
            </a:r>
            <a:endParaRPr lang="en-US" altLang="zh-CN" sz="2400" b="0" dirty="0">
              <a:ea typeface="黑体" pitchFamily="49" charset="-122"/>
            </a:endParaRPr>
          </a:p>
        </p:txBody>
      </p:sp>
      <p:graphicFrame>
        <p:nvGraphicFramePr>
          <p:cNvPr id="241674" name="Object 10"/>
          <p:cNvGraphicFramePr>
            <a:graphicFrameLocks noChangeAspect="1"/>
          </p:cNvGraphicFramePr>
          <p:nvPr/>
        </p:nvGraphicFramePr>
        <p:xfrm>
          <a:off x="990600" y="5562600"/>
          <a:ext cx="1752600" cy="838200"/>
        </p:xfrm>
        <a:graphic>
          <a:graphicData uri="http://schemas.openxmlformats.org/presentationml/2006/ole">
            <mc:AlternateContent xmlns:mc="http://schemas.openxmlformats.org/markup-compatibility/2006">
              <mc:Choice xmlns:v="urn:schemas-microsoft-com:vml" Requires="v">
                <p:oleObj spid="_x0000_s12351" name="公式" r:id="rId9" imgW="863280" imgH="393480" progId="Equation.3">
                  <p:embed/>
                </p:oleObj>
              </mc:Choice>
              <mc:Fallback>
                <p:oleObj name="公式" r:id="rId9" imgW="863280" imgH="39348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5562600"/>
                        <a:ext cx="17526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1675" name="AutoShape 11"/>
          <p:cNvSpPr>
            <a:spLocks noChangeArrowheads="1"/>
          </p:cNvSpPr>
          <p:nvPr/>
        </p:nvSpPr>
        <p:spPr bwMode="auto">
          <a:xfrm>
            <a:off x="3124200" y="5943600"/>
            <a:ext cx="1066800" cy="152400"/>
          </a:xfrm>
          <a:prstGeom prst="rightArrow">
            <a:avLst>
              <a:gd name="adj1" fmla="val 50000"/>
              <a:gd name="adj2" fmla="val 175000"/>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241676" name="Object 12"/>
          <p:cNvGraphicFramePr>
            <a:graphicFrameLocks noChangeAspect="1"/>
          </p:cNvGraphicFramePr>
          <p:nvPr/>
        </p:nvGraphicFramePr>
        <p:xfrm>
          <a:off x="3124200" y="5486400"/>
          <a:ext cx="990600" cy="415925"/>
        </p:xfrm>
        <a:graphic>
          <a:graphicData uri="http://schemas.openxmlformats.org/presentationml/2006/ole">
            <mc:AlternateContent xmlns:mc="http://schemas.openxmlformats.org/markup-compatibility/2006">
              <mc:Choice xmlns:v="urn:schemas-microsoft-com:vml" Requires="v">
                <p:oleObj spid="_x0000_s12352" name="公式" r:id="rId11" imgW="545760" imgH="228600" progId="Equation.3">
                  <p:embed/>
                </p:oleObj>
              </mc:Choice>
              <mc:Fallback>
                <p:oleObj name="公式" r:id="rId11" imgW="545760" imgH="228600"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4200" y="5486400"/>
                        <a:ext cx="990600"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677" name="Object 13"/>
          <p:cNvGraphicFramePr>
            <a:graphicFrameLocks noChangeAspect="1"/>
          </p:cNvGraphicFramePr>
          <p:nvPr/>
        </p:nvGraphicFramePr>
        <p:xfrm>
          <a:off x="4419600" y="5562600"/>
          <a:ext cx="914400" cy="811213"/>
        </p:xfrm>
        <a:graphic>
          <a:graphicData uri="http://schemas.openxmlformats.org/presentationml/2006/ole">
            <mc:AlternateContent xmlns:mc="http://schemas.openxmlformats.org/markup-compatibility/2006">
              <mc:Choice xmlns:v="urn:schemas-microsoft-com:vml" Requires="v">
                <p:oleObj spid="_x0000_s12353" name="公式" r:id="rId13" imgW="444240" imgH="393480" progId="Equation.3">
                  <p:embed/>
                </p:oleObj>
              </mc:Choice>
              <mc:Fallback>
                <p:oleObj name="公式" r:id="rId13" imgW="444240" imgH="393480"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19600" y="5562600"/>
                        <a:ext cx="914400" cy="811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1679" name="AutoShape 15"/>
          <p:cNvSpPr>
            <a:spLocks noChangeArrowheads="1"/>
          </p:cNvSpPr>
          <p:nvPr/>
        </p:nvSpPr>
        <p:spPr bwMode="auto">
          <a:xfrm>
            <a:off x="5791200" y="5867400"/>
            <a:ext cx="457200" cy="228600"/>
          </a:xfrm>
          <a:prstGeom prst="rightArrow">
            <a:avLst>
              <a:gd name="adj1" fmla="val 50000"/>
              <a:gd name="adj2" fmla="val 50000"/>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nvGrpSpPr>
          <p:cNvPr id="5" name="Group 48"/>
          <p:cNvGrpSpPr>
            <a:grpSpLocks/>
          </p:cNvGrpSpPr>
          <p:nvPr/>
        </p:nvGrpSpPr>
        <p:grpSpPr bwMode="auto">
          <a:xfrm>
            <a:off x="6553200" y="5486400"/>
            <a:ext cx="1828800" cy="1066800"/>
            <a:chOff x="4128" y="3456"/>
            <a:chExt cx="1152" cy="672"/>
          </a:xfrm>
        </p:grpSpPr>
        <p:graphicFrame>
          <p:nvGraphicFramePr>
            <p:cNvPr id="12296" name="Object 14"/>
            <p:cNvGraphicFramePr>
              <a:graphicFrameLocks noChangeAspect="1"/>
            </p:cNvGraphicFramePr>
            <p:nvPr/>
          </p:nvGraphicFramePr>
          <p:xfrm>
            <a:off x="4176" y="3504"/>
            <a:ext cx="1078" cy="598"/>
          </p:xfrm>
          <a:graphic>
            <a:graphicData uri="http://schemas.openxmlformats.org/presentationml/2006/ole">
              <mc:AlternateContent xmlns:mc="http://schemas.openxmlformats.org/markup-compatibility/2006">
                <mc:Choice xmlns:v="urn:schemas-microsoft-com:vml" Requires="v">
                  <p:oleObj spid="_x0000_s12354" name="公式" r:id="rId15" imgW="799920" imgH="444240" progId="Equation.3">
                    <p:embed/>
                  </p:oleObj>
                </mc:Choice>
                <mc:Fallback>
                  <p:oleObj name="公式" r:id="rId15" imgW="799920" imgH="444240" progId="Equation.3">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76" y="3504"/>
                          <a:ext cx="1078" cy="5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34" name="Rectangle 16"/>
            <p:cNvSpPr>
              <a:spLocks noChangeArrowheads="1"/>
            </p:cNvSpPr>
            <p:nvPr/>
          </p:nvSpPr>
          <p:spPr bwMode="auto">
            <a:xfrm>
              <a:off x="4128" y="3456"/>
              <a:ext cx="1152" cy="67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graphicFrame>
        <p:nvGraphicFramePr>
          <p:cNvPr id="241681" name="Object 17"/>
          <p:cNvGraphicFramePr>
            <a:graphicFrameLocks noChangeAspect="1"/>
          </p:cNvGraphicFramePr>
          <p:nvPr/>
        </p:nvGraphicFramePr>
        <p:xfrm>
          <a:off x="4383088" y="2819400"/>
          <a:ext cx="4111625" cy="450850"/>
        </p:xfrm>
        <a:graphic>
          <a:graphicData uri="http://schemas.openxmlformats.org/presentationml/2006/ole">
            <mc:AlternateContent xmlns:mc="http://schemas.openxmlformats.org/markup-compatibility/2006">
              <mc:Choice xmlns:v="urn:schemas-microsoft-com:vml" Requires="v">
                <p:oleObj spid="_x0000_s12355" name="公式" r:id="rId17" imgW="1968480" imgH="215640" progId="Equation.3">
                  <p:embed/>
                </p:oleObj>
              </mc:Choice>
              <mc:Fallback>
                <p:oleObj name="公式" r:id="rId17" imgW="1968480" imgH="215640"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83088" y="2819400"/>
                        <a:ext cx="4111625"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1682" name="Object 18"/>
          <p:cNvGraphicFramePr>
            <a:graphicFrameLocks noChangeAspect="1"/>
          </p:cNvGraphicFramePr>
          <p:nvPr/>
        </p:nvGraphicFramePr>
        <p:xfrm>
          <a:off x="4343400" y="3352800"/>
          <a:ext cx="1600200" cy="485775"/>
        </p:xfrm>
        <a:graphic>
          <a:graphicData uri="http://schemas.openxmlformats.org/presentationml/2006/ole">
            <mc:AlternateContent xmlns:mc="http://schemas.openxmlformats.org/markup-compatibility/2006">
              <mc:Choice xmlns:v="urn:schemas-microsoft-com:vml" Requires="v">
                <p:oleObj spid="_x0000_s12356" name="公式" r:id="rId19" imgW="711000" imgH="215640" progId="Equation.3">
                  <p:embed/>
                </p:oleObj>
              </mc:Choice>
              <mc:Fallback>
                <p:oleObj name="公式" r:id="rId19" imgW="711000" imgH="215640" progId="Equation.3">
                  <p:embed/>
                  <p:pic>
                    <p:nvPicPr>
                      <p:cNvPr id="0"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43400" y="3352800"/>
                        <a:ext cx="160020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1683" name="Text Box 19"/>
          <p:cNvSpPr txBox="1">
            <a:spLocks noChangeArrowheads="1"/>
          </p:cNvSpPr>
          <p:nvPr/>
        </p:nvSpPr>
        <p:spPr bwMode="auto">
          <a:xfrm>
            <a:off x="6324600" y="3352800"/>
            <a:ext cx="2149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dirty="0">
                <a:latin typeface="Times New Roman" pitchFamily="18" charset="0"/>
                <a:ea typeface="楷体" panose="02010609060101010101" pitchFamily="49" charset="-122"/>
              </a:rPr>
              <a:t>因</a:t>
            </a:r>
            <a:r>
              <a:rPr lang="zh-CN" altLang="en-US" sz="2400" b="0" dirty="0">
                <a:latin typeface="Times New Roman" pitchFamily="18" charset="0"/>
                <a:ea typeface="黑体" pitchFamily="49" charset="-122"/>
              </a:rPr>
              <a:t>  </a:t>
            </a:r>
            <a:r>
              <a:rPr lang="en-US" altLang="zh-CN" sz="2400" b="0" i="1" dirty="0">
                <a:latin typeface="Times New Roman" pitchFamily="18" charset="0"/>
                <a:ea typeface="黑体" pitchFamily="49" charset="-122"/>
              </a:rPr>
              <a:t>n</a:t>
            </a:r>
            <a:r>
              <a:rPr lang="en-US" altLang="zh-CN" sz="2400" b="0" i="1" baseline="-25000" dirty="0">
                <a:latin typeface="Times New Roman" pitchFamily="18" charset="0"/>
                <a:ea typeface="黑体" pitchFamily="49" charset="-122"/>
              </a:rPr>
              <a:t>3</a:t>
            </a:r>
            <a:r>
              <a:rPr lang="en-US" altLang="zh-CN" sz="2400" b="0" i="1" dirty="0">
                <a:latin typeface="Times New Roman" pitchFamily="18" charset="0"/>
                <a:ea typeface="黑体" pitchFamily="49" charset="-122"/>
                <a:sym typeface="Symbol" pitchFamily="18" charset="2"/>
              </a:rPr>
              <a:t> 0</a:t>
            </a:r>
            <a:endParaRPr lang="en-US" altLang="zh-CN" sz="2400" b="0" i="1" dirty="0">
              <a:latin typeface="Times New Roman" pitchFamily="18" charset="0"/>
              <a:ea typeface="黑体" pitchFamily="49" charset="-122"/>
            </a:endParaRPr>
          </a:p>
        </p:txBody>
      </p:sp>
      <p:grpSp>
        <p:nvGrpSpPr>
          <p:cNvPr id="6" name="Group 20"/>
          <p:cNvGrpSpPr>
            <a:grpSpLocks/>
          </p:cNvGrpSpPr>
          <p:nvPr/>
        </p:nvGrpSpPr>
        <p:grpSpPr bwMode="auto">
          <a:xfrm>
            <a:off x="228600" y="2895600"/>
            <a:ext cx="3505200" cy="2319338"/>
            <a:chOff x="432" y="1680"/>
            <a:chExt cx="2160" cy="1596"/>
          </a:xfrm>
        </p:grpSpPr>
        <p:sp>
          <p:nvSpPr>
            <p:cNvPr id="12312" name="Rectangle 21"/>
            <p:cNvSpPr>
              <a:spLocks noChangeArrowheads="1"/>
            </p:cNvSpPr>
            <p:nvPr/>
          </p:nvSpPr>
          <p:spPr bwMode="auto">
            <a:xfrm>
              <a:off x="720" y="1728"/>
              <a:ext cx="1872" cy="1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zh-CN" sz="2400" b="0">
                <a:latin typeface="Times New Roman" pitchFamily="18" charset="0"/>
                <a:ea typeface="宋体" pitchFamily="2" charset="-122"/>
              </a:endParaRPr>
            </a:p>
          </p:txBody>
        </p:sp>
        <p:sp>
          <p:nvSpPr>
            <p:cNvPr id="12313" name="Line 22"/>
            <p:cNvSpPr>
              <a:spLocks noChangeShapeType="1"/>
            </p:cNvSpPr>
            <p:nvPr/>
          </p:nvSpPr>
          <p:spPr bwMode="auto">
            <a:xfrm>
              <a:off x="1536" y="2256"/>
              <a:ext cx="105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4" name="Line 23"/>
            <p:cNvSpPr>
              <a:spLocks noChangeShapeType="1"/>
            </p:cNvSpPr>
            <p:nvPr/>
          </p:nvSpPr>
          <p:spPr bwMode="auto">
            <a:xfrm>
              <a:off x="720" y="3216"/>
              <a:ext cx="182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5" name="Line 24"/>
            <p:cNvSpPr>
              <a:spLocks noChangeShapeType="1"/>
            </p:cNvSpPr>
            <p:nvPr/>
          </p:nvSpPr>
          <p:spPr bwMode="auto">
            <a:xfrm flipV="1">
              <a:off x="768" y="1824"/>
              <a:ext cx="0" cy="13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6" name="Line 25"/>
            <p:cNvSpPr>
              <a:spLocks noChangeShapeType="1"/>
            </p:cNvSpPr>
            <p:nvPr/>
          </p:nvSpPr>
          <p:spPr bwMode="auto">
            <a:xfrm>
              <a:off x="1008" y="1872"/>
              <a:ext cx="0" cy="1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7" name="Line 26"/>
            <p:cNvSpPr>
              <a:spLocks noChangeShapeType="1"/>
            </p:cNvSpPr>
            <p:nvPr/>
          </p:nvSpPr>
          <p:spPr bwMode="auto">
            <a:xfrm>
              <a:off x="1248" y="1872"/>
              <a:ext cx="0" cy="1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8" name="Line 27"/>
            <p:cNvSpPr>
              <a:spLocks noChangeShapeType="1"/>
            </p:cNvSpPr>
            <p:nvPr/>
          </p:nvSpPr>
          <p:spPr bwMode="auto">
            <a:xfrm>
              <a:off x="1776" y="1872"/>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9" name="Line 28"/>
            <p:cNvSpPr>
              <a:spLocks noChangeShapeType="1"/>
            </p:cNvSpPr>
            <p:nvPr/>
          </p:nvSpPr>
          <p:spPr bwMode="auto">
            <a:xfrm flipH="1">
              <a:off x="1536" y="2256"/>
              <a:ext cx="288"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0" name="Line 29"/>
            <p:cNvSpPr>
              <a:spLocks noChangeShapeType="1"/>
            </p:cNvSpPr>
            <p:nvPr/>
          </p:nvSpPr>
          <p:spPr bwMode="auto">
            <a:xfrm flipH="1">
              <a:off x="2016" y="2256"/>
              <a:ext cx="288"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1" name="Line 30"/>
            <p:cNvSpPr>
              <a:spLocks noChangeShapeType="1"/>
            </p:cNvSpPr>
            <p:nvPr/>
          </p:nvSpPr>
          <p:spPr bwMode="auto">
            <a:xfrm flipH="1">
              <a:off x="1776" y="2256"/>
              <a:ext cx="288"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2" name="Line 31"/>
            <p:cNvSpPr>
              <a:spLocks noChangeShapeType="1"/>
            </p:cNvSpPr>
            <p:nvPr/>
          </p:nvSpPr>
          <p:spPr bwMode="auto">
            <a:xfrm flipV="1">
              <a:off x="2256" y="2256"/>
              <a:ext cx="288"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23" name="Text Box 32"/>
            <p:cNvSpPr txBox="1">
              <a:spLocks noChangeArrowheads="1"/>
            </p:cNvSpPr>
            <p:nvPr/>
          </p:nvSpPr>
          <p:spPr bwMode="auto">
            <a:xfrm>
              <a:off x="480" y="2304"/>
              <a:ext cx="383"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pPr>
              <a:r>
                <a:rPr lang="en-US" altLang="zh-CN" b="0">
                  <a:ea typeface="宋体" pitchFamily="2" charset="-122"/>
                </a:rPr>
                <a:t>w</a:t>
              </a:r>
              <a:r>
                <a:rPr lang="en-US" altLang="zh-CN" sz="2000" b="0" baseline="-25000">
                  <a:ea typeface="宋体" pitchFamily="2" charset="-122"/>
                </a:rPr>
                <a:t>13</a:t>
              </a:r>
              <a:endParaRPr lang="en-US" altLang="zh-CN">
                <a:latin typeface="Times New Roman" pitchFamily="18" charset="0"/>
                <a:ea typeface="宋体" pitchFamily="2" charset="-122"/>
              </a:endParaRPr>
            </a:p>
          </p:txBody>
        </p:sp>
        <p:sp>
          <p:nvSpPr>
            <p:cNvPr id="12324" name="Text Box 33"/>
            <p:cNvSpPr txBox="1">
              <a:spLocks noChangeArrowheads="1"/>
            </p:cNvSpPr>
            <p:nvPr/>
          </p:nvSpPr>
          <p:spPr bwMode="auto">
            <a:xfrm>
              <a:off x="721" y="2304"/>
              <a:ext cx="326"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b="0">
                  <a:ea typeface="宋体" pitchFamily="2" charset="-122"/>
                </a:rPr>
                <a:t>A</a:t>
              </a:r>
              <a:r>
                <a:rPr lang="en-US" altLang="zh-CN" sz="2000" b="0" baseline="-25000">
                  <a:ea typeface="宋体" pitchFamily="2" charset="-122"/>
                </a:rPr>
                <a:t>31</a:t>
              </a:r>
              <a:endParaRPr lang="en-US" altLang="zh-CN" sz="2000">
                <a:latin typeface="Times New Roman" pitchFamily="18" charset="0"/>
                <a:ea typeface="宋体" pitchFamily="2" charset="-122"/>
              </a:endParaRPr>
            </a:p>
          </p:txBody>
        </p:sp>
        <p:sp>
          <p:nvSpPr>
            <p:cNvPr id="12325" name="Text Box 34"/>
            <p:cNvSpPr txBox="1">
              <a:spLocks noChangeArrowheads="1"/>
            </p:cNvSpPr>
            <p:nvPr/>
          </p:nvSpPr>
          <p:spPr bwMode="auto">
            <a:xfrm>
              <a:off x="960" y="2304"/>
              <a:ext cx="339"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b="0">
                  <a:ea typeface="黑体" pitchFamily="49" charset="-122"/>
                </a:rPr>
                <a:t>S</a:t>
              </a:r>
              <a:r>
                <a:rPr lang="en-US" altLang="zh-CN" sz="2000" b="0" baseline="-25000">
                  <a:ea typeface="黑体" pitchFamily="49" charset="-122"/>
                </a:rPr>
                <a:t>31</a:t>
              </a:r>
              <a:endParaRPr lang="en-US" altLang="zh-CN" sz="2400" b="0">
                <a:ea typeface="黑体" pitchFamily="49" charset="-122"/>
              </a:endParaRPr>
            </a:p>
          </p:txBody>
        </p:sp>
        <p:sp>
          <p:nvSpPr>
            <p:cNvPr id="12326" name="Text Box 35"/>
            <p:cNvSpPr txBox="1">
              <a:spLocks noChangeArrowheads="1"/>
            </p:cNvSpPr>
            <p:nvPr/>
          </p:nvSpPr>
          <p:spPr bwMode="auto">
            <a:xfrm>
              <a:off x="2016" y="1921"/>
              <a:ext cx="339"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b="0">
                  <a:ea typeface="黑体" pitchFamily="49" charset="-122"/>
                </a:rPr>
                <a:t>S</a:t>
              </a:r>
              <a:r>
                <a:rPr lang="en-US" altLang="zh-CN" sz="2000" b="0" baseline="-25000">
                  <a:ea typeface="黑体" pitchFamily="49" charset="-122"/>
                </a:rPr>
                <a:t>32</a:t>
              </a:r>
              <a:endParaRPr lang="en-US" altLang="zh-CN" sz="2400" b="0">
                <a:ea typeface="黑体" pitchFamily="49" charset="-122"/>
              </a:endParaRPr>
            </a:p>
          </p:txBody>
        </p:sp>
        <p:sp>
          <p:nvSpPr>
            <p:cNvPr id="12327" name="Text Box 36"/>
            <p:cNvSpPr txBox="1">
              <a:spLocks noChangeArrowheads="1"/>
            </p:cNvSpPr>
            <p:nvPr/>
          </p:nvSpPr>
          <p:spPr bwMode="auto">
            <a:xfrm>
              <a:off x="1441" y="2514"/>
              <a:ext cx="31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b="0">
                  <a:ea typeface="黑体" pitchFamily="49" charset="-122"/>
                </a:rPr>
                <a:t>A</a:t>
              </a:r>
              <a:r>
                <a:rPr lang="en-US" altLang="zh-CN" b="0" baseline="-25000">
                  <a:ea typeface="黑体" pitchFamily="49" charset="-122"/>
                </a:rPr>
                <a:t>21</a:t>
              </a:r>
              <a:endParaRPr lang="en-US" altLang="zh-CN" sz="2000" b="0">
                <a:ea typeface="黑体" pitchFamily="49" charset="-122"/>
              </a:endParaRPr>
            </a:p>
          </p:txBody>
        </p:sp>
        <p:sp>
          <p:nvSpPr>
            <p:cNvPr id="12328" name="Text Box 37"/>
            <p:cNvSpPr txBox="1">
              <a:spLocks noChangeArrowheads="1"/>
            </p:cNvSpPr>
            <p:nvPr/>
          </p:nvSpPr>
          <p:spPr bwMode="auto">
            <a:xfrm>
              <a:off x="1680" y="2543"/>
              <a:ext cx="3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b="0">
                  <a:ea typeface="黑体" pitchFamily="49" charset="-122"/>
                </a:rPr>
                <a:t>S</a:t>
              </a:r>
              <a:r>
                <a:rPr lang="en-US" altLang="zh-CN" b="0" baseline="-25000">
                  <a:ea typeface="黑体" pitchFamily="49" charset="-122"/>
                </a:rPr>
                <a:t>21</a:t>
              </a:r>
              <a:endParaRPr lang="en-US" altLang="zh-CN" sz="2400" b="0">
                <a:ea typeface="黑体" pitchFamily="49" charset="-122"/>
              </a:endParaRPr>
            </a:p>
          </p:txBody>
        </p:sp>
        <p:sp>
          <p:nvSpPr>
            <p:cNvPr id="12329" name="Text Box 38"/>
            <p:cNvSpPr txBox="1">
              <a:spLocks noChangeArrowheads="1"/>
            </p:cNvSpPr>
            <p:nvPr/>
          </p:nvSpPr>
          <p:spPr bwMode="auto">
            <a:xfrm>
              <a:off x="1920" y="2543"/>
              <a:ext cx="32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b="0">
                  <a:ea typeface="黑体" pitchFamily="49" charset="-122"/>
                </a:rPr>
                <a:t>w</a:t>
              </a:r>
              <a:r>
                <a:rPr lang="en-US" altLang="zh-CN" b="0" baseline="-25000">
                  <a:ea typeface="黑体" pitchFamily="49" charset="-122"/>
                </a:rPr>
                <a:t>21</a:t>
              </a:r>
              <a:endParaRPr lang="en-US" altLang="zh-CN" sz="2400" b="0">
                <a:ea typeface="黑体" pitchFamily="49" charset="-122"/>
              </a:endParaRPr>
            </a:p>
          </p:txBody>
        </p:sp>
        <p:sp>
          <p:nvSpPr>
            <p:cNvPr id="12330" name="Text Box 39"/>
            <p:cNvSpPr txBox="1">
              <a:spLocks noChangeArrowheads="1"/>
            </p:cNvSpPr>
            <p:nvPr/>
          </p:nvSpPr>
          <p:spPr bwMode="auto">
            <a:xfrm>
              <a:off x="2210" y="2543"/>
              <a:ext cx="32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b="0">
                  <a:ea typeface="黑体" pitchFamily="49" charset="-122"/>
                </a:rPr>
                <a:t>w</a:t>
              </a:r>
              <a:r>
                <a:rPr lang="en-US" altLang="zh-CN" b="0" baseline="-25000">
                  <a:ea typeface="黑体" pitchFamily="49" charset="-122"/>
                </a:rPr>
                <a:t>12</a:t>
              </a:r>
              <a:endParaRPr lang="en-US" altLang="zh-CN" sz="2400" b="0">
                <a:ea typeface="黑体" pitchFamily="49" charset="-122"/>
              </a:endParaRPr>
            </a:p>
          </p:txBody>
        </p:sp>
        <p:sp>
          <p:nvSpPr>
            <p:cNvPr id="12331" name="Text Box 40"/>
            <p:cNvSpPr txBox="1">
              <a:spLocks noChangeArrowheads="1"/>
            </p:cNvSpPr>
            <p:nvPr/>
          </p:nvSpPr>
          <p:spPr bwMode="auto">
            <a:xfrm>
              <a:off x="432" y="3024"/>
              <a:ext cx="26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a:ea typeface="黑体" pitchFamily="49" charset="-122"/>
                </a:rPr>
                <a:t>E</a:t>
              </a:r>
              <a:r>
                <a:rPr lang="en-US" altLang="zh-CN" baseline="-25000">
                  <a:ea typeface="黑体" pitchFamily="49" charset="-122"/>
                </a:rPr>
                <a:t>1</a:t>
              </a:r>
              <a:endParaRPr lang="en-US" altLang="zh-CN" sz="2400" b="0">
                <a:ea typeface="黑体" pitchFamily="49" charset="-122"/>
              </a:endParaRPr>
            </a:p>
          </p:txBody>
        </p:sp>
        <p:sp>
          <p:nvSpPr>
            <p:cNvPr id="12332" name="Text Box 41"/>
            <p:cNvSpPr txBox="1">
              <a:spLocks noChangeArrowheads="1"/>
            </p:cNvSpPr>
            <p:nvPr/>
          </p:nvSpPr>
          <p:spPr bwMode="auto">
            <a:xfrm>
              <a:off x="1296" y="2112"/>
              <a:ext cx="26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r>
                <a:rPr lang="en-US" altLang="zh-CN">
                  <a:ea typeface="黑体" pitchFamily="49" charset="-122"/>
                </a:rPr>
                <a:t>E</a:t>
              </a:r>
              <a:r>
                <a:rPr lang="en-US" altLang="zh-CN" baseline="-25000">
                  <a:ea typeface="黑体" pitchFamily="49" charset="-122"/>
                </a:rPr>
                <a:t>2</a:t>
              </a:r>
              <a:endParaRPr lang="en-US" altLang="zh-CN" sz="2400" b="0">
                <a:ea typeface="黑体" pitchFamily="49" charset="-122"/>
              </a:endParaRPr>
            </a:p>
          </p:txBody>
        </p:sp>
        <p:sp>
          <p:nvSpPr>
            <p:cNvPr id="12333" name="Text Box 42"/>
            <p:cNvSpPr txBox="1">
              <a:spLocks noChangeArrowheads="1"/>
            </p:cNvSpPr>
            <p:nvPr/>
          </p:nvSpPr>
          <p:spPr bwMode="auto">
            <a:xfrm>
              <a:off x="432" y="1680"/>
              <a:ext cx="26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a:ea typeface="黑体" pitchFamily="49" charset="-122"/>
                </a:rPr>
                <a:t>E</a:t>
              </a:r>
              <a:r>
                <a:rPr lang="en-US" altLang="zh-CN" baseline="-25000">
                  <a:ea typeface="黑体" pitchFamily="49" charset="-122"/>
                </a:rPr>
                <a:t>3</a:t>
              </a:r>
              <a:endParaRPr lang="en-US" altLang="zh-CN">
                <a:ea typeface="黑体" pitchFamily="49" charset="-122"/>
              </a:endParaRPr>
            </a:p>
          </p:txBody>
        </p:sp>
      </p:grpSp>
      <p:graphicFrame>
        <p:nvGraphicFramePr>
          <p:cNvPr id="241707" name="Object 43"/>
          <p:cNvGraphicFramePr>
            <a:graphicFrameLocks noChangeAspect="1"/>
          </p:cNvGraphicFramePr>
          <p:nvPr/>
        </p:nvGraphicFramePr>
        <p:xfrm>
          <a:off x="4343400" y="3962400"/>
          <a:ext cx="1828800" cy="735013"/>
        </p:xfrm>
        <a:graphic>
          <a:graphicData uri="http://schemas.openxmlformats.org/presentationml/2006/ole">
            <mc:AlternateContent xmlns:mc="http://schemas.openxmlformats.org/markup-compatibility/2006">
              <mc:Choice xmlns:v="urn:schemas-microsoft-com:vml" Requires="v">
                <p:oleObj spid="_x0000_s12357" name="公式" r:id="rId21" imgW="977760" imgH="393480" progId="Equation.3">
                  <p:embed/>
                </p:oleObj>
              </mc:Choice>
              <mc:Fallback>
                <p:oleObj name="公式" r:id="rId21" imgW="977760" imgH="393480" progId="Equation.3">
                  <p:embed/>
                  <p:pic>
                    <p:nvPicPr>
                      <p:cNvPr id="0" name="Object 4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43400" y="3962400"/>
                        <a:ext cx="1828800" cy="735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1711" name="Text Box 47"/>
          <p:cNvSpPr txBox="1">
            <a:spLocks noChangeArrowheads="1"/>
          </p:cNvSpPr>
          <p:nvPr/>
        </p:nvSpPr>
        <p:spPr bwMode="auto">
          <a:xfrm>
            <a:off x="468313" y="2060575"/>
            <a:ext cx="7848600" cy="62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40000"/>
              </a:lnSpc>
              <a:buFontTx/>
              <a:buChar char="•"/>
            </a:pPr>
            <a:r>
              <a:rPr lang="zh-CN" altLang="en-US" sz="2800" dirty="0">
                <a:ea typeface="楷体" panose="02010609060101010101" pitchFamily="49" charset="-122"/>
              </a:rPr>
              <a:t>分析方法类同，区别－激光下能级为基态</a:t>
            </a:r>
          </a:p>
        </p:txBody>
      </p:sp>
      <p:sp>
        <p:nvSpPr>
          <p:cNvPr id="241713" name="AutoShape 49"/>
          <p:cNvSpPr>
            <a:spLocks/>
          </p:cNvSpPr>
          <p:nvPr/>
        </p:nvSpPr>
        <p:spPr bwMode="auto">
          <a:xfrm>
            <a:off x="4284663" y="2997200"/>
            <a:ext cx="71437" cy="647700"/>
          </a:xfrm>
          <a:prstGeom prst="leftBrace">
            <a:avLst>
              <a:gd name="adj1" fmla="val 75556"/>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167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17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4168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4168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168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171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4170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167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4167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24167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1675"/>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241677"/>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41679"/>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72" grpId="0"/>
      <p:bldP spid="241673" grpId="0"/>
      <p:bldP spid="241675" grpId="0" animBg="1"/>
      <p:bldP spid="241679" grpId="0" animBg="1"/>
      <p:bldP spid="241683" grpId="0"/>
      <p:bldP spid="241711" grpId="0"/>
      <p:bldP spid="2417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ext Box 2"/>
          <p:cNvSpPr txBox="1">
            <a:spLocks noChangeArrowheads="1"/>
          </p:cNvSpPr>
          <p:nvPr/>
        </p:nvSpPr>
        <p:spPr bwMode="auto">
          <a:xfrm>
            <a:off x="250825" y="188913"/>
            <a:ext cx="8229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solidFill>
                  <a:schemeClr val="accent2"/>
                </a:solidFill>
                <a:ea typeface="楷体" panose="02010609060101010101" pitchFamily="49" charset="-122"/>
              </a:rPr>
              <a:t>四、</a:t>
            </a:r>
            <a:r>
              <a:rPr lang="zh-CN" altLang="en-US" sz="2800" dirty="0">
                <a:solidFill>
                  <a:srgbClr val="FF0000"/>
                </a:solidFill>
                <a:ea typeface="楷体" panose="02010609060101010101" pitchFamily="49" charset="-122"/>
              </a:rPr>
              <a:t>短脉冲</a:t>
            </a:r>
            <a:r>
              <a:rPr lang="zh-CN" altLang="en-US" sz="2800" b="0" dirty="0">
                <a:solidFill>
                  <a:schemeClr val="accent2"/>
                </a:solidFill>
                <a:ea typeface="黑体" pitchFamily="49" charset="-122"/>
              </a:rPr>
              <a:t>（</a:t>
            </a:r>
            <a:r>
              <a:rPr lang="en-US" altLang="zh-CN" sz="2800" b="0" i="1" dirty="0">
                <a:solidFill>
                  <a:schemeClr val="accent2"/>
                </a:solidFill>
                <a:latin typeface="Times New Roman" pitchFamily="18" charset="0"/>
                <a:ea typeface="黑体" pitchFamily="49" charset="-122"/>
              </a:rPr>
              <a:t>t</a:t>
            </a:r>
            <a:r>
              <a:rPr lang="en-US" altLang="zh-CN" sz="2800" b="0" i="1" baseline="-25000" dirty="0">
                <a:solidFill>
                  <a:schemeClr val="accent2"/>
                </a:solidFill>
                <a:latin typeface="Times New Roman" pitchFamily="18" charset="0"/>
                <a:ea typeface="黑体" pitchFamily="49" charset="-122"/>
              </a:rPr>
              <a:t>0</a:t>
            </a:r>
            <a:r>
              <a:rPr lang="en-US" altLang="zh-CN" sz="2800" b="0" i="1" dirty="0">
                <a:solidFill>
                  <a:schemeClr val="accent2"/>
                </a:solidFill>
                <a:ea typeface="黑体" pitchFamily="49" charset="-122"/>
              </a:rPr>
              <a:t>&lt;&lt;</a:t>
            </a:r>
            <a:r>
              <a:rPr lang="en-US" altLang="zh-CN" sz="2800" b="0" i="1" dirty="0">
                <a:solidFill>
                  <a:schemeClr val="accent2"/>
                </a:solidFill>
                <a:latin typeface="Symbol" pitchFamily="18" charset="2"/>
                <a:ea typeface="黑体" pitchFamily="49" charset="-122"/>
              </a:rPr>
              <a:t>t</a:t>
            </a:r>
            <a:r>
              <a:rPr lang="en-US" altLang="zh-CN" sz="2800" b="0" i="1" baseline="-25000" dirty="0">
                <a:solidFill>
                  <a:schemeClr val="accent2"/>
                </a:solidFill>
                <a:ea typeface="黑体" pitchFamily="49" charset="-122"/>
              </a:rPr>
              <a:t>2</a:t>
            </a:r>
            <a:r>
              <a:rPr lang="zh-CN" altLang="en-US" sz="2800" b="0" dirty="0">
                <a:solidFill>
                  <a:schemeClr val="accent2"/>
                </a:solidFill>
                <a:ea typeface="黑体" pitchFamily="49" charset="-122"/>
              </a:rPr>
              <a:t>）</a:t>
            </a:r>
            <a:r>
              <a:rPr lang="zh-CN" altLang="en-US" sz="2800" dirty="0">
                <a:solidFill>
                  <a:schemeClr val="accent2"/>
                </a:solidFill>
                <a:ea typeface="楷体" panose="02010609060101010101" pitchFamily="49" charset="-122"/>
              </a:rPr>
              <a:t>激光器的</a:t>
            </a:r>
            <a:r>
              <a:rPr lang="zh-CN" altLang="en-US" sz="2800" u="sng" dirty="0">
                <a:solidFill>
                  <a:schemeClr val="accent2"/>
                </a:solidFill>
                <a:ea typeface="楷体" panose="02010609060101010101" pitchFamily="49" charset="-122"/>
              </a:rPr>
              <a:t>阈值泵浦能量</a:t>
            </a:r>
            <a:endParaRPr lang="zh-CN" altLang="en-US" sz="2800" u="sng" dirty="0">
              <a:solidFill>
                <a:srgbClr val="FF0000"/>
              </a:solidFill>
              <a:ea typeface="楷体" panose="02010609060101010101" pitchFamily="49" charset="-122"/>
            </a:endParaRPr>
          </a:p>
        </p:txBody>
      </p:sp>
      <p:sp>
        <p:nvSpPr>
          <p:cNvPr id="242691" name="Text Box 3"/>
          <p:cNvSpPr txBox="1">
            <a:spLocks noChangeArrowheads="1"/>
          </p:cNvSpPr>
          <p:nvPr/>
        </p:nvSpPr>
        <p:spPr bwMode="auto">
          <a:xfrm>
            <a:off x="250825" y="908050"/>
            <a:ext cx="83820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latin typeface="楷体" panose="02010609060101010101" pitchFamily="49" charset="-122"/>
                <a:ea typeface="楷体" panose="02010609060101010101" pitchFamily="49" charset="-122"/>
              </a:rPr>
              <a:t>短脉冲激励：忽略自发辐射</a:t>
            </a:r>
            <a:r>
              <a:rPr lang="en-US" altLang="zh-CN" sz="2800" dirty="0">
                <a:latin typeface="楷体" panose="02010609060101010101" pitchFamily="49" charset="-122"/>
                <a:ea typeface="楷体" panose="02010609060101010101" pitchFamily="49" charset="-122"/>
              </a:rPr>
              <a:t>(</a:t>
            </a:r>
            <a:r>
              <a:rPr lang="en-US" altLang="zh-CN" sz="2800" i="1" dirty="0">
                <a:latin typeface="楷体" panose="02010609060101010101" pitchFamily="49" charset="-122"/>
                <a:ea typeface="楷体" panose="02010609060101010101" pitchFamily="49" charset="-122"/>
              </a:rPr>
              <a:t>A</a:t>
            </a:r>
            <a:r>
              <a:rPr lang="en-US" altLang="zh-CN" sz="2800" baseline="-25000" dirty="0">
                <a:latin typeface="楷体" panose="02010609060101010101" pitchFamily="49" charset="-122"/>
                <a:ea typeface="楷体" panose="02010609060101010101" pitchFamily="49" charset="-122"/>
              </a:rPr>
              <a:t>21</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及无辐射跃迁</a:t>
            </a:r>
            <a:r>
              <a:rPr lang="en-US" altLang="zh-CN" sz="2800" dirty="0">
                <a:latin typeface="楷体" panose="02010609060101010101" pitchFamily="49" charset="-122"/>
                <a:ea typeface="楷体" panose="02010609060101010101" pitchFamily="49" charset="-122"/>
              </a:rPr>
              <a:t>(</a:t>
            </a:r>
            <a:r>
              <a:rPr lang="en-US" altLang="zh-CN" sz="2800" i="1" dirty="0">
                <a:latin typeface="楷体" panose="02010609060101010101" pitchFamily="49" charset="-122"/>
                <a:ea typeface="楷体" panose="02010609060101010101" pitchFamily="49" charset="-122"/>
              </a:rPr>
              <a:t>S</a:t>
            </a:r>
            <a:r>
              <a:rPr lang="en-US" altLang="zh-CN" sz="2800" baseline="-25000" dirty="0">
                <a:latin typeface="楷体" panose="02010609060101010101" pitchFamily="49" charset="-122"/>
                <a:ea typeface="楷体" panose="02010609060101010101" pitchFamily="49" charset="-122"/>
              </a:rPr>
              <a:t>21</a:t>
            </a:r>
            <a:r>
              <a:rPr lang="en-US" altLang="zh-CN" sz="2800" dirty="0">
                <a:latin typeface="楷体" panose="02010609060101010101" pitchFamily="49" charset="-122"/>
                <a:ea typeface="楷体" panose="02010609060101010101" pitchFamily="49" charset="-122"/>
              </a:rPr>
              <a:t>)</a:t>
            </a:r>
          </a:p>
          <a:p>
            <a:pPr algn="l" eaLnBrk="1" hangingPunct="1">
              <a:lnSpc>
                <a:spcPct val="150000"/>
              </a:lnSpc>
            </a:pP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只考虑泵浦激励作用</a:t>
            </a:r>
          </a:p>
        </p:txBody>
      </p:sp>
      <p:sp>
        <p:nvSpPr>
          <p:cNvPr id="242692" name="Rectangle 4"/>
          <p:cNvSpPr>
            <a:spLocks noChangeArrowheads="1"/>
          </p:cNvSpPr>
          <p:nvPr/>
        </p:nvSpPr>
        <p:spPr bwMode="auto">
          <a:xfrm>
            <a:off x="304800" y="2057400"/>
            <a:ext cx="8839200"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15000"/>
              </a:spcBef>
            </a:pPr>
            <a:r>
              <a:rPr lang="zh-CN" altLang="en-US" sz="2600" dirty="0">
                <a:ea typeface="楷体" panose="02010609060101010101" pitchFamily="49" charset="-122"/>
              </a:rPr>
              <a:t>若要使</a:t>
            </a:r>
            <a:r>
              <a:rPr lang="en-US" altLang="zh-CN" sz="2600" b="0" dirty="0" err="1">
                <a:latin typeface="Symbol" pitchFamily="18" charset="2"/>
                <a:ea typeface="黑体" pitchFamily="49" charset="-122"/>
              </a:rPr>
              <a:t>D</a:t>
            </a:r>
            <a:r>
              <a:rPr lang="en-US" altLang="zh-CN" sz="2600" b="0" dirty="0" err="1">
                <a:ea typeface="黑体" pitchFamily="49" charset="-122"/>
              </a:rPr>
              <a:t>n</a:t>
            </a:r>
            <a:r>
              <a:rPr lang="en-US" altLang="zh-CN" sz="2600" b="0" dirty="0">
                <a:ea typeface="黑体" pitchFamily="49" charset="-122"/>
              </a:rPr>
              <a:t>=1        </a:t>
            </a:r>
            <a:r>
              <a:rPr lang="zh-CN" altLang="en-US" sz="2600" dirty="0">
                <a:ea typeface="楷体" panose="02010609060101010101" pitchFamily="49" charset="-122"/>
              </a:rPr>
              <a:t>需吸收（泵浦）光子数</a:t>
            </a:r>
            <a:r>
              <a:rPr lang="zh-CN" altLang="en-US" sz="2600" b="0" dirty="0">
                <a:ea typeface="黑体" pitchFamily="49" charset="-122"/>
              </a:rPr>
              <a:t> </a:t>
            </a:r>
            <a:r>
              <a:rPr lang="en-US" altLang="zh-CN" sz="2600" b="0" dirty="0">
                <a:ea typeface="黑体" pitchFamily="49" charset="-122"/>
              </a:rPr>
              <a:t>(</a:t>
            </a:r>
            <a:r>
              <a:rPr lang="en-US" altLang="zh-CN" sz="2600" b="0" i="1" dirty="0">
                <a:ea typeface="黑体" pitchFamily="49" charset="-122"/>
              </a:rPr>
              <a:t>1/</a:t>
            </a:r>
            <a:r>
              <a:rPr lang="en-US" altLang="zh-CN" sz="2600" b="0" i="1" dirty="0">
                <a:ea typeface="黑体" pitchFamily="49" charset="-122"/>
                <a:sym typeface="Symbol" pitchFamily="18" charset="2"/>
              </a:rPr>
              <a:t></a:t>
            </a:r>
            <a:r>
              <a:rPr lang="en-US" altLang="zh-CN" sz="2600" b="0" i="1" baseline="-25000" dirty="0">
                <a:ea typeface="黑体" pitchFamily="49" charset="-122"/>
              </a:rPr>
              <a:t>1</a:t>
            </a:r>
            <a:r>
              <a:rPr lang="en-US" altLang="zh-CN" sz="2600" b="0" dirty="0">
                <a:ea typeface="黑体" pitchFamily="49" charset="-122"/>
              </a:rPr>
              <a:t>)</a:t>
            </a:r>
          </a:p>
          <a:p>
            <a:pPr algn="l" eaLnBrk="1" hangingPunct="1">
              <a:lnSpc>
                <a:spcPct val="150000"/>
              </a:lnSpc>
              <a:spcBef>
                <a:spcPct val="15000"/>
              </a:spcBef>
            </a:pPr>
            <a:r>
              <a:rPr lang="en-US" altLang="zh-CN" sz="26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要使</a:t>
            </a:r>
            <a:r>
              <a:rPr lang="en-US" altLang="zh-CN" sz="2600" b="0" dirty="0">
                <a:ea typeface="黑体" pitchFamily="49" charset="-122"/>
              </a:rPr>
              <a:t>n</a:t>
            </a:r>
            <a:r>
              <a:rPr lang="en-US" altLang="zh-CN" sz="2600" b="0" baseline="-25000" dirty="0">
                <a:ea typeface="黑体" pitchFamily="49" charset="-122"/>
              </a:rPr>
              <a:t>2</a:t>
            </a:r>
            <a:r>
              <a:rPr lang="en-US" altLang="zh-CN" sz="2600" b="0" dirty="0">
                <a:ea typeface="黑体" pitchFamily="49" charset="-122"/>
              </a:rPr>
              <a:t>=n</a:t>
            </a:r>
            <a:r>
              <a:rPr lang="en-US" altLang="zh-CN" sz="2600" b="0" baseline="-25000" dirty="0">
                <a:ea typeface="黑体" pitchFamily="49" charset="-122"/>
              </a:rPr>
              <a:t>2t          </a:t>
            </a:r>
            <a:r>
              <a:rPr lang="zh-CN" altLang="en-US" sz="2600" dirty="0">
                <a:ea typeface="楷体" panose="02010609060101010101" pitchFamily="49" charset="-122"/>
              </a:rPr>
              <a:t>需吸收（泵浦）光子数</a:t>
            </a:r>
            <a:r>
              <a:rPr lang="zh-CN" altLang="en-US" sz="2600" b="0" baseline="-25000" dirty="0">
                <a:ea typeface="黑体" pitchFamily="49" charset="-122"/>
              </a:rPr>
              <a:t> </a:t>
            </a:r>
            <a:r>
              <a:rPr lang="zh-CN" altLang="en-US" sz="2600" b="0" dirty="0">
                <a:ea typeface="黑体" pitchFamily="49" charset="-122"/>
              </a:rPr>
              <a:t> </a:t>
            </a:r>
            <a:r>
              <a:rPr lang="en-US" altLang="zh-CN" sz="2600" b="0" dirty="0">
                <a:ea typeface="黑体" pitchFamily="49" charset="-122"/>
              </a:rPr>
              <a:t>(</a:t>
            </a:r>
            <a:r>
              <a:rPr lang="en-US" altLang="zh-CN" sz="2600" b="0" i="1" dirty="0">
                <a:ea typeface="黑体" pitchFamily="49" charset="-122"/>
              </a:rPr>
              <a:t>n</a:t>
            </a:r>
            <a:r>
              <a:rPr lang="en-US" altLang="zh-CN" sz="2600" b="0" i="1" baseline="-25000" dirty="0">
                <a:ea typeface="黑体" pitchFamily="49" charset="-122"/>
              </a:rPr>
              <a:t>2t </a:t>
            </a:r>
            <a:r>
              <a:rPr lang="en-US" altLang="zh-CN" sz="2600" b="0" i="1" dirty="0">
                <a:ea typeface="黑体" pitchFamily="49" charset="-122"/>
              </a:rPr>
              <a:t>/ </a:t>
            </a:r>
            <a:r>
              <a:rPr lang="en-US" altLang="zh-CN" sz="2600" b="0" i="1" dirty="0">
                <a:ea typeface="黑体" pitchFamily="49" charset="-122"/>
                <a:sym typeface="Symbol" pitchFamily="18" charset="2"/>
              </a:rPr>
              <a:t></a:t>
            </a:r>
            <a:r>
              <a:rPr lang="en-US" altLang="zh-CN" sz="2600" b="0" i="1" baseline="-25000" dirty="0">
                <a:ea typeface="黑体" pitchFamily="49" charset="-122"/>
              </a:rPr>
              <a:t>1 </a:t>
            </a:r>
            <a:r>
              <a:rPr lang="en-US" altLang="zh-CN" sz="2600" b="0" dirty="0">
                <a:ea typeface="黑体" pitchFamily="49" charset="-122"/>
              </a:rPr>
              <a:t>)</a:t>
            </a:r>
          </a:p>
          <a:p>
            <a:pPr algn="l" eaLnBrk="1" hangingPunct="1">
              <a:lnSpc>
                <a:spcPct val="150000"/>
              </a:lnSpc>
              <a:spcBef>
                <a:spcPct val="15000"/>
              </a:spcBef>
            </a:pPr>
            <a:r>
              <a:rPr lang="zh-CN" altLang="en-US" sz="2800" dirty="0">
                <a:ea typeface="楷体" panose="02010609060101010101" pitchFamily="49" charset="-122"/>
              </a:rPr>
              <a:t>单位体积吸收的泵浦光子数</a:t>
            </a:r>
            <a:r>
              <a:rPr lang="zh-CN" altLang="en-US" sz="2600" b="0" dirty="0">
                <a:ea typeface="黑体" pitchFamily="49" charset="-122"/>
              </a:rPr>
              <a:t>  </a:t>
            </a:r>
            <a:r>
              <a:rPr lang="en-US" altLang="zh-CN" sz="2600" b="0" dirty="0">
                <a:ea typeface="黑体" pitchFamily="49" charset="-122"/>
              </a:rPr>
              <a:t>&gt; ( </a:t>
            </a:r>
            <a:r>
              <a:rPr lang="en-US" altLang="zh-CN" sz="2600" b="0" i="1" dirty="0">
                <a:ea typeface="黑体" pitchFamily="49" charset="-122"/>
              </a:rPr>
              <a:t>n</a:t>
            </a:r>
            <a:r>
              <a:rPr lang="en-US" altLang="zh-CN" sz="2600" b="0" i="1" baseline="-25000" dirty="0">
                <a:ea typeface="黑体" pitchFamily="49" charset="-122"/>
              </a:rPr>
              <a:t>2t </a:t>
            </a:r>
            <a:r>
              <a:rPr lang="en-US" altLang="zh-CN" sz="2600" b="0" i="1" dirty="0">
                <a:ea typeface="黑体" pitchFamily="49" charset="-122"/>
              </a:rPr>
              <a:t>/ </a:t>
            </a:r>
            <a:r>
              <a:rPr lang="en-US" altLang="zh-CN" sz="2600" b="0" i="1" dirty="0">
                <a:ea typeface="黑体" pitchFamily="49" charset="-122"/>
                <a:sym typeface="Symbol" pitchFamily="18" charset="2"/>
              </a:rPr>
              <a:t></a:t>
            </a:r>
            <a:r>
              <a:rPr lang="en-US" altLang="zh-CN" sz="2600" b="0" i="1" baseline="-25000" dirty="0">
                <a:ea typeface="黑体" pitchFamily="49" charset="-122"/>
              </a:rPr>
              <a:t>1 </a:t>
            </a:r>
            <a:r>
              <a:rPr lang="en-US" altLang="zh-CN" sz="2600" b="0" dirty="0">
                <a:ea typeface="黑体" pitchFamily="49" charset="-122"/>
              </a:rPr>
              <a:t>) </a:t>
            </a:r>
            <a:r>
              <a:rPr lang="zh-CN" altLang="en-US" sz="2600" dirty="0">
                <a:ea typeface="楷体" panose="02010609060101010101" pitchFamily="49" charset="-122"/>
              </a:rPr>
              <a:t>就能产生激光。</a:t>
            </a:r>
          </a:p>
        </p:txBody>
      </p:sp>
      <p:graphicFrame>
        <p:nvGraphicFramePr>
          <p:cNvPr id="242693" name="Object 5"/>
          <p:cNvGraphicFramePr>
            <a:graphicFrameLocks noChangeAspect="1"/>
          </p:cNvGraphicFramePr>
          <p:nvPr/>
        </p:nvGraphicFramePr>
        <p:xfrm>
          <a:off x="2627313" y="4581525"/>
          <a:ext cx="1752600" cy="836613"/>
        </p:xfrm>
        <a:graphic>
          <a:graphicData uri="http://schemas.openxmlformats.org/presentationml/2006/ole">
            <mc:AlternateContent xmlns:mc="http://schemas.openxmlformats.org/markup-compatibility/2006">
              <mc:Choice xmlns:v="urn:schemas-microsoft-com:vml" Requires="v">
                <p:oleObj spid="_x0000_s13330" name="公式" r:id="rId3" imgW="927000" imgH="444240" progId="Equation.3">
                  <p:embed/>
                </p:oleObj>
              </mc:Choice>
              <mc:Fallback>
                <p:oleObj name="公式" r:id="rId3" imgW="927000" imgH="4442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4581525"/>
                        <a:ext cx="1752600" cy="83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2694" name="Object 6"/>
          <p:cNvGraphicFramePr>
            <a:graphicFrameLocks noChangeAspect="1"/>
          </p:cNvGraphicFramePr>
          <p:nvPr/>
        </p:nvGraphicFramePr>
        <p:xfrm>
          <a:off x="2484438" y="5516563"/>
          <a:ext cx="1600200" cy="857250"/>
        </p:xfrm>
        <a:graphic>
          <a:graphicData uri="http://schemas.openxmlformats.org/presentationml/2006/ole">
            <mc:AlternateContent xmlns:mc="http://schemas.openxmlformats.org/markup-compatibility/2006">
              <mc:Choice xmlns:v="urn:schemas-microsoft-com:vml" Requires="v">
                <p:oleObj spid="_x0000_s13331" name="公式" r:id="rId5" imgW="825480" imgH="444240" progId="Equation.3">
                  <p:embed/>
                </p:oleObj>
              </mc:Choice>
              <mc:Fallback>
                <p:oleObj name="公式" r:id="rId5" imgW="825480" imgH="4442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438" y="5516563"/>
                        <a:ext cx="1600200"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2695" name="Text Box 7"/>
          <p:cNvSpPr txBox="1">
            <a:spLocks noChangeArrowheads="1"/>
          </p:cNvSpPr>
          <p:nvPr/>
        </p:nvSpPr>
        <p:spPr bwMode="auto">
          <a:xfrm>
            <a:off x="2362200" y="3910013"/>
            <a:ext cx="2327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solidFill>
                  <a:srgbClr val="FF3399"/>
                </a:solidFill>
                <a:ea typeface="楷体" panose="02010609060101010101" pitchFamily="49" charset="-122"/>
              </a:rPr>
              <a:t>短脉冲激光器</a:t>
            </a:r>
            <a:endParaRPr lang="zh-CN" altLang="en-US" sz="2800" dirty="0">
              <a:ea typeface="黑体" pitchFamily="49" charset="-122"/>
            </a:endParaRPr>
          </a:p>
        </p:txBody>
      </p:sp>
      <p:sp>
        <p:nvSpPr>
          <p:cNvPr id="242696" name="Text Box 8"/>
          <p:cNvSpPr txBox="1">
            <a:spLocks noChangeArrowheads="1"/>
          </p:cNvSpPr>
          <p:nvPr/>
        </p:nvSpPr>
        <p:spPr bwMode="auto">
          <a:xfrm>
            <a:off x="4953000" y="3910013"/>
            <a:ext cx="3398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solidFill>
                  <a:srgbClr val="FF3399"/>
                </a:solidFill>
                <a:ea typeface="楷体" panose="02010609060101010101" pitchFamily="49" charset="-122"/>
              </a:rPr>
              <a:t>长脉冲或连续激光器</a:t>
            </a:r>
            <a:endParaRPr lang="zh-CN" altLang="en-US" sz="2800" dirty="0">
              <a:solidFill>
                <a:srgbClr val="FF3399"/>
              </a:solidFill>
              <a:ea typeface="黑体" pitchFamily="49" charset="-122"/>
            </a:endParaRPr>
          </a:p>
        </p:txBody>
      </p:sp>
      <p:graphicFrame>
        <p:nvGraphicFramePr>
          <p:cNvPr id="242697" name="Object 9"/>
          <p:cNvGraphicFramePr>
            <a:graphicFrameLocks noChangeAspect="1"/>
          </p:cNvGraphicFramePr>
          <p:nvPr/>
        </p:nvGraphicFramePr>
        <p:xfrm>
          <a:off x="5724525" y="4581525"/>
          <a:ext cx="1828800" cy="884238"/>
        </p:xfrm>
        <a:graphic>
          <a:graphicData uri="http://schemas.openxmlformats.org/presentationml/2006/ole">
            <mc:AlternateContent xmlns:mc="http://schemas.openxmlformats.org/markup-compatibility/2006">
              <mc:Choice xmlns:v="urn:schemas-microsoft-com:vml" Requires="v">
                <p:oleObj spid="_x0000_s13332" name="公式" r:id="rId7" imgW="914400" imgH="444240" progId="Equation.3">
                  <p:embed/>
                </p:oleObj>
              </mc:Choice>
              <mc:Fallback>
                <p:oleObj name="公式" r:id="rId7" imgW="914400" imgH="44424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4525" y="4581525"/>
                        <a:ext cx="1828800"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2698" name="Object 10"/>
          <p:cNvGraphicFramePr>
            <a:graphicFrameLocks noChangeAspect="1"/>
          </p:cNvGraphicFramePr>
          <p:nvPr/>
        </p:nvGraphicFramePr>
        <p:xfrm>
          <a:off x="5562600" y="5638800"/>
          <a:ext cx="1524000" cy="841375"/>
        </p:xfrm>
        <a:graphic>
          <a:graphicData uri="http://schemas.openxmlformats.org/presentationml/2006/ole">
            <mc:AlternateContent xmlns:mc="http://schemas.openxmlformats.org/markup-compatibility/2006">
              <mc:Choice xmlns:v="urn:schemas-microsoft-com:vml" Requires="v">
                <p:oleObj spid="_x0000_s13333" name="公式" r:id="rId9" imgW="799920" imgH="444240" progId="Equation.3">
                  <p:embed/>
                </p:oleObj>
              </mc:Choice>
              <mc:Fallback>
                <p:oleObj name="公式" r:id="rId9" imgW="799920" imgH="44424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62600" y="5638800"/>
                        <a:ext cx="1524000"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2699" name="Text Box 11"/>
          <p:cNvSpPr txBox="1">
            <a:spLocks noChangeArrowheads="1"/>
          </p:cNvSpPr>
          <p:nvPr/>
        </p:nvSpPr>
        <p:spPr bwMode="auto">
          <a:xfrm>
            <a:off x="609600" y="4672013"/>
            <a:ext cx="12557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solidFill>
                  <a:schemeClr val="accent2"/>
                </a:solidFill>
                <a:ea typeface="楷体" panose="02010609060101010101" pitchFamily="49" charset="-122"/>
              </a:rPr>
              <a:t>四能级</a:t>
            </a:r>
            <a:endParaRPr lang="zh-CN" altLang="en-US" sz="2800" dirty="0">
              <a:ea typeface="楷体" panose="02010609060101010101" pitchFamily="49" charset="-122"/>
            </a:endParaRPr>
          </a:p>
        </p:txBody>
      </p:sp>
      <p:sp>
        <p:nvSpPr>
          <p:cNvPr id="242700" name="Text Box 12"/>
          <p:cNvSpPr txBox="1">
            <a:spLocks noChangeArrowheads="1"/>
          </p:cNvSpPr>
          <p:nvPr/>
        </p:nvSpPr>
        <p:spPr bwMode="auto">
          <a:xfrm>
            <a:off x="609600" y="5662613"/>
            <a:ext cx="12557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solidFill>
                  <a:schemeClr val="accent2"/>
                </a:solidFill>
                <a:ea typeface="楷体" panose="02010609060101010101" pitchFamily="49" charset="-122"/>
              </a:rPr>
              <a:t>三能级</a:t>
            </a:r>
            <a:endParaRPr lang="zh-CN" altLang="en-US" sz="2800" dirty="0">
              <a:ea typeface="楷体" panose="02010609060101010101" pitchFamily="49" charset="-122"/>
            </a:endParaRPr>
          </a:p>
        </p:txBody>
      </p:sp>
      <p:sp>
        <p:nvSpPr>
          <p:cNvPr id="13325" name="Line 13"/>
          <p:cNvSpPr>
            <a:spLocks noChangeShapeType="1"/>
          </p:cNvSpPr>
          <p:nvPr/>
        </p:nvSpPr>
        <p:spPr bwMode="auto">
          <a:xfrm>
            <a:off x="250825" y="836613"/>
            <a:ext cx="8497888" cy="0"/>
          </a:xfrm>
          <a:prstGeom prst="line">
            <a:avLst/>
          </a:prstGeom>
          <a:noFill/>
          <a:ln w="34925">
            <a:solidFill>
              <a:srgbClr val="0000CC"/>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26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26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269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26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269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4269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270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4269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269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4269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42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0" grpId="0"/>
      <p:bldP spid="242691" grpId="0"/>
      <p:bldP spid="242692" grpId="0"/>
      <p:bldP spid="242695" grpId="0"/>
      <p:bldP spid="242696" grpId="0"/>
      <p:bldP spid="242699" grpId="0"/>
      <p:bldP spid="24270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2"/>
          <p:cNvSpPr txBox="1">
            <a:spLocks noChangeArrowheads="1"/>
          </p:cNvSpPr>
          <p:nvPr/>
        </p:nvSpPr>
        <p:spPr bwMode="auto">
          <a:xfrm>
            <a:off x="358775" y="476250"/>
            <a:ext cx="8785225" cy="1811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40000"/>
              </a:lnSpc>
              <a:buFontTx/>
              <a:buChar char="•"/>
            </a:pPr>
            <a:r>
              <a:rPr lang="en-US" altLang="zh-CN" sz="24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当 </a:t>
            </a:r>
            <a:r>
              <a:rPr lang="en-US" altLang="zh-CN" sz="2800" i="1" dirty="0">
                <a:latin typeface="Times New Roman" pitchFamily="18" charset="0"/>
                <a:ea typeface="楷体" panose="02010609060101010101" pitchFamily="49" charset="-122"/>
              </a:rPr>
              <a:t>t</a:t>
            </a:r>
            <a:r>
              <a:rPr lang="en-US" altLang="zh-CN" sz="2800" i="1" baseline="-25000" dirty="0">
                <a:latin typeface="Times New Roman" pitchFamily="18" charset="0"/>
                <a:ea typeface="楷体" panose="02010609060101010101" pitchFamily="49" charset="-122"/>
              </a:rPr>
              <a:t>0</a:t>
            </a:r>
            <a:r>
              <a:rPr lang="en-US" altLang="zh-CN" sz="2800" i="1" dirty="0">
                <a:latin typeface="Times New Roman" pitchFamily="18" charset="0"/>
                <a:ea typeface="楷体" panose="02010609060101010101" pitchFamily="49" charset="-122"/>
              </a:rPr>
              <a:t>~t</a:t>
            </a:r>
            <a:r>
              <a:rPr lang="en-US" altLang="zh-CN" sz="2800" i="1" dirty="0">
                <a:latin typeface="楷体" panose="02010609060101010101" pitchFamily="49" charset="-122"/>
                <a:ea typeface="楷体" panose="02010609060101010101" pitchFamily="49" charset="-122"/>
              </a:rPr>
              <a:t>  </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界于长脉冲与短脉冲之间</a:t>
            </a:r>
            <a:r>
              <a:rPr lang="en-US" altLang="zh-CN" sz="2800" dirty="0">
                <a:latin typeface="楷体" panose="02010609060101010101" pitchFamily="49" charset="-122"/>
                <a:ea typeface="楷体" panose="02010609060101010101" pitchFamily="49" charset="-122"/>
              </a:rPr>
              <a:t>) </a:t>
            </a:r>
            <a:r>
              <a:rPr lang="en-US" altLang="zh-CN" sz="2800" dirty="0">
                <a:latin typeface="Times New Roman" pitchFamily="18" charset="0"/>
                <a:ea typeface="楷体" panose="02010609060101010101" pitchFamily="49" charset="-122"/>
              </a:rPr>
              <a:t>A</a:t>
            </a:r>
            <a:r>
              <a:rPr lang="en-US" altLang="zh-CN" sz="2800" baseline="-25000" dirty="0">
                <a:latin typeface="Times New Roman" pitchFamily="18" charset="0"/>
                <a:ea typeface="楷体" panose="02010609060101010101" pitchFamily="49" charset="-122"/>
              </a:rPr>
              <a:t>21 </a:t>
            </a:r>
            <a:r>
              <a:rPr lang="en-US" altLang="zh-CN" sz="2800" dirty="0">
                <a:latin typeface="Times New Roman" pitchFamily="18" charset="0"/>
                <a:ea typeface="楷体" panose="02010609060101010101" pitchFamily="49" charset="-122"/>
              </a:rPr>
              <a:t>&amp; S</a:t>
            </a:r>
            <a:r>
              <a:rPr lang="en-US" altLang="zh-CN" sz="2800" baseline="-25000" dirty="0">
                <a:latin typeface="Times New Roman" pitchFamily="18" charset="0"/>
                <a:ea typeface="楷体" panose="02010609060101010101" pitchFamily="49" charset="-122"/>
              </a:rPr>
              <a:t>21</a:t>
            </a:r>
            <a:r>
              <a:rPr lang="zh-CN" altLang="en-US" sz="2800" dirty="0">
                <a:latin typeface="楷体" panose="02010609060101010101" pitchFamily="49" charset="-122"/>
                <a:ea typeface="楷体" panose="02010609060101010101" pitchFamily="49" charset="-122"/>
              </a:rPr>
              <a:t>的影响不能忽略，无法得到 </a:t>
            </a:r>
            <a:r>
              <a:rPr lang="en-US" altLang="zh-CN" sz="2800" i="1" dirty="0" err="1">
                <a:latin typeface="Times New Roman" pitchFamily="18" charset="0"/>
                <a:ea typeface="楷体" panose="02010609060101010101" pitchFamily="49" charset="-122"/>
              </a:rPr>
              <a:t>E</a:t>
            </a:r>
            <a:r>
              <a:rPr lang="en-US" altLang="zh-CN" sz="2800" i="1" baseline="-25000" dirty="0" err="1">
                <a:latin typeface="Times New Roman" pitchFamily="18" charset="0"/>
                <a:ea typeface="楷体" panose="02010609060101010101" pitchFamily="49" charset="-122"/>
              </a:rPr>
              <a:t>pt</a:t>
            </a:r>
            <a:r>
              <a:rPr lang="en-US" altLang="zh-CN" sz="2800" i="1" baseline="-25000" dirty="0">
                <a:latin typeface="Times New Roman" pitchFamily="18" charset="0"/>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解析表达式，</a:t>
            </a:r>
            <a:r>
              <a:rPr lang="en-US" altLang="zh-CN" sz="2800" i="1" dirty="0">
                <a:latin typeface="楷体" panose="02010609060101010101" pitchFamily="49" charset="-122"/>
                <a:ea typeface="楷体" panose="02010609060101010101" pitchFamily="49" charset="-122"/>
              </a:rPr>
              <a:t>t</a:t>
            </a:r>
            <a:r>
              <a:rPr lang="en-US" altLang="zh-CN" sz="2800" i="1" baseline="-25000" dirty="0">
                <a:latin typeface="楷体" panose="02010609060101010101" pitchFamily="49" charset="-122"/>
                <a:ea typeface="楷体" panose="02010609060101010101" pitchFamily="49" charset="-122"/>
              </a:rPr>
              <a:t>0 </a:t>
            </a:r>
            <a:r>
              <a:rPr lang="zh-CN" altLang="en-US" sz="2800" dirty="0">
                <a:latin typeface="楷体" panose="02010609060101010101" pitchFamily="49" charset="-122"/>
                <a:ea typeface="楷体" panose="02010609060101010101" pitchFamily="49" charset="-122"/>
              </a:rPr>
              <a:t>给定，可数值求解</a:t>
            </a:r>
          </a:p>
        </p:txBody>
      </p:sp>
      <p:sp>
        <p:nvSpPr>
          <p:cNvPr id="243715" name="Rectangle 3"/>
          <p:cNvSpPr>
            <a:spLocks noChangeArrowheads="1"/>
          </p:cNvSpPr>
          <p:nvPr/>
        </p:nvSpPr>
        <p:spPr bwMode="auto">
          <a:xfrm>
            <a:off x="323850" y="3644900"/>
            <a:ext cx="8569325"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30000"/>
              </a:lnSpc>
              <a:spcBef>
                <a:spcPct val="50000"/>
              </a:spcBef>
            </a:pPr>
            <a:r>
              <a:rPr lang="zh-CN" altLang="en-US" sz="2800" dirty="0">
                <a:latin typeface="楷体" panose="02010609060101010101" pitchFamily="49" charset="-122"/>
                <a:ea typeface="楷体" panose="02010609060101010101" pitchFamily="49" charset="-122"/>
              </a:rPr>
              <a:t>四能级 </a:t>
            </a:r>
            <a:r>
              <a:rPr lang="en-US" altLang="zh-CN" sz="2800" dirty="0">
                <a:latin typeface="楷体" panose="02010609060101010101" pitchFamily="49" charset="-122"/>
                <a:ea typeface="楷体" panose="02010609060101010101" pitchFamily="49" charset="-122"/>
              </a:rPr>
              <a:t>n</a:t>
            </a:r>
            <a:r>
              <a:rPr lang="en-US" altLang="zh-CN" sz="2800" baseline="-25000" dirty="0">
                <a:latin typeface="楷体" panose="02010609060101010101" pitchFamily="49" charset="-122"/>
                <a:ea typeface="楷体" panose="02010609060101010101" pitchFamily="49" charset="-122"/>
              </a:rPr>
              <a:t>1</a:t>
            </a:r>
            <a:r>
              <a:rPr lang="en-US" altLang="zh-CN" sz="2800" dirty="0">
                <a:latin typeface="楷体" panose="02010609060101010101" pitchFamily="49" charset="-122"/>
                <a:ea typeface="楷体" panose="02010609060101010101" pitchFamily="49" charset="-122"/>
                <a:sym typeface="Symbol" pitchFamily="18" charset="2"/>
              </a:rPr>
              <a:t> 0, </a:t>
            </a:r>
            <a:r>
              <a:rPr lang="zh-CN" altLang="en-US" sz="2800" dirty="0">
                <a:latin typeface="楷体" panose="02010609060101010101" pitchFamily="49" charset="-122"/>
                <a:ea typeface="楷体" panose="02010609060101010101" pitchFamily="49" charset="-122"/>
                <a:sym typeface="Symbol" pitchFamily="18" charset="2"/>
              </a:rPr>
              <a:t>只需抽运</a:t>
            </a:r>
            <a:r>
              <a:rPr lang="en-US" altLang="zh-CN" sz="2600" b="0" dirty="0" err="1">
                <a:latin typeface="Symbol" pitchFamily="18" charset="2"/>
                <a:ea typeface="黑体" pitchFamily="49" charset="-122"/>
                <a:sym typeface="Symbol" pitchFamily="18" charset="2"/>
              </a:rPr>
              <a:t>D</a:t>
            </a:r>
            <a:r>
              <a:rPr lang="en-US" altLang="zh-CN" sz="2600" b="0" dirty="0" err="1">
                <a:ea typeface="黑体" pitchFamily="49" charset="-122"/>
                <a:sym typeface="Symbol" pitchFamily="18" charset="2"/>
              </a:rPr>
              <a:t>n</a:t>
            </a:r>
            <a:r>
              <a:rPr lang="en-US" altLang="zh-CN" sz="2600" b="0" baseline="-25000" dirty="0" err="1">
                <a:ea typeface="黑体" pitchFamily="49" charset="-122"/>
                <a:sym typeface="Symbol" pitchFamily="18" charset="2"/>
              </a:rPr>
              <a:t>t</a:t>
            </a:r>
            <a:r>
              <a:rPr lang="en-US" altLang="zh-CN" sz="2600" b="0" baseline="-25000" dirty="0">
                <a:ea typeface="黑体" pitchFamily="49" charset="-122"/>
                <a:sym typeface="Symbol" pitchFamily="18" charset="2"/>
              </a:rPr>
              <a:t> </a:t>
            </a:r>
            <a:r>
              <a:rPr lang="zh-CN" altLang="en-US" sz="2600" dirty="0">
                <a:ea typeface="楷体" panose="02010609060101010101" pitchFamily="49" charset="-122"/>
                <a:sym typeface="Symbol" pitchFamily="18" charset="2"/>
              </a:rPr>
              <a:t>粒子就可使</a:t>
            </a:r>
            <a:r>
              <a:rPr lang="zh-CN" altLang="en-US" sz="2600" b="0" dirty="0">
                <a:ea typeface="黑体" pitchFamily="49" charset="-122"/>
                <a:sym typeface="Symbol" pitchFamily="18" charset="2"/>
              </a:rPr>
              <a:t> </a:t>
            </a:r>
            <a:r>
              <a:rPr lang="en-US" altLang="zh-CN" sz="2600" b="0" i="1" dirty="0">
                <a:ea typeface="黑体" pitchFamily="49" charset="-122"/>
                <a:sym typeface="Symbol" pitchFamily="18" charset="2"/>
              </a:rPr>
              <a:t>g&gt;</a:t>
            </a:r>
            <a:r>
              <a:rPr lang="en-US" altLang="zh-CN" sz="2600" b="0" i="1" dirty="0">
                <a:latin typeface="Symbol" pitchFamily="18" charset="2"/>
                <a:ea typeface="黑体" pitchFamily="49" charset="-122"/>
                <a:sym typeface="Symbol" pitchFamily="18" charset="2"/>
              </a:rPr>
              <a:t>a </a:t>
            </a:r>
            <a:r>
              <a:rPr lang="zh-CN" altLang="en-US" sz="2600" dirty="0">
                <a:latin typeface="楷体" panose="02010609060101010101" pitchFamily="49" charset="-122"/>
                <a:ea typeface="楷体" panose="02010609060101010101" pitchFamily="49" charset="-122"/>
                <a:sym typeface="Symbol" pitchFamily="18" charset="2"/>
              </a:rPr>
              <a:t>形成振荡</a:t>
            </a:r>
          </a:p>
          <a:p>
            <a:pPr algn="l" eaLnBrk="1" hangingPunct="1">
              <a:lnSpc>
                <a:spcPct val="130000"/>
              </a:lnSpc>
              <a:spcBef>
                <a:spcPct val="50000"/>
              </a:spcBef>
            </a:pPr>
            <a:r>
              <a:rPr lang="zh-CN" altLang="en-US" sz="2800" dirty="0">
                <a:latin typeface="楷体" panose="02010609060101010101" pitchFamily="49" charset="-122"/>
                <a:ea typeface="楷体" panose="02010609060101010101" pitchFamily="49" charset="-122"/>
                <a:sym typeface="Symbol" pitchFamily="18" charset="2"/>
              </a:rPr>
              <a:t>三能级</a:t>
            </a:r>
            <a:r>
              <a:rPr lang="zh-CN" altLang="en-US" sz="2600" b="0" dirty="0">
                <a:latin typeface="黑体" pitchFamily="49" charset="-122"/>
                <a:ea typeface="黑体" pitchFamily="49" charset="-122"/>
                <a:sym typeface="Symbol" pitchFamily="18" charset="2"/>
              </a:rPr>
              <a:t> </a:t>
            </a:r>
            <a:r>
              <a:rPr lang="en-US" altLang="zh-CN" sz="2600" b="0" dirty="0">
                <a:ea typeface="黑体" pitchFamily="49" charset="-122"/>
              </a:rPr>
              <a:t>n</a:t>
            </a:r>
            <a:r>
              <a:rPr lang="en-US" altLang="zh-CN" sz="2600" b="0" baseline="-25000" dirty="0">
                <a:ea typeface="黑体" pitchFamily="49" charset="-122"/>
              </a:rPr>
              <a:t>1</a:t>
            </a:r>
            <a:r>
              <a:rPr lang="zh-CN" altLang="en-US" sz="2600" dirty="0">
                <a:latin typeface="楷体" panose="02010609060101010101" pitchFamily="49" charset="-122"/>
                <a:ea typeface="楷体" panose="02010609060101010101" pitchFamily="49" charset="-122"/>
              </a:rPr>
              <a:t>为基态</a:t>
            </a:r>
            <a:r>
              <a:rPr lang="en-US" altLang="zh-CN" sz="26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至少要抽运</a:t>
            </a:r>
            <a:r>
              <a:rPr lang="zh-CN" altLang="en-US" sz="2600" b="0" dirty="0">
                <a:ea typeface="黑体" pitchFamily="49" charset="-122"/>
              </a:rPr>
              <a:t> </a:t>
            </a:r>
            <a:r>
              <a:rPr lang="en-US" altLang="zh-CN" sz="2600" b="0" dirty="0">
                <a:ea typeface="黑体" pitchFamily="49" charset="-122"/>
              </a:rPr>
              <a:t>n/2 </a:t>
            </a:r>
            <a:r>
              <a:rPr lang="zh-CN" altLang="en-US" sz="2600" dirty="0">
                <a:ea typeface="楷体" panose="02010609060101010101" pitchFamily="49" charset="-122"/>
              </a:rPr>
              <a:t>粒子</a:t>
            </a:r>
            <a:r>
              <a:rPr lang="en-US" altLang="zh-CN" sz="26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且</a:t>
            </a:r>
            <a:r>
              <a:rPr lang="zh-CN" altLang="en-US" sz="2600" b="0" dirty="0">
                <a:ea typeface="黑体" pitchFamily="49" charset="-122"/>
              </a:rPr>
              <a:t> </a:t>
            </a:r>
            <a:r>
              <a:rPr lang="en-US" altLang="zh-CN" sz="2600" b="0" dirty="0">
                <a:ea typeface="黑体" pitchFamily="49" charset="-122"/>
              </a:rPr>
              <a:t>n/2 &gt;&gt; </a:t>
            </a:r>
            <a:r>
              <a:rPr lang="en-US" altLang="zh-CN" sz="2600" b="0" dirty="0" err="1">
                <a:latin typeface="Symbol" pitchFamily="18" charset="2"/>
                <a:ea typeface="黑体" pitchFamily="49" charset="-122"/>
                <a:sym typeface="Symbol" pitchFamily="18" charset="2"/>
              </a:rPr>
              <a:t>D</a:t>
            </a:r>
            <a:r>
              <a:rPr lang="en-US" altLang="zh-CN" sz="2600" b="0" dirty="0" err="1">
                <a:ea typeface="黑体" pitchFamily="49" charset="-122"/>
                <a:sym typeface="Symbol" pitchFamily="18" charset="2"/>
              </a:rPr>
              <a:t>n</a:t>
            </a:r>
            <a:r>
              <a:rPr lang="en-US" altLang="zh-CN" sz="2600" b="0" baseline="-25000" dirty="0" err="1">
                <a:ea typeface="黑体" pitchFamily="49" charset="-122"/>
                <a:sym typeface="Symbol" pitchFamily="18" charset="2"/>
              </a:rPr>
              <a:t>t</a:t>
            </a:r>
            <a:r>
              <a:rPr lang="en-US" altLang="zh-CN" sz="2400" b="0" baseline="-25000" dirty="0">
                <a:ea typeface="黑体" pitchFamily="49" charset="-122"/>
                <a:sym typeface="Symbol" pitchFamily="18" charset="2"/>
              </a:rPr>
              <a:t> </a:t>
            </a:r>
            <a:endParaRPr lang="en-US" altLang="zh-CN" sz="2400" b="0" dirty="0">
              <a:ea typeface="黑体" pitchFamily="49" charset="-122"/>
            </a:endParaRPr>
          </a:p>
        </p:txBody>
      </p:sp>
      <p:sp>
        <p:nvSpPr>
          <p:cNvPr id="243716" name="Text Box 4"/>
          <p:cNvSpPr txBox="1">
            <a:spLocks noChangeArrowheads="1"/>
          </p:cNvSpPr>
          <p:nvPr/>
        </p:nvSpPr>
        <p:spPr bwMode="auto">
          <a:xfrm>
            <a:off x="395288" y="2420938"/>
            <a:ext cx="20875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pPr>
            <a:r>
              <a:rPr lang="zh-CN" altLang="en-US" sz="2800" dirty="0">
                <a:solidFill>
                  <a:srgbClr val="FF0000"/>
                </a:solidFill>
                <a:latin typeface="楷体" panose="02010609060101010101" pitchFamily="49" charset="-122"/>
                <a:ea typeface="楷体" panose="02010609060101010101" pitchFamily="49" charset="-122"/>
              </a:rPr>
              <a:t>讨论</a:t>
            </a:r>
            <a:r>
              <a:rPr lang="en-US" altLang="zh-CN" sz="2800" dirty="0">
                <a:solidFill>
                  <a:srgbClr val="FF0000"/>
                </a:solidFill>
                <a:latin typeface="楷体" panose="02010609060101010101" pitchFamily="49" charset="-122"/>
                <a:ea typeface="楷体" panose="02010609060101010101" pitchFamily="49" charset="-122"/>
              </a:rPr>
              <a:t>:</a:t>
            </a:r>
          </a:p>
        </p:txBody>
      </p:sp>
      <p:sp>
        <p:nvSpPr>
          <p:cNvPr id="243717" name="Text Box 5"/>
          <p:cNvSpPr txBox="1">
            <a:spLocks noChangeArrowheads="1"/>
          </p:cNvSpPr>
          <p:nvPr/>
        </p:nvSpPr>
        <p:spPr bwMode="auto">
          <a:xfrm>
            <a:off x="395288" y="2924175"/>
            <a:ext cx="7848600" cy="57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30000"/>
              </a:lnSpc>
              <a:spcBef>
                <a:spcPct val="50000"/>
              </a:spcBef>
            </a:pPr>
            <a:r>
              <a:rPr lang="en-US" altLang="zh-CN" sz="2800" dirty="0">
                <a:solidFill>
                  <a:srgbClr val="FF3399"/>
                </a:solidFill>
                <a:latin typeface="楷体" panose="02010609060101010101" pitchFamily="49" charset="-122"/>
                <a:ea typeface="楷体" panose="02010609060101010101" pitchFamily="49" charset="-122"/>
              </a:rPr>
              <a:t>1. </a:t>
            </a:r>
            <a:r>
              <a:rPr lang="zh-CN" altLang="en-US" sz="2800" dirty="0">
                <a:solidFill>
                  <a:srgbClr val="FF3399"/>
                </a:solidFill>
                <a:latin typeface="楷体" panose="02010609060101010101" pitchFamily="49" charset="-122"/>
                <a:ea typeface="楷体" panose="02010609060101010101" pitchFamily="49" charset="-122"/>
              </a:rPr>
              <a:t>四能级系统激光器阈值低于三能级系统</a:t>
            </a:r>
            <a:endParaRPr lang="zh-CN" altLang="en-US" sz="2800" dirty="0">
              <a:latin typeface="楷体" panose="02010609060101010101" pitchFamily="49" charset="-122"/>
              <a:ea typeface="楷体" panose="02010609060101010101" pitchFamily="49" charset="-122"/>
            </a:endParaRPr>
          </a:p>
        </p:txBody>
      </p:sp>
      <p:sp>
        <p:nvSpPr>
          <p:cNvPr id="243718" name="Text Box 6"/>
          <p:cNvSpPr txBox="1">
            <a:spLocks noChangeArrowheads="1"/>
          </p:cNvSpPr>
          <p:nvPr/>
        </p:nvSpPr>
        <p:spPr bwMode="auto">
          <a:xfrm>
            <a:off x="323850" y="5084763"/>
            <a:ext cx="8496300" cy="1150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30000"/>
              </a:lnSpc>
              <a:spcBef>
                <a:spcPct val="50000"/>
              </a:spcBef>
            </a:pPr>
            <a:r>
              <a:rPr lang="en-US" altLang="zh-CN" dirty="0"/>
              <a:t> </a:t>
            </a:r>
            <a:r>
              <a:rPr lang="zh-CN" altLang="en-US" sz="2800" dirty="0">
                <a:ea typeface="楷体" panose="02010609060101010101" pitchFamily="49" charset="-122"/>
              </a:rPr>
              <a:t>属于三能级系统的红宝石激光器一般只能以脉冲方式工作</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37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37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71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37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37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4" grpId="0"/>
      <p:bldP spid="243715" grpId="0"/>
      <p:bldP spid="243716" grpId="0"/>
      <p:bldP spid="243717" grpId="0"/>
      <p:bldP spid="2437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a:grpSpLocks/>
          </p:cNvGrpSpPr>
          <p:nvPr/>
        </p:nvGrpSpPr>
        <p:grpSpPr bwMode="auto">
          <a:xfrm>
            <a:off x="395288" y="404813"/>
            <a:ext cx="8474075" cy="519112"/>
            <a:chOff x="249" y="255"/>
            <a:chExt cx="5338" cy="327"/>
          </a:xfrm>
        </p:grpSpPr>
        <p:sp>
          <p:nvSpPr>
            <p:cNvPr id="14352" name="Text Box 2"/>
            <p:cNvSpPr txBox="1">
              <a:spLocks noChangeArrowheads="1"/>
            </p:cNvSpPr>
            <p:nvPr/>
          </p:nvSpPr>
          <p:spPr bwMode="auto">
            <a:xfrm>
              <a:off x="249" y="255"/>
              <a:ext cx="533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800" dirty="0">
                  <a:solidFill>
                    <a:srgbClr val="FF3399"/>
                  </a:solidFill>
                  <a:latin typeface="楷体" panose="02010609060101010101" pitchFamily="49" charset="-122"/>
                  <a:ea typeface="楷体" panose="02010609060101010101" pitchFamily="49" charset="-122"/>
                </a:rPr>
                <a:t>2</a:t>
              </a:r>
              <a:r>
                <a:rPr lang="zh-CN" altLang="en-US" sz="2800" dirty="0">
                  <a:solidFill>
                    <a:srgbClr val="FF3399"/>
                  </a:solidFill>
                  <a:latin typeface="楷体" panose="02010609060101010101" pitchFamily="49" charset="-122"/>
                  <a:ea typeface="楷体" panose="02010609060101010101" pitchFamily="49" charset="-122"/>
                </a:rPr>
                <a:t>、</a:t>
              </a:r>
              <a:r>
                <a:rPr lang="en-US" altLang="zh-CN" sz="2800" i="1" dirty="0" err="1">
                  <a:solidFill>
                    <a:srgbClr val="FF3399"/>
                  </a:solidFill>
                  <a:latin typeface="Times New Roman" pitchFamily="18" charset="0"/>
                  <a:ea typeface="楷体" panose="02010609060101010101" pitchFamily="49" charset="-122"/>
                </a:rPr>
                <a:t>P</a:t>
              </a:r>
              <a:r>
                <a:rPr lang="en-US" altLang="zh-CN" sz="2800" i="1" baseline="-25000" dirty="0" err="1">
                  <a:solidFill>
                    <a:srgbClr val="FF3399"/>
                  </a:solidFill>
                  <a:latin typeface="Times New Roman" pitchFamily="18" charset="0"/>
                  <a:ea typeface="楷体" panose="02010609060101010101" pitchFamily="49" charset="-122"/>
                </a:rPr>
                <a:t>pt</a:t>
              </a:r>
              <a:r>
                <a:rPr lang="en-US" altLang="zh-CN" sz="2800" i="1" dirty="0">
                  <a:solidFill>
                    <a:srgbClr val="FF3399"/>
                  </a:solidFill>
                  <a:latin typeface="Times New Roman" pitchFamily="18" charset="0"/>
                  <a:ea typeface="楷体" panose="02010609060101010101" pitchFamily="49" charset="-122"/>
                </a:rPr>
                <a:t>, </a:t>
              </a:r>
              <a:r>
                <a:rPr lang="en-US" altLang="zh-CN" sz="2800" i="1" dirty="0" err="1">
                  <a:solidFill>
                    <a:srgbClr val="FF3399"/>
                  </a:solidFill>
                  <a:latin typeface="Times New Roman" pitchFamily="18" charset="0"/>
                  <a:ea typeface="楷体" panose="02010609060101010101" pitchFamily="49" charset="-122"/>
                </a:rPr>
                <a:t>E</a:t>
              </a:r>
              <a:r>
                <a:rPr lang="en-US" altLang="zh-CN" sz="2800" i="1" baseline="-25000" dirty="0" err="1">
                  <a:solidFill>
                    <a:srgbClr val="FF3399"/>
                  </a:solidFill>
                  <a:latin typeface="Times New Roman" pitchFamily="18" charset="0"/>
                  <a:ea typeface="楷体" panose="02010609060101010101" pitchFamily="49" charset="-122"/>
                </a:rPr>
                <a:t>pt</a:t>
              </a:r>
              <a:r>
                <a:rPr lang="en-US" altLang="zh-CN" sz="2800" baseline="-25000" dirty="0">
                  <a:solidFill>
                    <a:srgbClr val="FF3399"/>
                  </a:solidFill>
                  <a:latin typeface="楷体" panose="02010609060101010101" pitchFamily="49" charset="-122"/>
                  <a:ea typeface="楷体" panose="02010609060101010101" pitchFamily="49" charset="-122"/>
                </a:rPr>
                <a:t> </a:t>
              </a:r>
              <a:r>
                <a:rPr lang="zh-CN" altLang="en-US" sz="2800" dirty="0">
                  <a:solidFill>
                    <a:srgbClr val="FF3399"/>
                  </a:solidFill>
                  <a:latin typeface="楷体" panose="02010609060101010101" pitchFamily="49" charset="-122"/>
                  <a:ea typeface="楷体" panose="02010609060101010101" pitchFamily="49" charset="-122"/>
                </a:rPr>
                <a:t>与工作物质特性有关</a:t>
              </a:r>
              <a:endParaRPr lang="zh-CN" altLang="en-US" sz="2800" dirty="0">
                <a:latin typeface="楷体" panose="02010609060101010101" pitchFamily="49" charset="-122"/>
                <a:ea typeface="楷体" panose="02010609060101010101" pitchFamily="49" charset="-122"/>
              </a:endParaRPr>
            </a:p>
          </p:txBody>
        </p:sp>
        <p:graphicFrame>
          <p:nvGraphicFramePr>
            <p:cNvPr id="14344" name="Object 3"/>
            <p:cNvGraphicFramePr>
              <a:graphicFrameLocks noChangeAspect="1"/>
            </p:cNvGraphicFramePr>
            <p:nvPr/>
          </p:nvGraphicFramePr>
          <p:xfrm>
            <a:off x="3470" y="300"/>
            <a:ext cx="1440" cy="267"/>
          </p:xfrm>
          <a:graphic>
            <a:graphicData uri="http://schemas.openxmlformats.org/presentationml/2006/ole">
              <mc:AlternateContent xmlns:mc="http://schemas.openxmlformats.org/markup-compatibility/2006">
                <mc:Choice xmlns:v="urn:schemas-microsoft-com:vml" Requires="v">
                  <p:oleObj spid="_x0000_s14360" name="公式" r:id="rId3" imgW="1282680" imgH="279360" progId="Equation.3">
                    <p:embed/>
                  </p:oleObj>
                </mc:Choice>
                <mc:Fallback>
                  <p:oleObj name="公式" r:id="rId3" imgW="1282680" imgH="27936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 y="300"/>
                          <a:ext cx="1440"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44740" name="Object 4"/>
          <p:cNvGraphicFramePr>
            <a:graphicFrameLocks noChangeAspect="1"/>
          </p:cNvGraphicFramePr>
          <p:nvPr/>
        </p:nvGraphicFramePr>
        <p:xfrm>
          <a:off x="971550" y="1844675"/>
          <a:ext cx="1717675" cy="882650"/>
        </p:xfrm>
        <a:graphic>
          <a:graphicData uri="http://schemas.openxmlformats.org/presentationml/2006/ole">
            <mc:AlternateContent xmlns:mc="http://schemas.openxmlformats.org/markup-compatibility/2006">
              <mc:Choice xmlns:v="urn:schemas-microsoft-com:vml" Requires="v">
                <p:oleObj spid="_x0000_s14361" name="公式" r:id="rId5" imgW="863280" imgH="444240" progId="Equation.3">
                  <p:embed/>
                </p:oleObj>
              </mc:Choice>
              <mc:Fallback>
                <p:oleObj name="公式" r:id="rId5" imgW="863280" imgH="4442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1844675"/>
                        <a:ext cx="1717675"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4741" name="Object 5"/>
          <p:cNvGraphicFramePr>
            <a:graphicFrameLocks noChangeAspect="1"/>
          </p:cNvGraphicFramePr>
          <p:nvPr/>
        </p:nvGraphicFramePr>
        <p:xfrm>
          <a:off x="2051050" y="2852738"/>
          <a:ext cx="2133600" cy="908050"/>
        </p:xfrm>
        <a:graphic>
          <a:graphicData uri="http://schemas.openxmlformats.org/presentationml/2006/ole">
            <mc:AlternateContent xmlns:mc="http://schemas.openxmlformats.org/markup-compatibility/2006">
              <mc:Choice xmlns:v="urn:schemas-microsoft-com:vml" Requires="v">
                <p:oleObj spid="_x0000_s14362" name="公式" r:id="rId7" imgW="1041120" imgH="444240" progId="Equation.3">
                  <p:embed/>
                </p:oleObj>
              </mc:Choice>
              <mc:Fallback>
                <p:oleObj name="公式" r:id="rId7" imgW="1041120" imgH="44424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050" y="2852738"/>
                        <a:ext cx="2133600"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4742" name="Object 6"/>
          <p:cNvGraphicFramePr>
            <a:graphicFrameLocks noChangeAspect="1"/>
          </p:cNvGraphicFramePr>
          <p:nvPr/>
        </p:nvGraphicFramePr>
        <p:xfrm>
          <a:off x="6516688" y="2781300"/>
          <a:ext cx="2209800" cy="915988"/>
        </p:xfrm>
        <a:graphic>
          <a:graphicData uri="http://schemas.openxmlformats.org/presentationml/2006/ole">
            <mc:AlternateContent xmlns:mc="http://schemas.openxmlformats.org/markup-compatibility/2006">
              <mc:Choice xmlns:v="urn:schemas-microsoft-com:vml" Requires="v">
                <p:oleObj spid="_x0000_s14363" name="公式" r:id="rId9" imgW="1104840" imgH="457200" progId="Equation.3">
                  <p:embed/>
                </p:oleObj>
              </mc:Choice>
              <mc:Fallback>
                <p:oleObj name="公式" r:id="rId9" imgW="1104840" imgH="4572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16688" y="2781300"/>
                        <a:ext cx="2209800" cy="91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4743" name="Text Box 7"/>
          <p:cNvSpPr txBox="1">
            <a:spLocks noChangeArrowheads="1"/>
          </p:cNvSpPr>
          <p:nvPr/>
        </p:nvSpPr>
        <p:spPr bwMode="auto">
          <a:xfrm>
            <a:off x="468313" y="3016250"/>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solidFill>
                  <a:schemeClr val="accent2"/>
                </a:solidFill>
                <a:ea typeface="楷体" panose="02010609060101010101" pitchFamily="49" charset="-122"/>
              </a:rPr>
              <a:t>均匀加宽</a:t>
            </a:r>
            <a:endParaRPr lang="zh-CN" altLang="en-US" sz="2800" dirty="0">
              <a:ea typeface="楷体" panose="02010609060101010101" pitchFamily="49" charset="-122"/>
            </a:endParaRPr>
          </a:p>
        </p:txBody>
      </p:sp>
      <p:sp>
        <p:nvSpPr>
          <p:cNvPr id="244744" name="Text Box 8"/>
          <p:cNvSpPr txBox="1">
            <a:spLocks noChangeArrowheads="1"/>
          </p:cNvSpPr>
          <p:nvPr/>
        </p:nvSpPr>
        <p:spPr bwMode="auto">
          <a:xfrm>
            <a:off x="4427538" y="2997200"/>
            <a:ext cx="19700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solidFill>
                  <a:schemeClr val="accent2"/>
                </a:solidFill>
                <a:ea typeface="楷体" panose="02010609060101010101" pitchFamily="49" charset="-122"/>
              </a:rPr>
              <a:t>非均匀加宽</a:t>
            </a:r>
            <a:endParaRPr lang="zh-CN" altLang="en-US" sz="2800" dirty="0">
              <a:ea typeface="楷体" panose="02010609060101010101" pitchFamily="49" charset="-122"/>
            </a:endParaRPr>
          </a:p>
        </p:txBody>
      </p:sp>
      <p:graphicFrame>
        <p:nvGraphicFramePr>
          <p:cNvPr id="244745" name="Object 9"/>
          <p:cNvGraphicFramePr>
            <a:graphicFrameLocks noChangeAspect="1"/>
          </p:cNvGraphicFramePr>
          <p:nvPr/>
        </p:nvGraphicFramePr>
        <p:xfrm>
          <a:off x="4284663" y="1916113"/>
          <a:ext cx="4038600" cy="538162"/>
        </p:xfrm>
        <a:graphic>
          <a:graphicData uri="http://schemas.openxmlformats.org/presentationml/2006/ole">
            <mc:AlternateContent xmlns:mc="http://schemas.openxmlformats.org/markup-compatibility/2006">
              <mc:Choice xmlns:v="urn:schemas-microsoft-com:vml" Requires="v">
                <p:oleObj spid="_x0000_s14364" name="公式" r:id="rId11" imgW="1612800" imgH="253800" progId="Equation.3">
                  <p:embed/>
                </p:oleObj>
              </mc:Choice>
              <mc:Fallback>
                <p:oleObj name="公式" r:id="rId11" imgW="1612800" imgH="25380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4663" y="1916113"/>
                        <a:ext cx="4038600"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4746" name="Object 10"/>
          <p:cNvGraphicFramePr>
            <a:graphicFrameLocks noChangeAspect="1"/>
          </p:cNvGraphicFramePr>
          <p:nvPr/>
        </p:nvGraphicFramePr>
        <p:xfrm>
          <a:off x="611188" y="4076700"/>
          <a:ext cx="3324225" cy="498475"/>
        </p:xfrm>
        <a:graphic>
          <a:graphicData uri="http://schemas.openxmlformats.org/presentationml/2006/ole">
            <mc:AlternateContent xmlns:mc="http://schemas.openxmlformats.org/markup-compatibility/2006">
              <mc:Choice xmlns:v="urn:schemas-microsoft-com:vml" Requires="v">
                <p:oleObj spid="_x0000_s14365" name="公式" r:id="rId13" imgW="1688760" imgH="253800" progId="Equation.3">
                  <p:embed/>
                </p:oleObj>
              </mc:Choice>
              <mc:Fallback>
                <p:oleObj name="公式" r:id="rId13" imgW="1688760" imgH="253800"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1188" y="4076700"/>
                        <a:ext cx="332422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4747" name="AutoShape 11"/>
          <p:cNvSpPr>
            <a:spLocks noChangeArrowheads="1"/>
          </p:cNvSpPr>
          <p:nvPr/>
        </p:nvSpPr>
        <p:spPr bwMode="auto">
          <a:xfrm>
            <a:off x="2987675" y="2060575"/>
            <a:ext cx="914400" cy="228600"/>
          </a:xfrm>
          <a:prstGeom prst="rightArrow">
            <a:avLst>
              <a:gd name="adj1" fmla="val 50000"/>
              <a:gd name="adj2" fmla="val 100000"/>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44748" name="Rectangle 12"/>
          <p:cNvSpPr>
            <a:spLocks noChangeArrowheads="1"/>
          </p:cNvSpPr>
          <p:nvPr/>
        </p:nvSpPr>
        <p:spPr bwMode="auto">
          <a:xfrm>
            <a:off x="539750" y="4652963"/>
            <a:ext cx="807720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30000"/>
              </a:lnSpc>
            </a:pPr>
            <a:r>
              <a:rPr lang="zh-CN" altLang="en-US" sz="2800" dirty="0">
                <a:latin typeface="楷体" panose="02010609060101010101" pitchFamily="49" charset="-122"/>
                <a:ea typeface="楷体" panose="02010609060101010101" pitchFamily="49" charset="-122"/>
              </a:rPr>
              <a:t>荧光线宽小的介质是好的激光工作物质</a:t>
            </a:r>
          </a:p>
          <a:p>
            <a:pPr algn="l" eaLnBrk="1" hangingPunct="1">
              <a:lnSpc>
                <a:spcPct val="130000"/>
              </a:lnSpc>
            </a:pP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钕玻璃 </a:t>
            </a:r>
            <a:r>
              <a:rPr lang="en-US" altLang="zh-CN" sz="2800" dirty="0">
                <a:latin typeface="楷体" panose="02010609060101010101" pitchFamily="49" charset="-122"/>
                <a:ea typeface="楷体" panose="02010609060101010101" pitchFamily="49" charset="-122"/>
              </a:rPr>
              <a:t>&amp; YAG</a:t>
            </a:r>
            <a:r>
              <a:rPr lang="zh-CN" altLang="en-US" sz="2800" dirty="0">
                <a:latin typeface="楷体" panose="02010609060101010101" pitchFamily="49" charset="-122"/>
                <a:ea typeface="楷体" panose="02010609060101010101" pitchFamily="49" charset="-122"/>
              </a:rPr>
              <a:t>晶体比较</a:t>
            </a:r>
            <a:r>
              <a:rPr lang="en-US" altLang="zh-CN" sz="2800" dirty="0">
                <a:latin typeface="楷体" panose="02010609060101010101" pitchFamily="49" charset="-122"/>
                <a:ea typeface="楷体" panose="02010609060101010101" pitchFamily="49" charset="-122"/>
              </a:rPr>
              <a:t>)</a:t>
            </a:r>
          </a:p>
        </p:txBody>
      </p:sp>
      <p:sp>
        <p:nvSpPr>
          <p:cNvPr id="244749" name="Text Box 13"/>
          <p:cNvSpPr txBox="1">
            <a:spLocks noChangeArrowheads="1"/>
          </p:cNvSpPr>
          <p:nvPr/>
        </p:nvSpPr>
        <p:spPr bwMode="auto">
          <a:xfrm>
            <a:off x="611188" y="1125538"/>
            <a:ext cx="5410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pPr>
            <a:r>
              <a:rPr kumimoji="0" lang="zh-CN" altLang="en-US" sz="2800" dirty="0">
                <a:ea typeface="楷体" panose="02010609060101010101" pitchFamily="49" charset="-122"/>
              </a:rPr>
              <a:t>四能级系统的中心阈值能量</a:t>
            </a:r>
          </a:p>
        </p:txBody>
      </p:sp>
      <p:sp>
        <p:nvSpPr>
          <p:cNvPr id="244750" name="Text Box 14"/>
          <p:cNvSpPr txBox="1">
            <a:spLocks noChangeArrowheads="1"/>
          </p:cNvSpPr>
          <p:nvPr/>
        </p:nvSpPr>
        <p:spPr bwMode="auto">
          <a:xfrm>
            <a:off x="3995738" y="4005263"/>
            <a:ext cx="2819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pPr>
            <a:r>
              <a:rPr kumimoji="0" lang="zh-CN" altLang="en-US" sz="2800" dirty="0">
                <a:ea typeface="楷体" panose="02010609060101010101" pitchFamily="49" charset="-122"/>
              </a:rPr>
              <a:t>阈值能量正比于</a:t>
            </a:r>
          </a:p>
        </p:txBody>
      </p:sp>
      <p:graphicFrame>
        <p:nvGraphicFramePr>
          <p:cNvPr id="244751" name="Object 15"/>
          <p:cNvGraphicFramePr>
            <a:graphicFrameLocks noChangeAspect="1"/>
          </p:cNvGraphicFramePr>
          <p:nvPr/>
        </p:nvGraphicFramePr>
        <p:xfrm>
          <a:off x="6732588" y="4149725"/>
          <a:ext cx="647700" cy="390525"/>
        </p:xfrm>
        <a:graphic>
          <a:graphicData uri="http://schemas.openxmlformats.org/presentationml/2006/ole">
            <mc:AlternateContent xmlns:mc="http://schemas.openxmlformats.org/markup-compatibility/2006">
              <mc:Choice xmlns:v="urn:schemas-microsoft-com:vml" Requires="v">
                <p:oleObj spid="_x0000_s14366" name="公式" r:id="rId15" imgW="304560" imgH="215640" progId="Equation.3">
                  <p:embed/>
                </p:oleObj>
              </mc:Choice>
              <mc:Fallback>
                <p:oleObj name="公式" r:id="rId15" imgW="304560" imgH="215640" progId="Equation.3">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32588" y="4149725"/>
                        <a:ext cx="64770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474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4474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474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447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47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474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47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474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4474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475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4751"/>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4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43" grpId="0"/>
      <p:bldP spid="244744" grpId="0"/>
      <p:bldP spid="244747" grpId="0" animBg="1"/>
      <p:bldP spid="244748" grpId="0"/>
      <p:bldP spid="244749" grpId="0"/>
      <p:bldP spid="2447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Line 3"/>
          <p:cNvSpPr>
            <a:spLocks noChangeShapeType="1"/>
          </p:cNvSpPr>
          <p:nvPr/>
        </p:nvSpPr>
        <p:spPr bwMode="auto">
          <a:xfrm>
            <a:off x="336550" y="4114800"/>
            <a:ext cx="853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764" name="Text Box 4"/>
          <p:cNvSpPr txBox="1">
            <a:spLocks noChangeArrowheads="1"/>
          </p:cNvSpPr>
          <p:nvPr/>
        </p:nvSpPr>
        <p:spPr bwMode="auto">
          <a:xfrm>
            <a:off x="250825" y="4292600"/>
            <a:ext cx="85344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600" b="0" dirty="0">
                <a:solidFill>
                  <a:srgbClr val="FF3399"/>
                </a:solidFill>
                <a:ea typeface="黑体" pitchFamily="49" charset="-122"/>
              </a:rPr>
              <a:t>3.</a:t>
            </a:r>
            <a:r>
              <a:rPr lang="en-US" altLang="zh-CN" sz="2400" b="0" dirty="0">
                <a:ea typeface="黑体" pitchFamily="49" charset="-122"/>
              </a:rPr>
              <a:t> </a:t>
            </a:r>
            <a:r>
              <a:rPr lang="zh-CN" altLang="en-US" sz="2800" dirty="0">
                <a:ea typeface="楷体" panose="02010609060101010101" pitchFamily="49" charset="-122"/>
              </a:rPr>
              <a:t>三能系统激光其中光腔损耗的大小对光阈值能量的影响不大，而四能级系统中，阈值能量正比于光腔的损耗</a:t>
            </a:r>
          </a:p>
        </p:txBody>
      </p:sp>
      <p:graphicFrame>
        <p:nvGraphicFramePr>
          <p:cNvPr id="245765" name="Object 5"/>
          <p:cNvGraphicFramePr>
            <a:graphicFrameLocks noChangeAspect="1"/>
          </p:cNvGraphicFramePr>
          <p:nvPr/>
        </p:nvGraphicFramePr>
        <p:xfrm>
          <a:off x="1219200" y="5562600"/>
          <a:ext cx="1114425" cy="517525"/>
        </p:xfrm>
        <a:graphic>
          <a:graphicData uri="http://schemas.openxmlformats.org/presentationml/2006/ole">
            <mc:AlternateContent xmlns:mc="http://schemas.openxmlformats.org/markup-compatibility/2006">
              <mc:Choice xmlns:v="urn:schemas-microsoft-com:vml" Requires="v">
                <p:oleObj spid="_x0000_s15377" name="公式" r:id="rId3" imgW="495000" imgH="228600" progId="Equation.3">
                  <p:embed/>
                </p:oleObj>
              </mc:Choice>
              <mc:Fallback>
                <p:oleObj name="公式" r:id="rId3" imgW="495000" imgH="228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5562600"/>
                        <a:ext cx="11144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766" name="Text Box 6"/>
          <p:cNvSpPr txBox="1">
            <a:spLocks noChangeArrowheads="1"/>
          </p:cNvSpPr>
          <p:nvPr/>
        </p:nvSpPr>
        <p:spPr bwMode="auto">
          <a:xfrm>
            <a:off x="407988" y="6092825"/>
            <a:ext cx="6972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latin typeface="楷体" panose="02010609060101010101" pitchFamily="49" charset="-122"/>
                <a:ea typeface="楷体" panose="02010609060101010101" pitchFamily="49" charset="-122"/>
              </a:rPr>
              <a:t>应保证腔内各光学元件质量</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减小各种损耗</a:t>
            </a:r>
          </a:p>
        </p:txBody>
      </p:sp>
      <p:graphicFrame>
        <p:nvGraphicFramePr>
          <p:cNvPr id="245767" name="Object 7"/>
          <p:cNvGraphicFramePr>
            <a:graphicFrameLocks noChangeAspect="1"/>
          </p:cNvGraphicFramePr>
          <p:nvPr/>
        </p:nvGraphicFramePr>
        <p:xfrm>
          <a:off x="2819400" y="5486400"/>
          <a:ext cx="2209800" cy="593725"/>
        </p:xfrm>
        <a:graphic>
          <a:graphicData uri="http://schemas.openxmlformats.org/presentationml/2006/ole">
            <mc:AlternateContent xmlns:mc="http://schemas.openxmlformats.org/markup-compatibility/2006">
              <mc:Choice xmlns:v="urn:schemas-microsoft-com:vml" Requires="v">
                <p:oleObj spid="_x0000_s15378" name="公式" r:id="rId5" imgW="939600" imgH="253800" progId="Equation.3">
                  <p:embed/>
                </p:oleObj>
              </mc:Choice>
              <mc:Fallback>
                <p:oleObj name="公式" r:id="rId5" imgW="939600" imgH="2538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5486400"/>
                        <a:ext cx="2209800"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9" name="Oval 8"/>
          <p:cNvSpPr>
            <a:spLocks noChangeArrowheads="1"/>
          </p:cNvSpPr>
          <p:nvPr/>
        </p:nvSpPr>
        <p:spPr bwMode="auto">
          <a:xfrm>
            <a:off x="4267200" y="990600"/>
            <a:ext cx="1371600" cy="381000"/>
          </a:xfrm>
          <a:prstGeom prst="ellipse">
            <a:avLst/>
          </a:prstGeom>
          <a:noFill/>
          <a:ln w="9525">
            <a:solidFill>
              <a:srgbClr val="6699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15370" name="Oval 9"/>
          <p:cNvSpPr>
            <a:spLocks noChangeArrowheads="1"/>
          </p:cNvSpPr>
          <p:nvPr/>
        </p:nvSpPr>
        <p:spPr bwMode="auto">
          <a:xfrm>
            <a:off x="5867400" y="990600"/>
            <a:ext cx="1524000" cy="381000"/>
          </a:xfrm>
          <a:prstGeom prst="ellipse">
            <a:avLst/>
          </a:prstGeom>
          <a:noFill/>
          <a:ln w="9525">
            <a:solidFill>
              <a:srgbClr val="6699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15371" name="Oval 10"/>
          <p:cNvSpPr>
            <a:spLocks noChangeArrowheads="1"/>
          </p:cNvSpPr>
          <p:nvPr/>
        </p:nvSpPr>
        <p:spPr bwMode="auto">
          <a:xfrm>
            <a:off x="5029200" y="1828800"/>
            <a:ext cx="685800" cy="3810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15372" name="Oval 11"/>
          <p:cNvSpPr>
            <a:spLocks noChangeArrowheads="1"/>
          </p:cNvSpPr>
          <p:nvPr/>
        </p:nvSpPr>
        <p:spPr bwMode="auto">
          <a:xfrm>
            <a:off x="6629400" y="1828800"/>
            <a:ext cx="685800" cy="3810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245772" name="Object 12"/>
          <p:cNvGraphicFramePr>
            <a:graphicFrameLocks noChangeAspect="1"/>
          </p:cNvGraphicFramePr>
          <p:nvPr/>
        </p:nvGraphicFramePr>
        <p:xfrm>
          <a:off x="1258888" y="5229225"/>
          <a:ext cx="314325" cy="403225"/>
        </p:xfrm>
        <a:graphic>
          <a:graphicData uri="http://schemas.openxmlformats.org/presentationml/2006/ole">
            <mc:AlternateContent xmlns:mc="http://schemas.openxmlformats.org/markup-compatibility/2006">
              <mc:Choice xmlns:v="urn:schemas-microsoft-com:vml" Requires="v">
                <p:oleObj spid="_x0000_s15379" name="公式" r:id="rId7" imgW="139680" imgH="177480" progId="Equation.3">
                  <p:embed/>
                </p:oleObj>
              </mc:Choice>
              <mc:Fallback>
                <p:oleObj name="公式" r:id="rId7" imgW="139680" imgH="17748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5229225"/>
                        <a:ext cx="314325"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 name="Object 13"/>
          <p:cNvGraphicFramePr>
            <a:graphicFrameLocks noChangeAspect="1"/>
          </p:cNvGraphicFramePr>
          <p:nvPr/>
        </p:nvGraphicFramePr>
        <p:xfrm>
          <a:off x="238125" y="533400"/>
          <a:ext cx="8763000" cy="3586163"/>
        </p:xfrm>
        <a:graphic>
          <a:graphicData uri="http://schemas.openxmlformats.org/presentationml/2006/ole">
            <mc:AlternateContent xmlns:mc="http://schemas.openxmlformats.org/markup-compatibility/2006">
              <mc:Choice xmlns:v="urn:schemas-microsoft-com:vml" Requires="v">
                <p:oleObj spid="_x0000_s15380" name="Document" r:id="rId9" imgW="9199080" imgH="7909560" progId="Word.Document.8">
                  <p:embed/>
                </p:oleObj>
              </mc:Choice>
              <mc:Fallback>
                <p:oleObj name="Document" r:id="rId9" imgW="9199080" imgH="7909560" progId="Word.Document.8">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r="12000" b="51807"/>
                      <a:stretch>
                        <a:fillRect/>
                      </a:stretch>
                    </p:blipFill>
                    <p:spPr bwMode="auto">
                      <a:xfrm>
                        <a:off x="238125" y="533400"/>
                        <a:ext cx="8763000" cy="3586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7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4576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4576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57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4" grpId="0"/>
      <p:bldP spid="24576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685800" y="2057400"/>
            <a:ext cx="1358900" cy="6731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1507" name="Rectangle 3"/>
          <p:cNvSpPr>
            <a:spLocks noChangeArrowheads="1"/>
          </p:cNvSpPr>
          <p:nvPr/>
        </p:nvSpPr>
        <p:spPr bwMode="auto">
          <a:xfrm>
            <a:off x="685800" y="3206750"/>
            <a:ext cx="1365250" cy="5270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1508" name="Rectangle 4"/>
          <p:cNvSpPr>
            <a:spLocks noChangeArrowheads="1"/>
          </p:cNvSpPr>
          <p:nvPr/>
        </p:nvSpPr>
        <p:spPr bwMode="auto">
          <a:xfrm>
            <a:off x="2819400" y="2438400"/>
            <a:ext cx="1441450" cy="9080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1509" name="Rectangle 5"/>
          <p:cNvSpPr>
            <a:spLocks noChangeArrowheads="1"/>
          </p:cNvSpPr>
          <p:nvPr/>
        </p:nvSpPr>
        <p:spPr bwMode="auto">
          <a:xfrm>
            <a:off x="4953000" y="838200"/>
            <a:ext cx="1365250" cy="6794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1510" name="Rectangle 6"/>
          <p:cNvSpPr>
            <a:spLocks noChangeArrowheads="1"/>
          </p:cNvSpPr>
          <p:nvPr/>
        </p:nvSpPr>
        <p:spPr bwMode="auto">
          <a:xfrm>
            <a:off x="4959350" y="4349750"/>
            <a:ext cx="1441450" cy="6794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1511" name="Rectangle 7"/>
          <p:cNvSpPr>
            <a:spLocks noChangeArrowheads="1"/>
          </p:cNvSpPr>
          <p:nvPr/>
        </p:nvSpPr>
        <p:spPr bwMode="auto">
          <a:xfrm>
            <a:off x="4959350" y="3511550"/>
            <a:ext cx="1441450" cy="603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1512" name="Rectangle 8"/>
          <p:cNvSpPr>
            <a:spLocks noChangeArrowheads="1"/>
          </p:cNvSpPr>
          <p:nvPr/>
        </p:nvSpPr>
        <p:spPr bwMode="auto">
          <a:xfrm>
            <a:off x="4953000" y="1676400"/>
            <a:ext cx="1371600" cy="68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1513" name="Rectangle 9"/>
          <p:cNvSpPr>
            <a:spLocks noChangeArrowheads="1"/>
          </p:cNvSpPr>
          <p:nvPr/>
        </p:nvSpPr>
        <p:spPr bwMode="auto">
          <a:xfrm>
            <a:off x="4959350" y="2597150"/>
            <a:ext cx="1441450" cy="6794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1514" name="Rectangle 10"/>
          <p:cNvSpPr>
            <a:spLocks noChangeArrowheads="1"/>
          </p:cNvSpPr>
          <p:nvPr/>
        </p:nvSpPr>
        <p:spPr bwMode="auto">
          <a:xfrm>
            <a:off x="4953000" y="5181600"/>
            <a:ext cx="1447800" cy="838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1515" name="Rectangle 11"/>
          <p:cNvSpPr>
            <a:spLocks noChangeArrowheads="1"/>
          </p:cNvSpPr>
          <p:nvPr/>
        </p:nvSpPr>
        <p:spPr bwMode="auto">
          <a:xfrm>
            <a:off x="6781800" y="1676400"/>
            <a:ext cx="1365250" cy="6794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1516" name="Rectangle 12"/>
          <p:cNvSpPr>
            <a:spLocks noChangeArrowheads="1"/>
          </p:cNvSpPr>
          <p:nvPr/>
        </p:nvSpPr>
        <p:spPr bwMode="auto">
          <a:xfrm>
            <a:off x="6781800" y="2590800"/>
            <a:ext cx="1517650" cy="7556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1517" name="Rectangle 13"/>
          <p:cNvSpPr>
            <a:spLocks noChangeArrowheads="1"/>
          </p:cNvSpPr>
          <p:nvPr/>
        </p:nvSpPr>
        <p:spPr bwMode="auto">
          <a:xfrm>
            <a:off x="6788150" y="3511550"/>
            <a:ext cx="12827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1518" name="Rectangle 14"/>
          <p:cNvSpPr>
            <a:spLocks noChangeArrowheads="1"/>
          </p:cNvSpPr>
          <p:nvPr/>
        </p:nvSpPr>
        <p:spPr bwMode="auto">
          <a:xfrm>
            <a:off x="6788150" y="4349750"/>
            <a:ext cx="1441450" cy="6794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1519" name="Line 15"/>
          <p:cNvSpPr>
            <a:spLocks noChangeShapeType="1"/>
          </p:cNvSpPr>
          <p:nvPr/>
        </p:nvSpPr>
        <p:spPr bwMode="auto">
          <a:xfrm>
            <a:off x="1447800" y="2749550"/>
            <a:ext cx="0" cy="4445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0" name="Line 16"/>
          <p:cNvSpPr>
            <a:spLocks noChangeShapeType="1"/>
          </p:cNvSpPr>
          <p:nvPr/>
        </p:nvSpPr>
        <p:spPr bwMode="auto">
          <a:xfrm>
            <a:off x="2063750" y="2362200"/>
            <a:ext cx="139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1" name="Line 17"/>
          <p:cNvSpPr>
            <a:spLocks noChangeShapeType="1"/>
          </p:cNvSpPr>
          <p:nvPr/>
        </p:nvSpPr>
        <p:spPr bwMode="auto">
          <a:xfrm>
            <a:off x="2063750" y="3429000"/>
            <a:ext cx="139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2" name="Line 18"/>
          <p:cNvSpPr>
            <a:spLocks noChangeShapeType="1"/>
          </p:cNvSpPr>
          <p:nvPr/>
        </p:nvSpPr>
        <p:spPr bwMode="auto">
          <a:xfrm>
            <a:off x="2209800" y="2368550"/>
            <a:ext cx="0" cy="10541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3" name="Line 19"/>
          <p:cNvSpPr>
            <a:spLocks noChangeShapeType="1"/>
          </p:cNvSpPr>
          <p:nvPr/>
        </p:nvSpPr>
        <p:spPr bwMode="auto">
          <a:xfrm>
            <a:off x="2216150" y="2895600"/>
            <a:ext cx="596900" cy="0"/>
          </a:xfrm>
          <a:prstGeom prst="line">
            <a:avLst/>
          </a:prstGeom>
          <a:noFill/>
          <a:ln w="28575">
            <a:solidFill>
              <a:srgbClr val="CC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4" name="Line 20"/>
          <p:cNvSpPr>
            <a:spLocks noChangeShapeType="1"/>
          </p:cNvSpPr>
          <p:nvPr/>
        </p:nvSpPr>
        <p:spPr bwMode="auto">
          <a:xfrm>
            <a:off x="4267200" y="2895600"/>
            <a:ext cx="67945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5" name="Line 21"/>
          <p:cNvSpPr>
            <a:spLocks noChangeShapeType="1"/>
          </p:cNvSpPr>
          <p:nvPr/>
        </p:nvSpPr>
        <p:spPr bwMode="auto">
          <a:xfrm flipH="1">
            <a:off x="4641850" y="1219200"/>
            <a:ext cx="317500"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6" name="Line 22"/>
          <p:cNvSpPr>
            <a:spLocks noChangeShapeType="1"/>
          </p:cNvSpPr>
          <p:nvPr/>
        </p:nvSpPr>
        <p:spPr bwMode="auto">
          <a:xfrm flipH="1">
            <a:off x="4641850" y="5486400"/>
            <a:ext cx="317500"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7" name="Line 23"/>
          <p:cNvSpPr>
            <a:spLocks noChangeShapeType="1"/>
          </p:cNvSpPr>
          <p:nvPr/>
        </p:nvSpPr>
        <p:spPr bwMode="auto">
          <a:xfrm>
            <a:off x="4648200" y="1225550"/>
            <a:ext cx="0" cy="42545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8" name="Line 24"/>
          <p:cNvSpPr>
            <a:spLocks noChangeShapeType="1"/>
          </p:cNvSpPr>
          <p:nvPr/>
        </p:nvSpPr>
        <p:spPr bwMode="auto">
          <a:xfrm>
            <a:off x="4654550" y="2057400"/>
            <a:ext cx="2921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9" name="Line 25"/>
          <p:cNvSpPr>
            <a:spLocks noChangeShapeType="1"/>
          </p:cNvSpPr>
          <p:nvPr/>
        </p:nvSpPr>
        <p:spPr bwMode="auto">
          <a:xfrm>
            <a:off x="4654550" y="3810000"/>
            <a:ext cx="2921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0" name="Line 26"/>
          <p:cNvSpPr>
            <a:spLocks noChangeShapeType="1"/>
          </p:cNvSpPr>
          <p:nvPr/>
        </p:nvSpPr>
        <p:spPr bwMode="auto">
          <a:xfrm>
            <a:off x="4654550" y="4648200"/>
            <a:ext cx="2921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1" name="Line 27"/>
          <p:cNvSpPr>
            <a:spLocks noChangeShapeType="1"/>
          </p:cNvSpPr>
          <p:nvPr/>
        </p:nvSpPr>
        <p:spPr bwMode="auto">
          <a:xfrm>
            <a:off x="6324600" y="2057400"/>
            <a:ext cx="4508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2" name="Line 28"/>
          <p:cNvSpPr>
            <a:spLocks noChangeShapeType="1"/>
          </p:cNvSpPr>
          <p:nvPr/>
        </p:nvSpPr>
        <p:spPr bwMode="auto">
          <a:xfrm>
            <a:off x="6400800" y="2895600"/>
            <a:ext cx="3746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3" name="Line 29"/>
          <p:cNvSpPr>
            <a:spLocks noChangeShapeType="1"/>
          </p:cNvSpPr>
          <p:nvPr/>
        </p:nvSpPr>
        <p:spPr bwMode="auto">
          <a:xfrm>
            <a:off x="6400800" y="3810000"/>
            <a:ext cx="3746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4" name="Line 30"/>
          <p:cNvSpPr>
            <a:spLocks noChangeShapeType="1"/>
          </p:cNvSpPr>
          <p:nvPr/>
        </p:nvSpPr>
        <p:spPr bwMode="auto">
          <a:xfrm>
            <a:off x="6400800" y="4648200"/>
            <a:ext cx="3746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5" name="Rectangle 31"/>
          <p:cNvSpPr>
            <a:spLocks noChangeArrowheads="1"/>
          </p:cNvSpPr>
          <p:nvPr/>
        </p:nvSpPr>
        <p:spPr bwMode="auto">
          <a:xfrm>
            <a:off x="685800" y="2209800"/>
            <a:ext cx="1676400" cy="42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200" dirty="0">
                <a:solidFill>
                  <a:schemeClr val="accent2"/>
                </a:solidFill>
                <a:latin typeface="黑体" pitchFamily="49" charset="-122"/>
                <a:ea typeface="楷体" panose="02010609060101010101" pitchFamily="49" charset="-122"/>
              </a:rPr>
              <a:t>速率方程</a:t>
            </a:r>
            <a:endParaRPr lang="zh-CN" altLang="en-US" sz="2000" dirty="0">
              <a:latin typeface="楷体" panose="02010609060101010101" pitchFamily="49" charset="-122"/>
              <a:ea typeface="楷体" panose="02010609060101010101" pitchFamily="49" charset="-122"/>
            </a:endParaRPr>
          </a:p>
        </p:txBody>
      </p:sp>
      <p:sp>
        <p:nvSpPr>
          <p:cNvPr id="21536" name="Rectangle 32"/>
          <p:cNvSpPr>
            <a:spLocks noChangeArrowheads="1"/>
          </p:cNvSpPr>
          <p:nvPr/>
        </p:nvSpPr>
        <p:spPr bwMode="auto">
          <a:xfrm>
            <a:off x="685800" y="3276600"/>
            <a:ext cx="1309688" cy="42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200" dirty="0">
                <a:solidFill>
                  <a:schemeClr val="accent2"/>
                </a:solidFill>
                <a:latin typeface="楷体" panose="02010609060101010101" pitchFamily="49" charset="-122"/>
                <a:ea typeface="楷体" panose="02010609060101010101" pitchFamily="49" charset="-122"/>
              </a:rPr>
              <a:t>增益饱和</a:t>
            </a:r>
            <a:endParaRPr lang="zh-CN" altLang="en-US" sz="2200" dirty="0">
              <a:latin typeface="楷体" panose="02010609060101010101" pitchFamily="49" charset="-122"/>
              <a:ea typeface="楷体" panose="02010609060101010101" pitchFamily="49" charset="-122"/>
            </a:endParaRPr>
          </a:p>
        </p:txBody>
      </p:sp>
      <p:sp>
        <p:nvSpPr>
          <p:cNvPr id="21537" name="Rectangle 33"/>
          <p:cNvSpPr>
            <a:spLocks noChangeArrowheads="1"/>
          </p:cNvSpPr>
          <p:nvPr/>
        </p:nvSpPr>
        <p:spPr bwMode="auto">
          <a:xfrm>
            <a:off x="2819400" y="2514600"/>
            <a:ext cx="1905000" cy="76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200" dirty="0">
                <a:solidFill>
                  <a:srgbClr val="6699FF"/>
                </a:solidFill>
                <a:latin typeface="楷体" panose="02010609060101010101" pitchFamily="49" charset="-122"/>
                <a:ea typeface="楷体" panose="02010609060101010101" pitchFamily="49" charset="-122"/>
              </a:rPr>
              <a:t>激 光 器</a:t>
            </a:r>
          </a:p>
          <a:p>
            <a:pPr algn="l" eaLnBrk="1" hangingPunct="1"/>
            <a:r>
              <a:rPr lang="zh-CN" altLang="en-US" sz="2200" dirty="0">
                <a:solidFill>
                  <a:srgbClr val="6699FF"/>
                </a:solidFill>
                <a:latin typeface="楷体" panose="02010609060101010101" pitchFamily="49" charset="-122"/>
                <a:ea typeface="楷体" panose="02010609060101010101" pitchFamily="49" charset="-122"/>
              </a:rPr>
              <a:t>工作特性</a:t>
            </a:r>
            <a:endParaRPr lang="zh-CN" altLang="en-US" sz="2200" dirty="0">
              <a:latin typeface="楷体" panose="02010609060101010101" pitchFamily="49" charset="-122"/>
              <a:ea typeface="楷体" panose="02010609060101010101" pitchFamily="49" charset="-122"/>
            </a:endParaRPr>
          </a:p>
        </p:txBody>
      </p:sp>
      <p:sp>
        <p:nvSpPr>
          <p:cNvPr id="21538" name="Rectangle 34"/>
          <p:cNvSpPr>
            <a:spLocks noChangeArrowheads="1"/>
          </p:cNvSpPr>
          <p:nvPr/>
        </p:nvSpPr>
        <p:spPr bwMode="auto">
          <a:xfrm>
            <a:off x="4953000" y="990600"/>
            <a:ext cx="1524000" cy="42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200" dirty="0">
                <a:solidFill>
                  <a:srgbClr val="FF3300"/>
                </a:solidFill>
                <a:latin typeface="楷体" panose="02010609060101010101" pitchFamily="49" charset="-122"/>
                <a:ea typeface="楷体" panose="02010609060101010101" pitchFamily="49" charset="-122"/>
              </a:rPr>
              <a:t>振荡阈值</a:t>
            </a:r>
            <a:endParaRPr lang="zh-CN" altLang="en-US" sz="2200" dirty="0">
              <a:latin typeface="楷体" panose="02010609060101010101" pitchFamily="49" charset="-122"/>
              <a:ea typeface="楷体" panose="02010609060101010101" pitchFamily="49" charset="-122"/>
            </a:endParaRPr>
          </a:p>
        </p:txBody>
      </p:sp>
      <p:sp>
        <p:nvSpPr>
          <p:cNvPr id="21539" name="Rectangle 35"/>
          <p:cNvSpPr>
            <a:spLocks noChangeArrowheads="1"/>
          </p:cNvSpPr>
          <p:nvPr/>
        </p:nvSpPr>
        <p:spPr bwMode="auto">
          <a:xfrm>
            <a:off x="5029200" y="1828800"/>
            <a:ext cx="1447800" cy="42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200" dirty="0">
                <a:solidFill>
                  <a:srgbClr val="FF3300"/>
                </a:solidFill>
                <a:latin typeface="黑体" pitchFamily="49" charset="-122"/>
                <a:ea typeface="楷体" panose="02010609060101010101" pitchFamily="49" charset="-122"/>
              </a:rPr>
              <a:t>振荡模式</a:t>
            </a:r>
            <a:endParaRPr lang="zh-CN" altLang="en-US" sz="2000" dirty="0">
              <a:latin typeface="楷体" panose="02010609060101010101" pitchFamily="49" charset="-122"/>
              <a:ea typeface="楷体" panose="02010609060101010101" pitchFamily="49" charset="-122"/>
            </a:endParaRPr>
          </a:p>
        </p:txBody>
      </p:sp>
      <p:sp>
        <p:nvSpPr>
          <p:cNvPr id="21540" name="Rectangle 36"/>
          <p:cNvSpPr>
            <a:spLocks noChangeArrowheads="1"/>
          </p:cNvSpPr>
          <p:nvPr/>
        </p:nvSpPr>
        <p:spPr bwMode="auto">
          <a:xfrm>
            <a:off x="5014913" y="2698750"/>
            <a:ext cx="1462087" cy="42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200" dirty="0">
                <a:solidFill>
                  <a:srgbClr val="FF3300"/>
                </a:solidFill>
                <a:latin typeface="楷体" panose="02010609060101010101" pitchFamily="49" charset="-122"/>
                <a:ea typeface="楷体" panose="02010609060101010101" pitchFamily="49" charset="-122"/>
              </a:rPr>
              <a:t>输出功率</a:t>
            </a:r>
            <a:endParaRPr lang="zh-CN" altLang="en-US" sz="2000" dirty="0">
              <a:latin typeface="楷体" panose="02010609060101010101" pitchFamily="49" charset="-122"/>
              <a:ea typeface="楷体" panose="02010609060101010101" pitchFamily="49" charset="-122"/>
            </a:endParaRPr>
          </a:p>
        </p:txBody>
      </p:sp>
      <p:sp>
        <p:nvSpPr>
          <p:cNvPr id="21541" name="Rectangle 37"/>
          <p:cNvSpPr>
            <a:spLocks noChangeArrowheads="1"/>
          </p:cNvSpPr>
          <p:nvPr/>
        </p:nvSpPr>
        <p:spPr bwMode="auto">
          <a:xfrm>
            <a:off x="5014913" y="3613150"/>
            <a:ext cx="1690687" cy="42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200" dirty="0">
                <a:solidFill>
                  <a:srgbClr val="FF3300"/>
                </a:solidFill>
                <a:latin typeface="楷体" panose="02010609060101010101" pitchFamily="49" charset="-122"/>
                <a:ea typeface="楷体" panose="02010609060101010101" pitchFamily="49" charset="-122"/>
              </a:rPr>
              <a:t>输出线宽</a:t>
            </a:r>
          </a:p>
        </p:txBody>
      </p:sp>
      <p:sp>
        <p:nvSpPr>
          <p:cNvPr id="21542" name="Rectangle 38"/>
          <p:cNvSpPr>
            <a:spLocks noChangeArrowheads="1"/>
          </p:cNvSpPr>
          <p:nvPr/>
        </p:nvSpPr>
        <p:spPr bwMode="auto">
          <a:xfrm>
            <a:off x="5029200" y="4495800"/>
            <a:ext cx="1676400" cy="42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200" dirty="0">
                <a:solidFill>
                  <a:srgbClr val="FF3300"/>
                </a:solidFill>
                <a:latin typeface="楷体" panose="02010609060101010101" pitchFamily="49" charset="-122"/>
                <a:ea typeface="楷体" panose="02010609060101010101" pitchFamily="49" charset="-122"/>
              </a:rPr>
              <a:t>弛豫振荡</a:t>
            </a:r>
            <a:endParaRPr lang="zh-CN" altLang="en-US" sz="2000" dirty="0">
              <a:latin typeface="楷体" panose="02010609060101010101" pitchFamily="49" charset="-122"/>
              <a:ea typeface="楷体" panose="02010609060101010101" pitchFamily="49" charset="-122"/>
            </a:endParaRPr>
          </a:p>
        </p:txBody>
      </p:sp>
      <p:sp>
        <p:nvSpPr>
          <p:cNvPr id="21543" name="Rectangle 39"/>
          <p:cNvSpPr>
            <a:spLocks noChangeArrowheads="1"/>
          </p:cNvSpPr>
          <p:nvPr/>
        </p:nvSpPr>
        <p:spPr bwMode="auto">
          <a:xfrm>
            <a:off x="5029200" y="5181600"/>
            <a:ext cx="1524000" cy="76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000" dirty="0">
                <a:latin typeface="黑体" pitchFamily="49" charset="-122"/>
                <a:ea typeface="黑体" pitchFamily="49" charset="-122"/>
              </a:rPr>
              <a:t> </a:t>
            </a:r>
            <a:r>
              <a:rPr lang="zh-CN" altLang="en-US" sz="2200" dirty="0">
                <a:solidFill>
                  <a:srgbClr val="FF3300"/>
                </a:solidFill>
                <a:latin typeface="楷体" panose="02010609060101010101" pitchFamily="49" charset="-122"/>
                <a:ea typeface="楷体" panose="02010609060101010101" pitchFamily="49" charset="-122"/>
              </a:rPr>
              <a:t>放大的</a:t>
            </a:r>
          </a:p>
          <a:p>
            <a:pPr algn="l" eaLnBrk="1" hangingPunct="1"/>
            <a:r>
              <a:rPr lang="zh-CN" altLang="en-US" sz="2200" dirty="0">
                <a:solidFill>
                  <a:srgbClr val="FF3300"/>
                </a:solidFill>
                <a:latin typeface="楷体" panose="02010609060101010101" pitchFamily="49" charset="-122"/>
                <a:ea typeface="楷体" panose="02010609060101010101" pitchFamily="49" charset="-122"/>
              </a:rPr>
              <a:t>自发辐射</a:t>
            </a:r>
            <a:endParaRPr lang="zh-CN" altLang="en-US" sz="2000" dirty="0">
              <a:latin typeface="楷体" panose="02010609060101010101" pitchFamily="49" charset="-122"/>
              <a:ea typeface="楷体" panose="02010609060101010101" pitchFamily="49" charset="-122"/>
            </a:endParaRPr>
          </a:p>
        </p:txBody>
      </p:sp>
      <p:sp>
        <p:nvSpPr>
          <p:cNvPr id="21544" name="Rectangle 40"/>
          <p:cNvSpPr>
            <a:spLocks noChangeArrowheads="1"/>
          </p:cNvSpPr>
          <p:nvPr/>
        </p:nvSpPr>
        <p:spPr bwMode="auto">
          <a:xfrm>
            <a:off x="6921500" y="1800225"/>
            <a:ext cx="13081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dirty="0">
                <a:solidFill>
                  <a:srgbClr val="006600"/>
                </a:solidFill>
                <a:latin typeface="楷体" panose="02010609060101010101" pitchFamily="49" charset="-122"/>
                <a:ea typeface="楷体" panose="02010609060101010101" pitchFamily="49" charset="-122"/>
              </a:rPr>
              <a:t>选  模</a:t>
            </a:r>
          </a:p>
        </p:txBody>
      </p:sp>
      <p:sp>
        <p:nvSpPr>
          <p:cNvPr id="21545" name="Rectangle 41"/>
          <p:cNvSpPr>
            <a:spLocks noChangeArrowheads="1"/>
          </p:cNvSpPr>
          <p:nvPr/>
        </p:nvSpPr>
        <p:spPr bwMode="auto">
          <a:xfrm>
            <a:off x="6826250" y="2562225"/>
            <a:ext cx="1708150"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dirty="0">
                <a:solidFill>
                  <a:srgbClr val="006600"/>
                </a:solidFill>
                <a:latin typeface="楷体" panose="02010609060101010101" pitchFamily="49" charset="-122"/>
                <a:ea typeface="楷体" panose="02010609060101010101" pitchFamily="49" charset="-122"/>
              </a:rPr>
              <a:t>调</a:t>
            </a:r>
            <a:r>
              <a:rPr lang="en-US" altLang="zh-CN" sz="2400" dirty="0">
                <a:solidFill>
                  <a:srgbClr val="006600"/>
                </a:solidFill>
                <a:latin typeface="楷体" panose="02010609060101010101" pitchFamily="49" charset="-122"/>
                <a:ea typeface="楷体" panose="02010609060101010101" pitchFamily="49" charset="-122"/>
              </a:rPr>
              <a:t>Q/</a:t>
            </a:r>
            <a:r>
              <a:rPr lang="zh-CN" altLang="en-US" sz="2400" dirty="0">
                <a:solidFill>
                  <a:srgbClr val="006600"/>
                </a:solidFill>
                <a:latin typeface="楷体" panose="02010609060101010101" pitchFamily="49" charset="-122"/>
                <a:ea typeface="楷体" panose="02010609060101010101" pitchFamily="49" charset="-122"/>
              </a:rPr>
              <a:t>锁模</a:t>
            </a:r>
          </a:p>
          <a:p>
            <a:pPr algn="l" eaLnBrk="1" hangingPunct="1"/>
            <a:r>
              <a:rPr lang="en-US" altLang="zh-CN" sz="2400" dirty="0">
                <a:solidFill>
                  <a:srgbClr val="006600"/>
                </a:solidFill>
                <a:latin typeface="楷体" panose="02010609060101010101" pitchFamily="49" charset="-122"/>
                <a:ea typeface="楷体" panose="02010609060101010101" pitchFamily="49" charset="-122"/>
              </a:rPr>
              <a:t>/</a:t>
            </a:r>
            <a:r>
              <a:rPr lang="zh-CN" altLang="en-US" sz="2400" dirty="0">
                <a:solidFill>
                  <a:srgbClr val="006600"/>
                </a:solidFill>
                <a:latin typeface="楷体" panose="02010609060101010101" pitchFamily="49" charset="-122"/>
                <a:ea typeface="楷体" panose="02010609060101010101" pitchFamily="49" charset="-122"/>
              </a:rPr>
              <a:t>放大</a:t>
            </a:r>
          </a:p>
        </p:txBody>
      </p:sp>
      <p:sp>
        <p:nvSpPr>
          <p:cNvPr id="21546" name="Rectangle 42"/>
          <p:cNvSpPr>
            <a:spLocks noChangeArrowheads="1"/>
          </p:cNvSpPr>
          <p:nvPr/>
        </p:nvSpPr>
        <p:spPr bwMode="auto">
          <a:xfrm>
            <a:off x="6934200" y="3581400"/>
            <a:ext cx="14478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dirty="0">
                <a:solidFill>
                  <a:srgbClr val="006600"/>
                </a:solidFill>
                <a:latin typeface="楷体" panose="02010609060101010101" pitchFamily="49" charset="-122"/>
                <a:ea typeface="楷体" panose="02010609060101010101" pitchFamily="49" charset="-122"/>
              </a:rPr>
              <a:t>稳  频</a:t>
            </a:r>
          </a:p>
        </p:txBody>
      </p:sp>
      <p:sp>
        <p:nvSpPr>
          <p:cNvPr id="21547" name="Rectangle 43"/>
          <p:cNvSpPr>
            <a:spLocks noChangeArrowheads="1"/>
          </p:cNvSpPr>
          <p:nvPr/>
        </p:nvSpPr>
        <p:spPr bwMode="auto">
          <a:xfrm>
            <a:off x="6858000" y="4343400"/>
            <a:ext cx="15240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000" dirty="0">
                <a:solidFill>
                  <a:srgbClr val="006600"/>
                </a:solidFill>
                <a:latin typeface="楷体" panose="02010609060101010101" pitchFamily="49" charset="-122"/>
                <a:ea typeface="楷体" panose="02010609060101010101" pitchFamily="49" charset="-122"/>
              </a:rPr>
              <a:t>增益开关</a:t>
            </a:r>
          </a:p>
          <a:p>
            <a:pPr algn="l" eaLnBrk="1" hangingPunct="1"/>
            <a:r>
              <a:rPr lang="en-US" altLang="zh-CN" sz="2000" dirty="0">
                <a:solidFill>
                  <a:srgbClr val="006600"/>
                </a:solidFill>
                <a:latin typeface="楷体" panose="02010609060101010101" pitchFamily="49" charset="-122"/>
                <a:ea typeface="楷体" panose="02010609060101010101" pitchFamily="49" charset="-122"/>
              </a:rPr>
              <a:t>DFB</a:t>
            </a:r>
            <a:r>
              <a:rPr lang="zh-CN" altLang="en-US" sz="2000" dirty="0">
                <a:solidFill>
                  <a:srgbClr val="006600"/>
                </a:solidFill>
                <a:latin typeface="楷体" panose="02010609060101010101" pitchFamily="49" charset="-122"/>
                <a:ea typeface="楷体" panose="02010609060101010101" pitchFamily="49" charset="-122"/>
              </a:rPr>
              <a:t>激光器</a:t>
            </a:r>
          </a:p>
        </p:txBody>
      </p:sp>
      <p:sp>
        <p:nvSpPr>
          <p:cNvPr id="21548" name="Rectangle 44"/>
          <p:cNvSpPr>
            <a:spLocks noChangeArrowheads="1"/>
          </p:cNvSpPr>
          <p:nvPr/>
        </p:nvSpPr>
        <p:spPr bwMode="auto">
          <a:xfrm>
            <a:off x="762000" y="4724400"/>
            <a:ext cx="1282700" cy="825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1549" name="Rectangle 45"/>
          <p:cNvSpPr>
            <a:spLocks noChangeArrowheads="1"/>
          </p:cNvSpPr>
          <p:nvPr/>
        </p:nvSpPr>
        <p:spPr bwMode="auto">
          <a:xfrm>
            <a:off x="2743200" y="4724400"/>
            <a:ext cx="1282700" cy="749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1550" name="Line 46"/>
          <p:cNvSpPr>
            <a:spLocks noChangeShapeType="1"/>
          </p:cNvSpPr>
          <p:nvPr/>
        </p:nvSpPr>
        <p:spPr bwMode="auto">
          <a:xfrm>
            <a:off x="2057400" y="5099050"/>
            <a:ext cx="6731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1" name="Rectangle 47"/>
          <p:cNvSpPr>
            <a:spLocks noChangeArrowheads="1"/>
          </p:cNvSpPr>
          <p:nvPr/>
        </p:nvSpPr>
        <p:spPr bwMode="auto">
          <a:xfrm>
            <a:off x="838200" y="4724400"/>
            <a:ext cx="1447800" cy="76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200" dirty="0">
                <a:solidFill>
                  <a:srgbClr val="002C00"/>
                </a:solidFill>
                <a:latin typeface="楷体" panose="02010609060101010101" pitchFamily="49" charset="-122"/>
                <a:ea typeface="楷体" panose="02010609060101010101" pitchFamily="49" charset="-122"/>
              </a:rPr>
              <a:t>谐振腔</a:t>
            </a:r>
          </a:p>
          <a:p>
            <a:pPr algn="l" eaLnBrk="1" hangingPunct="1"/>
            <a:r>
              <a:rPr lang="zh-CN" altLang="en-US" sz="2200" dirty="0">
                <a:solidFill>
                  <a:srgbClr val="002C00"/>
                </a:solidFill>
                <a:latin typeface="楷体" panose="02010609060101010101" pitchFamily="49" charset="-122"/>
                <a:ea typeface="楷体" panose="02010609060101010101" pitchFamily="49" charset="-122"/>
              </a:rPr>
              <a:t>理  论</a:t>
            </a:r>
            <a:endParaRPr lang="zh-CN" altLang="en-US" sz="2000" dirty="0">
              <a:latin typeface="楷体" panose="02010609060101010101" pitchFamily="49" charset="-122"/>
              <a:ea typeface="楷体" panose="02010609060101010101" pitchFamily="49" charset="-122"/>
            </a:endParaRPr>
          </a:p>
        </p:txBody>
      </p:sp>
      <p:sp>
        <p:nvSpPr>
          <p:cNvPr id="21552" name="Rectangle 48"/>
          <p:cNvSpPr>
            <a:spLocks noChangeArrowheads="1"/>
          </p:cNvSpPr>
          <p:nvPr/>
        </p:nvSpPr>
        <p:spPr bwMode="auto">
          <a:xfrm>
            <a:off x="2743200" y="4876800"/>
            <a:ext cx="1676400" cy="42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200" dirty="0">
                <a:solidFill>
                  <a:srgbClr val="002C00"/>
                </a:solidFill>
                <a:latin typeface="黑体" pitchFamily="49" charset="-122"/>
                <a:ea typeface="楷体" panose="02010609060101010101" pitchFamily="49" charset="-122"/>
              </a:rPr>
              <a:t>高斯光束</a:t>
            </a:r>
            <a:endParaRPr lang="zh-CN" altLang="en-US" sz="2000" dirty="0">
              <a:latin typeface="楷体" panose="02010609060101010101" pitchFamily="49" charset="-122"/>
              <a:ea typeface="楷体" panose="02010609060101010101" pitchFamily="49" charset="-122"/>
            </a:endParaRPr>
          </a:p>
        </p:txBody>
      </p:sp>
      <p:sp>
        <p:nvSpPr>
          <p:cNvPr id="21553" name="Rectangle 49"/>
          <p:cNvSpPr>
            <a:spLocks noChangeArrowheads="1"/>
          </p:cNvSpPr>
          <p:nvPr/>
        </p:nvSpPr>
        <p:spPr bwMode="auto">
          <a:xfrm>
            <a:off x="6788150" y="5187950"/>
            <a:ext cx="1365250" cy="8318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1554" name="Line 50"/>
          <p:cNvSpPr>
            <a:spLocks noChangeShapeType="1"/>
          </p:cNvSpPr>
          <p:nvPr/>
        </p:nvSpPr>
        <p:spPr bwMode="auto">
          <a:xfrm>
            <a:off x="6400800" y="5486400"/>
            <a:ext cx="3746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5" name="Rectangle 51"/>
          <p:cNvSpPr>
            <a:spLocks noChangeArrowheads="1"/>
          </p:cNvSpPr>
          <p:nvPr/>
        </p:nvSpPr>
        <p:spPr bwMode="auto">
          <a:xfrm>
            <a:off x="6858000" y="5337175"/>
            <a:ext cx="15240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50000"/>
              </a:lnSpc>
              <a:spcBef>
                <a:spcPct val="50000"/>
              </a:spcBef>
            </a:pPr>
            <a:r>
              <a:rPr lang="zh-CN" altLang="en-US" sz="2000" dirty="0">
                <a:solidFill>
                  <a:srgbClr val="006600"/>
                </a:solidFill>
                <a:latin typeface="楷体" panose="02010609060101010101" pitchFamily="49" charset="-122"/>
                <a:ea typeface="楷体" panose="02010609060101010101" pitchFamily="49" charset="-122"/>
              </a:rPr>
              <a:t>无谐振腔</a:t>
            </a:r>
          </a:p>
          <a:p>
            <a:pPr algn="l" eaLnBrk="1" hangingPunct="1">
              <a:lnSpc>
                <a:spcPct val="50000"/>
              </a:lnSpc>
              <a:spcBef>
                <a:spcPct val="50000"/>
              </a:spcBef>
            </a:pPr>
            <a:r>
              <a:rPr lang="zh-CN" altLang="en-US" sz="2000" dirty="0">
                <a:solidFill>
                  <a:srgbClr val="006600"/>
                </a:solidFill>
                <a:latin typeface="楷体" panose="02010609060101010101" pitchFamily="49" charset="-122"/>
                <a:ea typeface="楷体" panose="02010609060101010101" pitchFamily="49" charset="-122"/>
              </a:rPr>
              <a:t>激 光 器</a:t>
            </a:r>
          </a:p>
        </p:txBody>
      </p:sp>
      <p:sp>
        <p:nvSpPr>
          <p:cNvPr id="21556" name="Rectangle 52"/>
          <p:cNvSpPr>
            <a:spLocks noChangeArrowheads="1"/>
          </p:cNvSpPr>
          <p:nvPr/>
        </p:nvSpPr>
        <p:spPr bwMode="auto">
          <a:xfrm>
            <a:off x="533400" y="4419600"/>
            <a:ext cx="3810000" cy="14478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ext Box 2"/>
          <p:cNvSpPr txBox="1">
            <a:spLocks noChangeArrowheads="1"/>
          </p:cNvSpPr>
          <p:nvPr/>
        </p:nvSpPr>
        <p:spPr bwMode="auto">
          <a:xfrm>
            <a:off x="4572000" y="4114800"/>
            <a:ext cx="4249881"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buFontTx/>
              <a:buChar char="•"/>
            </a:pPr>
            <a:r>
              <a:rPr lang="en-US" altLang="zh-CN" sz="2400" b="0" dirty="0">
                <a:ea typeface="黑体" pitchFamily="49" charset="-122"/>
              </a:rPr>
              <a:t> </a:t>
            </a:r>
            <a:r>
              <a:rPr lang="zh-CN" altLang="en-US" sz="2400" dirty="0">
                <a:ea typeface="楷体" panose="02010609060101010101" pitchFamily="49" charset="-122"/>
              </a:rPr>
              <a:t>半导体激光器</a:t>
            </a:r>
            <a:r>
              <a:rPr lang="zh-CN" altLang="en-US" sz="2400" b="0" dirty="0">
                <a:ea typeface="黑体" pitchFamily="49" charset="-122"/>
              </a:rPr>
              <a:t>  </a:t>
            </a:r>
            <a:r>
              <a:rPr lang="zh-CN" altLang="en-US" sz="2400" b="0" i="1" dirty="0">
                <a:ea typeface="黑体" pitchFamily="49" charset="-122"/>
              </a:rPr>
              <a:t> </a:t>
            </a:r>
            <a:r>
              <a:rPr lang="en-US" altLang="zh-CN" sz="2400" b="0" i="1" dirty="0" err="1">
                <a:ea typeface="黑体" pitchFamily="49" charset="-122"/>
              </a:rPr>
              <a:t>I</a:t>
            </a:r>
            <a:r>
              <a:rPr lang="en-US" altLang="zh-CN" sz="2400" b="0" i="1" baseline="-25000" dirty="0" err="1">
                <a:ea typeface="黑体" pitchFamily="49" charset="-122"/>
              </a:rPr>
              <a:t>th</a:t>
            </a:r>
            <a:r>
              <a:rPr lang="en-US" altLang="zh-CN" sz="2400" b="0" i="1" baseline="-25000" dirty="0">
                <a:ea typeface="黑体" pitchFamily="49" charset="-122"/>
              </a:rPr>
              <a:t>  </a:t>
            </a:r>
            <a:r>
              <a:rPr lang="en-US" altLang="zh-CN" sz="2400" b="0" baseline="-25000" dirty="0">
                <a:ea typeface="黑体" pitchFamily="49" charset="-122"/>
              </a:rPr>
              <a:t> </a:t>
            </a:r>
            <a:r>
              <a:rPr lang="zh-CN" altLang="en-US" sz="2400" dirty="0">
                <a:ea typeface="楷体" panose="02010609060101010101" pitchFamily="49" charset="-122"/>
              </a:rPr>
              <a:t>注入电流</a:t>
            </a:r>
          </a:p>
          <a:p>
            <a:pPr algn="l" eaLnBrk="1" hangingPunct="1">
              <a:lnSpc>
                <a:spcPct val="140000"/>
              </a:lnSpc>
              <a:buFontTx/>
              <a:buChar char="•"/>
            </a:pPr>
            <a:r>
              <a:rPr lang="zh-CN" altLang="en-US" sz="2400" b="0" dirty="0">
                <a:ea typeface="黑体" pitchFamily="49" charset="-122"/>
              </a:rPr>
              <a:t> </a:t>
            </a:r>
            <a:r>
              <a:rPr lang="zh-CN" altLang="en-US" sz="2400" dirty="0">
                <a:latin typeface="楷体" panose="02010609060101010101" pitchFamily="49" charset="-122"/>
                <a:ea typeface="楷体" panose="02010609060101010101" pitchFamily="49" charset="-122"/>
              </a:rPr>
              <a:t>气体激光器       放电电流</a:t>
            </a:r>
          </a:p>
          <a:p>
            <a:pPr algn="l" eaLnBrk="1" hangingPunct="1">
              <a:lnSpc>
                <a:spcPct val="150000"/>
              </a:lnSpc>
              <a:buFontTx/>
              <a:buChar char="•"/>
            </a:pPr>
            <a:r>
              <a:rPr lang="zh-CN" altLang="en-US" sz="2400" dirty="0">
                <a:latin typeface="楷体" panose="02010609060101010101" pitchFamily="49" charset="-122"/>
                <a:ea typeface="楷体" panose="02010609060101010101" pitchFamily="49" charset="-122"/>
              </a:rPr>
              <a:t> 固体激光器         光泵</a:t>
            </a:r>
          </a:p>
        </p:txBody>
      </p:sp>
      <p:sp>
        <p:nvSpPr>
          <p:cNvPr id="246787" name="Text Box 3"/>
          <p:cNvSpPr txBox="1">
            <a:spLocks noChangeArrowheads="1"/>
          </p:cNvSpPr>
          <p:nvPr/>
        </p:nvSpPr>
        <p:spPr bwMode="auto">
          <a:xfrm>
            <a:off x="0" y="1052513"/>
            <a:ext cx="8763000"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600" b="0" dirty="0">
                <a:ea typeface="黑体" pitchFamily="49" charset="-122"/>
              </a:rPr>
              <a:t>    </a:t>
            </a:r>
            <a:r>
              <a:rPr lang="zh-CN" altLang="en-US" sz="2800" dirty="0">
                <a:ea typeface="楷体" panose="02010609060101010101" pitchFamily="49" charset="-122"/>
              </a:rPr>
              <a:t>推导得出的</a:t>
            </a:r>
            <a:r>
              <a:rPr lang="en-US" altLang="zh-CN" sz="2600" b="0" i="1" dirty="0" err="1">
                <a:latin typeface="Times New Roman" pitchFamily="18" charset="0"/>
                <a:ea typeface="黑体" pitchFamily="49" charset="-122"/>
              </a:rPr>
              <a:t>P</a:t>
            </a:r>
            <a:r>
              <a:rPr lang="en-US" altLang="zh-CN" sz="2600" b="0" i="1" baseline="-25000" dirty="0" err="1">
                <a:latin typeface="Times New Roman" pitchFamily="18" charset="0"/>
                <a:ea typeface="黑体" pitchFamily="49" charset="-122"/>
              </a:rPr>
              <a:t>pt</a:t>
            </a:r>
            <a:r>
              <a:rPr lang="zh-CN" altLang="en-US" sz="2800" i="1" dirty="0">
                <a:ea typeface="楷体" panose="02010609060101010101" pitchFamily="49" charset="-122"/>
              </a:rPr>
              <a:t>或</a:t>
            </a:r>
            <a:r>
              <a:rPr lang="en-US" altLang="zh-CN" sz="2600" b="0" i="1" dirty="0" err="1">
                <a:latin typeface="Times New Roman" pitchFamily="18" charset="0"/>
                <a:ea typeface="黑体" pitchFamily="49" charset="-122"/>
              </a:rPr>
              <a:t>E</a:t>
            </a:r>
            <a:r>
              <a:rPr lang="en-US" altLang="zh-CN" sz="2600" b="0" i="1" baseline="-25000" dirty="0" err="1">
                <a:latin typeface="Times New Roman" pitchFamily="18" charset="0"/>
                <a:ea typeface="黑体" pitchFamily="49" charset="-122"/>
              </a:rPr>
              <a:t>pt</a:t>
            </a:r>
            <a:r>
              <a:rPr lang="zh-CN" altLang="en-US" sz="2800" dirty="0">
                <a:ea typeface="楷体" panose="02010609060101010101" pitchFamily="49" charset="-122"/>
              </a:rPr>
              <a:t>－有效泵浦功率或泵浦能量</a:t>
            </a:r>
          </a:p>
          <a:p>
            <a:pPr algn="l" eaLnBrk="1" hangingPunct="1">
              <a:lnSpc>
                <a:spcPct val="140000"/>
              </a:lnSpc>
            </a:pPr>
            <a:r>
              <a:rPr lang="zh-CN" altLang="en-US" sz="2600" b="0" dirty="0">
                <a:ea typeface="黑体" pitchFamily="49" charset="-122"/>
              </a:rPr>
              <a:t>    </a:t>
            </a:r>
            <a:r>
              <a:rPr lang="zh-CN" altLang="en-US" sz="2600" dirty="0">
                <a:ea typeface="楷体" panose="02010609060101010101" pitchFamily="49" charset="-122"/>
              </a:rPr>
              <a:t>实际激光器</a:t>
            </a:r>
            <a:r>
              <a:rPr lang="en-US" altLang="zh-CN" sz="2600" b="0" i="1" dirty="0" err="1">
                <a:latin typeface="Times New Roman" pitchFamily="18" charset="0"/>
                <a:ea typeface="黑体" pitchFamily="49" charset="-122"/>
              </a:rPr>
              <a:t>P</a:t>
            </a:r>
            <a:r>
              <a:rPr lang="en-US" altLang="zh-CN" sz="2600" b="0" i="1" baseline="-25000" dirty="0" err="1">
                <a:latin typeface="Times New Roman" pitchFamily="18" charset="0"/>
                <a:ea typeface="黑体" pitchFamily="49" charset="-122"/>
              </a:rPr>
              <a:t>pt</a:t>
            </a:r>
            <a:r>
              <a:rPr lang="zh-CN" altLang="en-US" sz="2600" i="1" dirty="0">
                <a:ea typeface="楷体" panose="02010609060101010101" pitchFamily="49" charset="-122"/>
              </a:rPr>
              <a:t>或</a:t>
            </a:r>
            <a:r>
              <a:rPr lang="en-US" altLang="zh-CN" sz="2600" b="0" i="1" dirty="0" err="1">
                <a:latin typeface="Times New Roman" pitchFamily="18" charset="0"/>
                <a:ea typeface="黑体" pitchFamily="49" charset="-122"/>
              </a:rPr>
              <a:t>E</a:t>
            </a:r>
            <a:r>
              <a:rPr lang="en-US" altLang="zh-CN" sz="2600" b="0" i="1" baseline="-25000" dirty="0" err="1">
                <a:latin typeface="Times New Roman" pitchFamily="18" charset="0"/>
                <a:ea typeface="黑体" pitchFamily="49" charset="-122"/>
              </a:rPr>
              <a:t>pt</a:t>
            </a:r>
            <a:r>
              <a:rPr lang="en-US" altLang="zh-CN" sz="2600" b="0" i="1" baseline="-25000" dirty="0">
                <a:latin typeface="Times New Roman" pitchFamily="18" charset="0"/>
                <a:ea typeface="黑体" pitchFamily="49" charset="-122"/>
              </a:rPr>
              <a:t> </a:t>
            </a:r>
            <a:r>
              <a:rPr lang="zh-CN" altLang="en-US" sz="2600" dirty="0">
                <a:ea typeface="楷体" panose="02010609060101010101" pitchFamily="49" charset="-122"/>
              </a:rPr>
              <a:t>为输入泵浦光源的电功率</a:t>
            </a:r>
            <a:endParaRPr lang="zh-CN" altLang="en-US" sz="2400" baseline="-25000" dirty="0">
              <a:ea typeface="楷体" panose="02010609060101010101" pitchFamily="49" charset="-122"/>
            </a:endParaRPr>
          </a:p>
        </p:txBody>
      </p:sp>
      <p:grpSp>
        <p:nvGrpSpPr>
          <p:cNvPr id="2" name="Group 4"/>
          <p:cNvGrpSpPr>
            <a:grpSpLocks/>
          </p:cNvGrpSpPr>
          <p:nvPr/>
        </p:nvGrpSpPr>
        <p:grpSpPr bwMode="auto">
          <a:xfrm>
            <a:off x="611188" y="2924175"/>
            <a:ext cx="7962900" cy="806450"/>
            <a:chOff x="480" y="1872"/>
            <a:chExt cx="5016" cy="508"/>
          </a:xfrm>
        </p:grpSpPr>
        <p:sp>
          <p:nvSpPr>
            <p:cNvPr id="16409" name="Text Box 5"/>
            <p:cNvSpPr txBox="1">
              <a:spLocks noChangeArrowheads="1"/>
            </p:cNvSpPr>
            <p:nvPr/>
          </p:nvSpPr>
          <p:spPr bwMode="auto">
            <a:xfrm>
              <a:off x="480" y="2016"/>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b="0">
                  <a:ea typeface="黑体" pitchFamily="49" charset="-122"/>
                </a:rPr>
                <a:t>电源</a:t>
              </a:r>
            </a:p>
          </p:txBody>
        </p:sp>
        <p:sp>
          <p:nvSpPr>
            <p:cNvPr id="16410" name="Text Box 6"/>
            <p:cNvSpPr txBox="1">
              <a:spLocks noChangeArrowheads="1"/>
            </p:cNvSpPr>
            <p:nvPr/>
          </p:nvSpPr>
          <p:spPr bwMode="auto">
            <a:xfrm>
              <a:off x="1392" y="2016"/>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b="0">
                  <a:ea typeface="黑体" pitchFamily="49" charset="-122"/>
                </a:rPr>
                <a:t>电容</a:t>
              </a:r>
            </a:p>
          </p:txBody>
        </p:sp>
        <p:sp>
          <p:nvSpPr>
            <p:cNvPr id="16411" name="Text Box 7"/>
            <p:cNvSpPr txBox="1">
              <a:spLocks noChangeArrowheads="1"/>
            </p:cNvSpPr>
            <p:nvPr/>
          </p:nvSpPr>
          <p:spPr bwMode="auto">
            <a:xfrm>
              <a:off x="2304" y="2016"/>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b="0">
                  <a:ea typeface="黑体" pitchFamily="49" charset="-122"/>
                </a:rPr>
                <a:t>脉冲氙灯</a:t>
              </a:r>
            </a:p>
          </p:txBody>
        </p:sp>
        <p:sp>
          <p:nvSpPr>
            <p:cNvPr id="16412" name="Text Box 8"/>
            <p:cNvSpPr txBox="1">
              <a:spLocks noChangeArrowheads="1"/>
            </p:cNvSpPr>
            <p:nvPr/>
          </p:nvSpPr>
          <p:spPr bwMode="auto">
            <a:xfrm>
              <a:off x="3792" y="2016"/>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b="0">
                  <a:ea typeface="黑体" pitchFamily="49" charset="-122"/>
                </a:rPr>
                <a:t>工作物质</a:t>
              </a:r>
            </a:p>
          </p:txBody>
        </p:sp>
        <p:sp>
          <p:nvSpPr>
            <p:cNvPr id="16413" name="Rectangle 9"/>
            <p:cNvSpPr>
              <a:spLocks noChangeArrowheads="1"/>
            </p:cNvSpPr>
            <p:nvPr/>
          </p:nvSpPr>
          <p:spPr bwMode="auto">
            <a:xfrm>
              <a:off x="480" y="2016"/>
              <a:ext cx="480"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16414" name="Rectangle 10"/>
            <p:cNvSpPr>
              <a:spLocks noChangeArrowheads="1"/>
            </p:cNvSpPr>
            <p:nvPr/>
          </p:nvSpPr>
          <p:spPr bwMode="auto">
            <a:xfrm>
              <a:off x="1392" y="2016"/>
              <a:ext cx="480"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16415" name="Rectangle 11"/>
            <p:cNvSpPr>
              <a:spLocks noChangeArrowheads="1"/>
            </p:cNvSpPr>
            <p:nvPr/>
          </p:nvSpPr>
          <p:spPr bwMode="auto">
            <a:xfrm>
              <a:off x="2256" y="2016"/>
              <a:ext cx="960"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16416" name="Rectangle 12"/>
            <p:cNvSpPr>
              <a:spLocks noChangeArrowheads="1"/>
            </p:cNvSpPr>
            <p:nvPr/>
          </p:nvSpPr>
          <p:spPr bwMode="auto">
            <a:xfrm>
              <a:off x="3696" y="2016"/>
              <a:ext cx="1008"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16417" name="Line 13"/>
            <p:cNvSpPr>
              <a:spLocks noChangeShapeType="1"/>
            </p:cNvSpPr>
            <p:nvPr/>
          </p:nvSpPr>
          <p:spPr bwMode="auto">
            <a:xfrm>
              <a:off x="960" y="2160"/>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8" name="Line 14"/>
            <p:cNvSpPr>
              <a:spLocks noChangeShapeType="1"/>
            </p:cNvSpPr>
            <p:nvPr/>
          </p:nvSpPr>
          <p:spPr bwMode="auto">
            <a:xfrm>
              <a:off x="1872" y="2160"/>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9" name="Line 15"/>
            <p:cNvSpPr>
              <a:spLocks noChangeShapeType="1"/>
            </p:cNvSpPr>
            <p:nvPr/>
          </p:nvSpPr>
          <p:spPr bwMode="auto">
            <a:xfrm>
              <a:off x="3216" y="2160"/>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0" name="Text Box 16"/>
            <p:cNvSpPr txBox="1">
              <a:spLocks noChangeArrowheads="1"/>
            </p:cNvSpPr>
            <p:nvPr/>
          </p:nvSpPr>
          <p:spPr bwMode="auto">
            <a:xfrm>
              <a:off x="960" y="1920"/>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b="0">
                  <a:ea typeface="黑体" pitchFamily="49" charset="-122"/>
                </a:rPr>
                <a:t>充电</a:t>
              </a:r>
              <a:endParaRPr lang="zh-CN" altLang="en-US" sz="2400" b="0">
                <a:ea typeface="黑体" pitchFamily="49" charset="-122"/>
              </a:endParaRPr>
            </a:p>
          </p:txBody>
        </p:sp>
        <p:sp>
          <p:nvSpPr>
            <p:cNvPr id="16421" name="Text Box 17"/>
            <p:cNvSpPr txBox="1">
              <a:spLocks noChangeArrowheads="1"/>
            </p:cNvSpPr>
            <p:nvPr/>
          </p:nvSpPr>
          <p:spPr bwMode="auto">
            <a:xfrm>
              <a:off x="1872" y="1920"/>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b="0">
                  <a:ea typeface="黑体" pitchFamily="49" charset="-122"/>
                </a:rPr>
                <a:t>放电</a:t>
              </a:r>
            </a:p>
          </p:txBody>
        </p:sp>
        <p:sp>
          <p:nvSpPr>
            <p:cNvPr id="16422" name="Text Box 18"/>
            <p:cNvSpPr txBox="1">
              <a:spLocks noChangeArrowheads="1"/>
            </p:cNvSpPr>
            <p:nvPr/>
          </p:nvSpPr>
          <p:spPr bwMode="auto">
            <a:xfrm>
              <a:off x="3264" y="1920"/>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b="0">
                  <a:ea typeface="黑体" pitchFamily="49" charset="-122"/>
                </a:rPr>
                <a:t>发光</a:t>
              </a:r>
            </a:p>
          </p:txBody>
        </p:sp>
        <p:sp>
          <p:nvSpPr>
            <p:cNvPr id="16423" name="Line 19"/>
            <p:cNvSpPr>
              <a:spLocks noChangeShapeType="1"/>
            </p:cNvSpPr>
            <p:nvPr/>
          </p:nvSpPr>
          <p:spPr bwMode="auto">
            <a:xfrm>
              <a:off x="4704" y="2160"/>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24" name="Text Box 20"/>
            <p:cNvSpPr txBox="1">
              <a:spLocks noChangeArrowheads="1"/>
            </p:cNvSpPr>
            <p:nvPr/>
          </p:nvSpPr>
          <p:spPr bwMode="auto">
            <a:xfrm>
              <a:off x="4752" y="1872"/>
              <a:ext cx="404" cy="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30000"/>
                </a:lnSpc>
              </a:pPr>
              <a:r>
                <a:rPr lang="zh-CN" altLang="en-US" b="0">
                  <a:ea typeface="黑体" pitchFamily="49" charset="-122"/>
                </a:rPr>
                <a:t>部分</a:t>
              </a:r>
            </a:p>
            <a:p>
              <a:pPr algn="l" eaLnBrk="1" hangingPunct="1">
                <a:lnSpc>
                  <a:spcPct val="130000"/>
                </a:lnSpc>
              </a:pPr>
              <a:r>
                <a:rPr lang="zh-CN" altLang="en-US" b="0">
                  <a:ea typeface="黑体" pitchFamily="49" charset="-122"/>
                </a:rPr>
                <a:t>吸收</a:t>
              </a:r>
              <a:endParaRPr lang="zh-CN" altLang="en-US" sz="2400" b="0">
                <a:ea typeface="黑体" pitchFamily="49" charset="-122"/>
              </a:endParaRPr>
            </a:p>
          </p:txBody>
        </p:sp>
        <p:graphicFrame>
          <p:nvGraphicFramePr>
            <p:cNvPr id="16386" name="Object 21"/>
            <p:cNvGraphicFramePr>
              <a:graphicFrameLocks noChangeAspect="1"/>
            </p:cNvGraphicFramePr>
            <p:nvPr/>
          </p:nvGraphicFramePr>
          <p:xfrm>
            <a:off x="5184" y="2016"/>
            <a:ext cx="312" cy="276"/>
          </p:xfrm>
          <a:graphic>
            <a:graphicData uri="http://schemas.openxmlformats.org/presentationml/2006/ole">
              <mc:AlternateContent xmlns:mc="http://schemas.openxmlformats.org/markup-compatibility/2006">
                <mc:Choice xmlns:v="urn:schemas-microsoft-com:vml" Requires="v">
                  <p:oleObj spid="_x0000_s16426" name="公式" r:id="rId3" imgW="317160" imgH="279360" progId="Equation.3">
                    <p:embed/>
                  </p:oleObj>
                </mc:Choice>
                <mc:Fallback>
                  <p:oleObj name="公式" r:id="rId3" imgW="317160" imgH="279360" progId="Equation.3">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4" y="2016"/>
                          <a:ext cx="312"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40"/>
          <p:cNvGrpSpPr>
            <a:grpSpLocks/>
          </p:cNvGrpSpPr>
          <p:nvPr/>
        </p:nvGrpSpPr>
        <p:grpSpPr bwMode="auto">
          <a:xfrm>
            <a:off x="468313" y="3789363"/>
            <a:ext cx="3886200" cy="2611437"/>
            <a:chOff x="295" y="2387"/>
            <a:chExt cx="2448" cy="1645"/>
          </a:xfrm>
        </p:grpSpPr>
        <p:grpSp>
          <p:nvGrpSpPr>
            <p:cNvPr id="16393" name="Group 39"/>
            <p:cNvGrpSpPr>
              <a:grpSpLocks/>
            </p:cNvGrpSpPr>
            <p:nvPr/>
          </p:nvGrpSpPr>
          <p:grpSpPr bwMode="auto">
            <a:xfrm>
              <a:off x="295" y="2387"/>
              <a:ext cx="2448" cy="1604"/>
              <a:chOff x="288" y="2400"/>
              <a:chExt cx="2448" cy="1604"/>
            </a:xfrm>
          </p:grpSpPr>
          <p:pic>
            <p:nvPicPr>
              <p:cNvPr id="16397" name="Picture 22" descr="solid laser figure"/>
              <p:cNvPicPr>
                <a:picLocks noChangeAspect="1" noChangeArrowheads="1"/>
              </p:cNvPicPr>
              <p:nvPr/>
            </p:nvPicPr>
            <p:blipFill>
              <a:blip r:embed="rId5">
                <a:extLst>
                  <a:ext uri="{28A0092B-C50C-407E-A947-70E740481C1C}">
                    <a14:useLocalDpi xmlns:a14="http://schemas.microsoft.com/office/drawing/2010/main" val="0"/>
                  </a:ext>
                </a:extLst>
              </a:blip>
              <a:srcRect l="7196" r="6447"/>
              <a:stretch>
                <a:fillRect/>
              </a:stretch>
            </p:blipFill>
            <p:spPr bwMode="auto">
              <a:xfrm>
                <a:off x="288" y="2400"/>
                <a:ext cx="2448"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8" name="Line 23"/>
              <p:cNvSpPr>
                <a:spLocks noChangeShapeType="1"/>
              </p:cNvSpPr>
              <p:nvPr/>
            </p:nvSpPr>
            <p:spPr bwMode="auto">
              <a:xfrm>
                <a:off x="720" y="3168"/>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9" name="Line 24"/>
              <p:cNvSpPr>
                <a:spLocks noChangeShapeType="1"/>
              </p:cNvSpPr>
              <p:nvPr/>
            </p:nvSpPr>
            <p:spPr bwMode="auto">
              <a:xfrm>
                <a:off x="720" y="360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0" name="Line 25"/>
              <p:cNvSpPr>
                <a:spLocks noChangeShapeType="1"/>
              </p:cNvSpPr>
              <p:nvPr/>
            </p:nvSpPr>
            <p:spPr bwMode="auto">
              <a:xfrm>
                <a:off x="2112" y="3120"/>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1" name="Line 26"/>
              <p:cNvSpPr>
                <a:spLocks noChangeShapeType="1"/>
              </p:cNvSpPr>
              <p:nvPr/>
            </p:nvSpPr>
            <p:spPr bwMode="auto">
              <a:xfrm flipH="1">
                <a:off x="1440" y="3600"/>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2" name="Text Box 29"/>
              <p:cNvSpPr txBox="1">
                <a:spLocks noChangeArrowheads="1"/>
              </p:cNvSpPr>
              <p:nvPr/>
            </p:nvSpPr>
            <p:spPr bwMode="auto">
              <a:xfrm>
                <a:off x="1152" y="3456"/>
                <a:ext cx="17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400" b="0">
                    <a:latin typeface="Times New Roman" pitchFamily="18" charset="0"/>
                    <a:ea typeface="宋体" pitchFamily="2" charset="-122"/>
                  </a:rPr>
                  <a:t>+</a:t>
                </a:r>
                <a:endParaRPr lang="en-US" altLang="zh-CN" sz="2400" b="0">
                  <a:latin typeface="Times New Roman" pitchFamily="18" charset="0"/>
                  <a:ea typeface="宋体" pitchFamily="2" charset="-122"/>
                </a:endParaRPr>
              </a:p>
            </p:txBody>
          </p:sp>
          <p:sp>
            <p:nvSpPr>
              <p:cNvPr id="16403" name="Text Box 30"/>
              <p:cNvSpPr txBox="1">
                <a:spLocks noChangeArrowheads="1"/>
              </p:cNvSpPr>
              <p:nvPr/>
            </p:nvSpPr>
            <p:spPr bwMode="auto">
              <a:xfrm>
                <a:off x="1440" y="3456"/>
                <a:ext cx="2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1000" b="0">
                    <a:latin typeface="Times New Roman" pitchFamily="18" charset="0"/>
                    <a:ea typeface="宋体" pitchFamily="2" charset="-122"/>
                  </a:rPr>
                  <a:t>－</a:t>
                </a:r>
                <a:endParaRPr lang="zh-CN" altLang="en-US" sz="2400" b="0">
                  <a:latin typeface="Times New Roman" pitchFamily="18" charset="0"/>
                  <a:ea typeface="宋体" pitchFamily="2" charset="-122"/>
                </a:endParaRPr>
              </a:p>
            </p:txBody>
          </p:sp>
          <p:sp>
            <p:nvSpPr>
              <p:cNvPr id="16404" name="Text Box 32"/>
              <p:cNvSpPr txBox="1">
                <a:spLocks noChangeArrowheads="1"/>
              </p:cNvSpPr>
              <p:nvPr/>
            </p:nvSpPr>
            <p:spPr bwMode="auto">
              <a:xfrm>
                <a:off x="1200" y="3792"/>
                <a:ext cx="37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1600">
                    <a:latin typeface="Times New Roman" pitchFamily="18" charset="0"/>
                    <a:ea typeface="宋体" pitchFamily="2" charset="-122"/>
                  </a:rPr>
                  <a:t>电源</a:t>
                </a:r>
                <a:endParaRPr lang="zh-CN" altLang="en-US" sz="2400" b="0">
                  <a:latin typeface="Times New Roman" pitchFamily="18" charset="0"/>
                  <a:ea typeface="宋体" pitchFamily="2" charset="-122"/>
                </a:endParaRPr>
              </a:p>
            </p:txBody>
          </p:sp>
          <p:sp>
            <p:nvSpPr>
              <p:cNvPr id="16405" name="Line 33"/>
              <p:cNvSpPr>
                <a:spLocks noChangeShapeType="1"/>
              </p:cNvSpPr>
              <p:nvPr/>
            </p:nvSpPr>
            <p:spPr bwMode="auto">
              <a:xfrm>
                <a:off x="1056" y="3600"/>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6" name="Line 34"/>
              <p:cNvSpPr>
                <a:spLocks noChangeShapeType="1"/>
              </p:cNvSpPr>
              <p:nvPr/>
            </p:nvSpPr>
            <p:spPr bwMode="auto">
              <a:xfrm>
                <a:off x="1056" y="3888"/>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7" name="Line 35"/>
              <p:cNvSpPr>
                <a:spLocks noChangeShapeType="1"/>
              </p:cNvSpPr>
              <p:nvPr/>
            </p:nvSpPr>
            <p:spPr bwMode="auto">
              <a:xfrm>
                <a:off x="1728" y="3600"/>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8" name="Line 36"/>
              <p:cNvSpPr>
                <a:spLocks noChangeShapeType="1"/>
              </p:cNvSpPr>
              <p:nvPr/>
            </p:nvSpPr>
            <p:spPr bwMode="auto">
              <a:xfrm>
                <a:off x="1584" y="3888"/>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6394" name="Line 27"/>
            <p:cNvSpPr>
              <a:spLocks noChangeShapeType="1"/>
            </p:cNvSpPr>
            <p:nvPr/>
          </p:nvSpPr>
          <p:spPr bwMode="auto">
            <a:xfrm>
              <a:off x="1344" y="3504"/>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5" name="Line 28"/>
            <p:cNvSpPr>
              <a:spLocks noChangeShapeType="1"/>
            </p:cNvSpPr>
            <p:nvPr/>
          </p:nvSpPr>
          <p:spPr bwMode="auto">
            <a:xfrm>
              <a:off x="1440" y="3504"/>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6" name="Rectangle 31"/>
            <p:cNvSpPr>
              <a:spLocks noChangeArrowheads="1"/>
            </p:cNvSpPr>
            <p:nvPr/>
          </p:nvSpPr>
          <p:spPr bwMode="auto">
            <a:xfrm>
              <a:off x="1200" y="3792"/>
              <a:ext cx="384" cy="240"/>
            </a:xfrm>
            <a:prstGeom prst="rect">
              <a:avLst/>
            </a:prstGeom>
            <a:noFill/>
            <a:ln w="9525">
              <a:solidFill>
                <a:srgbClr val="6699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sp>
        <p:nvSpPr>
          <p:cNvPr id="246821" name="Text Box 37"/>
          <p:cNvSpPr txBox="1">
            <a:spLocks noChangeArrowheads="1"/>
          </p:cNvSpPr>
          <p:nvPr/>
        </p:nvSpPr>
        <p:spPr bwMode="auto">
          <a:xfrm>
            <a:off x="468313" y="260350"/>
            <a:ext cx="5327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800" dirty="0">
                <a:solidFill>
                  <a:srgbClr val="FF3399"/>
                </a:solidFill>
                <a:latin typeface="楷体" panose="02010609060101010101" pitchFamily="49" charset="-122"/>
                <a:ea typeface="楷体" panose="02010609060101010101" pitchFamily="49" charset="-122"/>
              </a:rPr>
              <a:t>4. </a:t>
            </a:r>
            <a:r>
              <a:rPr lang="en-US" altLang="zh-CN" sz="2800" dirty="0" err="1">
                <a:solidFill>
                  <a:srgbClr val="FF3399"/>
                </a:solidFill>
                <a:latin typeface="楷体" panose="02010609060101010101" pitchFamily="49" charset="-122"/>
                <a:ea typeface="楷体" panose="02010609060101010101" pitchFamily="49" charset="-122"/>
              </a:rPr>
              <a:t>P</a:t>
            </a:r>
            <a:r>
              <a:rPr lang="en-US" altLang="zh-CN" sz="2800" baseline="-25000" dirty="0" err="1">
                <a:solidFill>
                  <a:srgbClr val="FF3399"/>
                </a:solidFill>
                <a:latin typeface="楷体" panose="02010609060101010101" pitchFamily="49" charset="-122"/>
                <a:ea typeface="楷体" panose="02010609060101010101" pitchFamily="49" charset="-122"/>
              </a:rPr>
              <a:t>pt</a:t>
            </a:r>
            <a:r>
              <a:rPr lang="zh-CN" altLang="en-US" sz="2800" dirty="0">
                <a:solidFill>
                  <a:srgbClr val="FF3399"/>
                </a:solidFill>
                <a:latin typeface="楷体" panose="02010609060101010101" pitchFamily="49" charset="-122"/>
                <a:ea typeface="楷体" panose="02010609060101010101" pitchFamily="49" charset="-122"/>
              </a:rPr>
              <a:t>和</a:t>
            </a:r>
            <a:r>
              <a:rPr lang="en-US" altLang="zh-CN" sz="2800" dirty="0" err="1">
                <a:solidFill>
                  <a:srgbClr val="FF3399"/>
                </a:solidFill>
                <a:latin typeface="楷体" panose="02010609060101010101" pitchFamily="49" charset="-122"/>
                <a:ea typeface="楷体" panose="02010609060101010101" pitchFamily="49" charset="-122"/>
              </a:rPr>
              <a:t>E</a:t>
            </a:r>
            <a:r>
              <a:rPr lang="en-US" altLang="zh-CN" sz="2800" baseline="-25000" dirty="0" err="1">
                <a:solidFill>
                  <a:srgbClr val="FF3399"/>
                </a:solidFill>
                <a:latin typeface="楷体" panose="02010609060101010101" pitchFamily="49" charset="-122"/>
                <a:ea typeface="楷体" panose="02010609060101010101" pitchFamily="49" charset="-122"/>
              </a:rPr>
              <a:t>pt</a:t>
            </a:r>
            <a:r>
              <a:rPr lang="zh-CN" altLang="en-US" sz="2800" dirty="0">
                <a:solidFill>
                  <a:srgbClr val="FF3399"/>
                </a:solidFill>
                <a:latin typeface="楷体" panose="02010609060101010101" pitchFamily="49" charset="-122"/>
                <a:ea typeface="楷体" panose="02010609060101010101" pitchFamily="49" charset="-122"/>
              </a:rPr>
              <a:t>的实际含义</a:t>
            </a:r>
            <a:endParaRPr lang="zh-CN" altLang="en-US" sz="2800" dirty="0">
              <a:latin typeface="楷体" panose="02010609060101010101" pitchFamily="49" charset="-122"/>
              <a:ea typeface="楷体" panose="02010609060101010101" pitchFamily="49" charset="-122"/>
            </a:endParaRPr>
          </a:p>
        </p:txBody>
      </p:sp>
      <p:sp>
        <p:nvSpPr>
          <p:cNvPr id="246822" name="Text Box 38"/>
          <p:cNvSpPr txBox="1">
            <a:spLocks noChangeArrowheads="1"/>
          </p:cNvSpPr>
          <p:nvPr/>
        </p:nvSpPr>
        <p:spPr bwMode="auto">
          <a:xfrm>
            <a:off x="323850" y="2133600"/>
            <a:ext cx="3167063" cy="605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40000"/>
              </a:lnSpc>
            </a:pPr>
            <a:r>
              <a:rPr lang="en-US" altLang="zh-CN" sz="2800" dirty="0">
                <a:latin typeface="楷体" panose="02010609060101010101" pitchFamily="49" charset="-122"/>
                <a:ea typeface="楷体" panose="02010609060101010101" pitchFamily="49" charset="-122"/>
              </a:rPr>
              <a:t> </a:t>
            </a:r>
            <a:r>
              <a:rPr lang="zh-CN" altLang="en-US" sz="2800" dirty="0">
                <a:solidFill>
                  <a:schemeClr val="accent2"/>
                </a:solidFill>
                <a:latin typeface="楷体" panose="02010609060101010101" pitchFamily="49" charset="-122"/>
                <a:ea typeface="楷体" panose="02010609060101010101" pitchFamily="49" charset="-122"/>
              </a:rPr>
              <a:t>固体激光器为例</a:t>
            </a:r>
            <a:endParaRPr lang="zh-CN" altLang="en-US" sz="2800" dirty="0">
              <a:latin typeface="楷体" panose="02010609060101010101" pitchFamily="49" charset="-122"/>
              <a:ea typeface="楷体" panose="02010609060101010101" pitchFamily="49"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68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67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68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6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6" grpId="0"/>
      <p:bldP spid="246787" grpId="0"/>
      <p:bldP spid="246821" grpId="0"/>
      <p:bldP spid="2468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214313" y="1928813"/>
            <a:ext cx="8675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lnSpc>
                <a:spcPct val="150000"/>
              </a:lnSpc>
            </a:pPr>
            <a:r>
              <a:rPr kumimoji="0" lang="en-US" altLang="zh-CN" sz="4500" dirty="0">
                <a:solidFill>
                  <a:schemeClr val="tx2"/>
                </a:solidFill>
                <a:latin typeface="楷体" panose="02010609060101010101" pitchFamily="49" charset="-122"/>
                <a:ea typeface="楷体" panose="02010609060101010101" pitchFamily="49" charset="-122"/>
              </a:rPr>
              <a:t>§4.2 </a:t>
            </a:r>
            <a:r>
              <a:rPr kumimoji="0" lang="zh-CN" altLang="en-US" sz="4500" dirty="0">
                <a:solidFill>
                  <a:schemeClr val="tx2"/>
                </a:solidFill>
                <a:latin typeface="楷体" panose="02010609060101010101" pitchFamily="49" charset="-122"/>
                <a:ea typeface="楷体" panose="02010609060101010101" pitchFamily="49" charset="-122"/>
              </a:rPr>
              <a:t>激光器的振荡模式</a:t>
            </a:r>
          </a:p>
        </p:txBody>
      </p:sp>
      <p:sp>
        <p:nvSpPr>
          <p:cNvPr id="9219" name="Text Box 3"/>
          <p:cNvSpPr txBox="1">
            <a:spLocks noChangeArrowheads="1"/>
          </p:cNvSpPr>
          <p:nvPr/>
        </p:nvSpPr>
        <p:spPr bwMode="auto">
          <a:xfrm>
            <a:off x="2000250" y="3214688"/>
            <a:ext cx="61928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spcBef>
                <a:spcPct val="50000"/>
              </a:spcBef>
            </a:pPr>
            <a:r>
              <a:rPr lang="en-US" altLang="zh-CN" sz="3200">
                <a:latin typeface="Times New Roman" pitchFamily="18" charset="0"/>
              </a:rPr>
              <a:t>Oscillation Mode of Laser</a:t>
            </a:r>
          </a:p>
        </p:txBody>
      </p:sp>
    </p:spTree>
    <p:extLst>
      <p:ext uri="{BB962C8B-B14F-4D97-AF65-F5344CB8AC3E}">
        <p14:creationId xmlns:p14="http://schemas.microsoft.com/office/powerpoint/2010/main" val="2482083766"/>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3"/>
          <p:cNvPicPr>
            <a:picLocks noChangeAspect="1" noChangeArrowheads="1"/>
          </p:cNvPicPr>
          <p:nvPr/>
        </p:nvPicPr>
        <p:blipFill>
          <a:blip r:embed="rId3">
            <a:lum bright="-6000" contrast="24000"/>
            <a:extLst>
              <a:ext uri="{28A0092B-C50C-407E-A947-70E740481C1C}">
                <a14:useLocalDpi xmlns:a14="http://schemas.microsoft.com/office/drawing/2010/main" val="0"/>
              </a:ext>
            </a:extLst>
          </a:blip>
          <a:srcRect t="7895" r="3999" b="2632"/>
          <a:stretch>
            <a:fillRect/>
          </a:stretch>
        </p:blipFill>
        <p:spPr bwMode="auto">
          <a:xfrm>
            <a:off x="250825" y="260350"/>
            <a:ext cx="4183063"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ext Box 4"/>
          <p:cNvSpPr txBox="1">
            <a:spLocks noChangeArrowheads="1"/>
          </p:cNvSpPr>
          <p:nvPr/>
        </p:nvSpPr>
        <p:spPr bwMode="auto">
          <a:xfrm>
            <a:off x="5003800" y="836613"/>
            <a:ext cx="31686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r>
              <a:rPr lang="zh-CN" altLang="en-US" sz="2600" dirty="0">
                <a:solidFill>
                  <a:srgbClr val="990000"/>
                </a:solidFill>
                <a:latin typeface="Times New Roman" pitchFamily="18" charset="0"/>
                <a:ea typeface="楷体" panose="02010609060101010101" pitchFamily="49" charset="-122"/>
              </a:rPr>
              <a:t>均匀加宽工作介质增益饱和</a:t>
            </a:r>
          </a:p>
        </p:txBody>
      </p:sp>
      <p:sp>
        <p:nvSpPr>
          <p:cNvPr id="1029" name="Rectangle 8"/>
          <p:cNvSpPr>
            <a:spLocks noChangeArrowheads="1"/>
          </p:cNvSpPr>
          <p:nvPr/>
        </p:nvSpPr>
        <p:spPr bwMode="auto">
          <a:xfrm>
            <a:off x="400050" y="1247775"/>
            <a:ext cx="225425" cy="207963"/>
          </a:xfrm>
          <a:prstGeom prst="rect">
            <a:avLst/>
          </a:prstGeom>
          <a:solidFill>
            <a:schemeClr val="bg1"/>
          </a:solidFill>
          <a:ln w="9525">
            <a:solidFill>
              <a:schemeClr val="bg1"/>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1030" name="Rectangle 13"/>
          <p:cNvSpPr>
            <a:spLocks noChangeArrowheads="1"/>
          </p:cNvSpPr>
          <p:nvPr/>
        </p:nvSpPr>
        <p:spPr bwMode="auto">
          <a:xfrm>
            <a:off x="71438" y="77788"/>
            <a:ext cx="8964612" cy="6735762"/>
          </a:xfrm>
          <a:prstGeom prst="rect">
            <a:avLst/>
          </a:prstGeom>
          <a:noFill/>
          <a:ln w="28575"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1026" name="Object 14"/>
          <p:cNvGraphicFramePr>
            <a:graphicFrameLocks noChangeAspect="1"/>
          </p:cNvGraphicFramePr>
          <p:nvPr/>
        </p:nvGraphicFramePr>
        <p:xfrm>
          <a:off x="4211638" y="3405188"/>
          <a:ext cx="4573587" cy="3019425"/>
        </p:xfrm>
        <a:graphic>
          <a:graphicData uri="http://schemas.openxmlformats.org/presentationml/2006/ole">
            <mc:AlternateContent xmlns:mc="http://schemas.openxmlformats.org/markup-compatibility/2006">
              <mc:Choice xmlns:v="urn:schemas-microsoft-com:vml" Requires="v">
                <p:oleObj spid="_x0000_s61443" name="VISIO" r:id="rId4" imgW="2518920" imgH="2002680" progId="Visio.Drawing.5">
                  <p:embed/>
                </p:oleObj>
              </mc:Choice>
              <mc:Fallback>
                <p:oleObj name="VISIO" r:id="rId4" imgW="2518920" imgH="2002680" progId="Visio.Drawing.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638" y="3405188"/>
                        <a:ext cx="4573587"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1" name="Text Box 15"/>
          <p:cNvSpPr txBox="1">
            <a:spLocks noChangeArrowheads="1"/>
          </p:cNvSpPr>
          <p:nvPr/>
        </p:nvSpPr>
        <p:spPr bwMode="auto">
          <a:xfrm>
            <a:off x="7451725" y="3933825"/>
            <a:ext cx="654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b="0">
                <a:latin typeface="Times New Roman" pitchFamily="18" charset="0"/>
                <a:ea typeface="黑体" pitchFamily="49" charset="-122"/>
              </a:rPr>
              <a:t>g</a:t>
            </a:r>
            <a:r>
              <a:rPr lang="en-US" altLang="zh-CN" b="0" baseline="30000">
                <a:ea typeface="黑体" pitchFamily="49" charset="-122"/>
              </a:rPr>
              <a:t>0</a:t>
            </a:r>
            <a:r>
              <a:rPr lang="en-US" altLang="zh-CN" b="0">
                <a:ea typeface="黑体" pitchFamily="49" charset="-122"/>
              </a:rPr>
              <a:t>(</a:t>
            </a:r>
            <a:r>
              <a:rPr lang="en-US" altLang="zh-CN" b="0">
                <a:latin typeface="Symbol" pitchFamily="18" charset="2"/>
                <a:ea typeface="黑体" pitchFamily="49" charset="-122"/>
              </a:rPr>
              <a:t>n</a:t>
            </a:r>
            <a:r>
              <a:rPr lang="en-US" altLang="zh-CN" b="0">
                <a:ea typeface="黑体" pitchFamily="49" charset="-122"/>
              </a:rPr>
              <a:t>)</a:t>
            </a:r>
            <a:endParaRPr lang="en-US" altLang="zh-CN" sz="2400" b="0">
              <a:ea typeface="黑体" pitchFamily="49" charset="-122"/>
            </a:endParaRPr>
          </a:p>
        </p:txBody>
      </p:sp>
      <p:sp>
        <p:nvSpPr>
          <p:cNvPr id="1032" name="Text Box 16"/>
          <p:cNvSpPr txBox="1">
            <a:spLocks noChangeArrowheads="1"/>
          </p:cNvSpPr>
          <p:nvPr/>
        </p:nvSpPr>
        <p:spPr bwMode="auto">
          <a:xfrm>
            <a:off x="4500563" y="4005263"/>
            <a:ext cx="8604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b="0">
                <a:latin typeface="Times New Roman" pitchFamily="18" charset="0"/>
                <a:ea typeface="黑体" pitchFamily="49" charset="-122"/>
              </a:rPr>
              <a:t>g</a:t>
            </a:r>
            <a:r>
              <a:rPr lang="en-US" altLang="zh-CN" b="0">
                <a:ea typeface="黑体" pitchFamily="49" charset="-122"/>
              </a:rPr>
              <a:t>(</a:t>
            </a:r>
            <a:r>
              <a:rPr lang="en-US" altLang="zh-CN" b="0">
                <a:latin typeface="Symbol" pitchFamily="18" charset="2"/>
                <a:ea typeface="黑体" pitchFamily="49" charset="-122"/>
              </a:rPr>
              <a:t>n</a:t>
            </a:r>
            <a:r>
              <a:rPr lang="en-US" altLang="zh-CN" b="0">
                <a:ea typeface="黑体" pitchFamily="49" charset="-122"/>
              </a:rPr>
              <a:t>,I</a:t>
            </a:r>
            <a:r>
              <a:rPr lang="en-US" altLang="zh-CN" b="0" baseline="-25000">
                <a:latin typeface="Symbol" pitchFamily="18" charset="2"/>
                <a:ea typeface="黑体" pitchFamily="49" charset="-122"/>
              </a:rPr>
              <a:t>n</a:t>
            </a:r>
            <a:r>
              <a:rPr lang="en-US" altLang="zh-CN" b="0" baseline="-25000">
                <a:ea typeface="黑体" pitchFamily="49" charset="-122"/>
              </a:rPr>
              <a:t>1</a:t>
            </a:r>
            <a:r>
              <a:rPr lang="en-US" altLang="zh-CN" b="0">
                <a:ea typeface="黑体" pitchFamily="49" charset="-122"/>
              </a:rPr>
              <a:t>)</a:t>
            </a:r>
            <a:endParaRPr lang="en-US" altLang="zh-CN" sz="2400" b="0">
              <a:ea typeface="黑体" pitchFamily="49" charset="-122"/>
            </a:endParaRPr>
          </a:p>
        </p:txBody>
      </p:sp>
      <p:sp>
        <p:nvSpPr>
          <p:cNvPr id="1033" name="Line 17"/>
          <p:cNvSpPr>
            <a:spLocks noChangeShapeType="1"/>
          </p:cNvSpPr>
          <p:nvPr/>
        </p:nvSpPr>
        <p:spPr bwMode="auto">
          <a:xfrm>
            <a:off x="5054600" y="4338638"/>
            <a:ext cx="301625"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 name="Line 22"/>
          <p:cNvSpPr>
            <a:spLocks noChangeShapeType="1"/>
          </p:cNvSpPr>
          <p:nvPr/>
        </p:nvSpPr>
        <p:spPr bwMode="auto">
          <a:xfrm flipH="1">
            <a:off x="7164388" y="4076700"/>
            <a:ext cx="201612" cy="107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5" name="Text Box 23"/>
          <p:cNvSpPr txBox="1">
            <a:spLocks noChangeArrowheads="1"/>
          </p:cNvSpPr>
          <p:nvPr/>
        </p:nvSpPr>
        <p:spPr bwMode="auto">
          <a:xfrm>
            <a:off x="5867400" y="5084763"/>
            <a:ext cx="415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b="0">
                <a:latin typeface="Symbol" pitchFamily="18" charset="2"/>
                <a:ea typeface="黑体" pitchFamily="49" charset="-122"/>
              </a:rPr>
              <a:t>dn</a:t>
            </a:r>
            <a:endParaRPr lang="en-US" altLang="zh-CN" sz="2400" b="0">
              <a:ea typeface="黑体" pitchFamily="49" charset="-122"/>
            </a:endParaRPr>
          </a:p>
        </p:txBody>
      </p:sp>
      <p:sp>
        <p:nvSpPr>
          <p:cNvPr id="1036" name="Text Box 28"/>
          <p:cNvSpPr txBox="1">
            <a:spLocks noChangeArrowheads="1"/>
          </p:cNvSpPr>
          <p:nvPr/>
        </p:nvSpPr>
        <p:spPr bwMode="auto">
          <a:xfrm>
            <a:off x="468313" y="4797425"/>
            <a:ext cx="3170237"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r>
              <a:rPr lang="zh-CN" altLang="en-US" sz="2600" dirty="0">
                <a:solidFill>
                  <a:srgbClr val="990000"/>
                </a:solidFill>
                <a:latin typeface="Times New Roman" pitchFamily="18" charset="0"/>
                <a:ea typeface="楷体" panose="02010609060101010101" pitchFamily="49" charset="-122"/>
              </a:rPr>
              <a:t>非均匀加宽工作介质</a:t>
            </a:r>
          </a:p>
          <a:p>
            <a:pPr eaLnBrk="1" hangingPunct="1"/>
            <a:r>
              <a:rPr lang="zh-CN" altLang="en-US" sz="2600" dirty="0">
                <a:solidFill>
                  <a:srgbClr val="990000"/>
                </a:solidFill>
                <a:latin typeface="Times New Roman" pitchFamily="18" charset="0"/>
                <a:ea typeface="楷体" panose="02010609060101010101" pitchFamily="49" charset="-122"/>
              </a:rPr>
              <a:t>增益饱和</a:t>
            </a:r>
          </a:p>
        </p:txBody>
      </p:sp>
      <p:sp>
        <p:nvSpPr>
          <p:cNvPr id="1037" name="Rectangle 30"/>
          <p:cNvSpPr>
            <a:spLocks noChangeArrowheads="1"/>
          </p:cNvSpPr>
          <p:nvPr/>
        </p:nvSpPr>
        <p:spPr bwMode="auto">
          <a:xfrm>
            <a:off x="4716463" y="1844675"/>
            <a:ext cx="39671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r>
              <a:rPr lang="en-US" altLang="zh-CN" sz="2800" i="1">
                <a:solidFill>
                  <a:srgbClr val="0033CC"/>
                </a:solidFill>
                <a:latin typeface="Times New Roman" pitchFamily="18" charset="0"/>
                <a:ea typeface="宋体" pitchFamily="2" charset="-122"/>
              </a:rPr>
              <a:t>Homogenous</a:t>
            </a:r>
            <a:r>
              <a:rPr lang="en-US" altLang="zh-CN" sz="2800" i="1">
                <a:solidFill>
                  <a:srgbClr val="FFFF00"/>
                </a:solidFill>
                <a:latin typeface="Times New Roman" pitchFamily="18" charset="0"/>
                <a:ea typeface="宋体" pitchFamily="2" charset="-122"/>
              </a:rPr>
              <a:t> </a:t>
            </a:r>
            <a:r>
              <a:rPr lang="en-US" altLang="zh-CN" sz="2800" i="1">
                <a:solidFill>
                  <a:srgbClr val="0033CC"/>
                </a:solidFill>
                <a:latin typeface="Times New Roman" pitchFamily="18" charset="0"/>
                <a:ea typeface="宋体" pitchFamily="2" charset="-122"/>
              </a:rPr>
              <a:t>Broadening</a:t>
            </a:r>
            <a:endParaRPr lang="en-US" altLang="zh-CN" sz="2800">
              <a:solidFill>
                <a:srgbClr val="0033CC"/>
              </a:solidFill>
              <a:latin typeface="Times New Roman" pitchFamily="18" charset="0"/>
              <a:ea typeface="宋体" pitchFamily="2" charset="-122"/>
            </a:endParaRPr>
          </a:p>
        </p:txBody>
      </p:sp>
      <p:sp>
        <p:nvSpPr>
          <p:cNvPr id="1038" name="Rectangle 32"/>
          <p:cNvSpPr>
            <a:spLocks noChangeArrowheads="1"/>
          </p:cNvSpPr>
          <p:nvPr/>
        </p:nvSpPr>
        <p:spPr bwMode="auto">
          <a:xfrm>
            <a:off x="250825" y="5805488"/>
            <a:ext cx="4225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r>
              <a:rPr lang="en-US" altLang="zh-CN" sz="2800" i="1">
                <a:solidFill>
                  <a:srgbClr val="0033CC"/>
                </a:solidFill>
                <a:latin typeface="Times New Roman" pitchFamily="18" charset="0"/>
                <a:ea typeface="宋体" pitchFamily="2" charset="-122"/>
              </a:rPr>
              <a:t>Inhomogenous Broadening</a:t>
            </a:r>
            <a:endParaRPr lang="en-US" altLang="zh-CN" sz="2800">
              <a:solidFill>
                <a:srgbClr val="FFFF00"/>
              </a:solidFill>
              <a:latin typeface="Times New Roman" pitchFamily="18" charset="0"/>
              <a:ea typeface="宋体" pitchFamily="2" charset="-122"/>
            </a:endParaRPr>
          </a:p>
        </p:txBody>
      </p:sp>
    </p:spTree>
    <p:extLst>
      <p:ext uri="{BB962C8B-B14F-4D97-AF65-F5344CB8AC3E}">
        <p14:creationId xmlns:p14="http://schemas.microsoft.com/office/powerpoint/2010/main" val="787197844"/>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ext Box 2"/>
          <p:cNvSpPr txBox="1">
            <a:spLocks noChangeArrowheads="1"/>
          </p:cNvSpPr>
          <p:nvPr/>
        </p:nvSpPr>
        <p:spPr bwMode="auto">
          <a:xfrm>
            <a:off x="611188" y="908050"/>
            <a:ext cx="8686800"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50000"/>
              </a:lnSpc>
              <a:buFontTx/>
              <a:buAutoNum type="arabicPeriod"/>
            </a:pPr>
            <a:r>
              <a:rPr lang="zh-CN" altLang="en-US" sz="3200" dirty="0">
                <a:latin typeface="楷体" panose="02010609060101010101" pitchFamily="49" charset="-122"/>
                <a:ea typeface="楷体" panose="02010609060101010101" pitchFamily="49" charset="-122"/>
              </a:rPr>
              <a:t>增益曲线的均匀饱和导致的</a:t>
            </a:r>
            <a:r>
              <a:rPr lang="zh-CN" altLang="en-US" sz="3200" dirty="0">
                <a:solidFill>
                  <a:srgbClr val="FF3399"/>
                </a:solidFill>
                <a:latin typeface="楷体" panose="02010609060101010101" pitchFamily="49" charset="-122"/>
                <a:ea typeface="楷体" panose="02010609060101010101" pitchFamily="49" charset="-122"/>
              </a:rPr>
              <a:t>自选模</a:t>
            </a:r>
            <a:r>
              <a:rPr lang="zh-CN" altLang="en-US" sz="3200" dirty="0">
                <a:latin typeface="楷体" panose="02010609060101010101" pitchFamily="49" charset="-122"/>
                <a:ea typeface="楷体" panose="02010609060101010101" pitchFamily="49" charset="-122"/>
              </a:rPr>
              <a:t>作用</a:t>
            </a:r>
            <a:endParaRPr lang="zh-CN" altLang="en-US" sz="2800" dirty="0">
              <a:latin typeface="楷体" panose="02010609060101010101" pitchFamily="49" charset="-122"/>
              <a:ea typeface="楷体" panose="02010609060101010101" pitchFamily="49" charset="-122"/>
            </a:endParaRPr>
          </a:p>
        </p:txBody>
      </p:sp>
      <p:sp>
        <p:nvSpPr>
          <p:cNvPr id="205872" name="Rectangle 48"/>
          <p:cNvSpPr>
            <a:spLocks noChangeArrowheads="1"/>
          </p:cNvSpPr>
          <p:nvPr/>
        </p:nvSpPr>
        <p:spPr bwMode="auto">
          <a:xfrm>
            <a:off x="107950" y="215900"/>
            <a:ext cx="82296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kumimoji="0" lang="zh-CN" altLang="en-US" sz="3600" dirty="0">
                <a:solidFill>
                  <a:schemeClr val="accent2"/>
                </a:solidFill>
                <a:ea typeface="楷体" panose="02010609060101010101" pitchFamily="49" charset="-122"/>
              </a:rPr>
              <a:t>一、均匀加宽激光器的振荡模式</a:t>
            </a:r>
          </a:p>
        </p:txBody>
      </p:sp>
      <p:sp>
        <p:nvSpPr>
          <p:cNvPr id="205876" name="Text Box 52"/>
          <p:cNvSpPr txBox="1">
            <a:spLocks noChangeArrowheads="1"/>
          </p:cNvSpPr>
          <p:nvPr/>
        </p:nvSpPr>
        <p:spPr bwMode="auto">
          <a:xfrm>
            <a:off x="827088" y="1989138"/>
            <a:ext cx="770413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pPr>
            <a:r>
              <a:rPr lang="en-US" altLang="zh-CN" sz="2800" dirty="0">
                <a:ea typeface="仿宋" panose="02010609060101010101" pitchFamily="49" charset="-122"/>
              </a:rPr>
              <a:t> </a:t>
            </a:r>
            <a:r>
              <a:rPr lang="zh-CN" altLang="en-US" sz="3200" dirty="0">
                <a:solidFill>
                  <a:srgbClr val="0033CC"/>
                </a:solidFill>
                <a:latin typeface="楷体" panose="02010609060101010101" pitchFamily="49" charset="-122"/>
                <a:ea typeface="楷体" panose="02010609060101010101" pitchFamily="49" charset="-122"/>
              </a:rPr>
              <a:t>问题</a:t>
            </a:r>
            <a:r>
              <a:rPr lang="zh-CN" altLang="en-US" sz="3200" dirty="0">
                <a:latin typeface="楷体" panose="02010609060101010101" pitchFamily="49" charset="-122"/>
                <a:ea typeface="楷体" panose="02010609060101010101" pitchFamily="49" charset="-122"/>
              </a:rPr>
              <a:t>：满足</a:t>
            </a:r>
            <a:r>
              <a:rPr lang="zh-CN" altLang="en-US" sz="3200" dirty="0">
                <a:solidFill>
                  <a:srgbClr val="FF0000"/>
                </a:solidFill>
                <a:latin typeface="楷体" panose="02010609060101010101" pitchFamily="49" charset="-122"/>
                <a:ea typeface="楷体" panose="02010609060101010101" pitchFamily="49" charset="-122"/>
              </a:rPr>
              <a:t>阈值条件</a:t>
            </a:r>
            <a:r>
              <a:rPr lang="zh-CN" altLang="en-US" sz="3200" dirty="0">
                <a:latin typeface="楷体" panose="02010609060101010101" pitchFamily="49" charset="-122"/>
                <a:ea typeface="楷体" panose="02010609060101010101" pitchFamily="49" charset="-122"/>
              </a:rPr>
              <a:t>的几个纵模同时起</a:t>
            </a:r>
          </a:p>
          <a:p>
            <a:pPr algn="l" eaLnBrk="1" hangingPunct="1">
              <a:spcBef>
                <a:spcPct val="50000"/>
              </a:spcBef>
            </a:pPr>
            <a:r>
              <a:rPr lang="zh-CN" altLang="en-US" sz="3200" dirty="0">
                <a:latin typeface="楷体" panose="02010609060101010101" pitchFamily="49" charset="-122"/>
                <a:ea typeface="楷体" panose="02010609060101010101" pitchFamily="49" charset="-122"/>
              </a:rPr>
              <a:t>      振，最终能否都形成</a:t>
            </a:r>
            <a:r>
              <a:rPr lang="zh-CN" altLang="en-US" sz="3200" dirty="0">
                <a:solidFill>
                  <a:srgbClr val="FF0000"/>
                </a:solidFill>
                <a:latin typeface="楷体" panose="02010609060101010101" pitchFamily="49" charset="-122"/>
                <a:ea typeface="楷体" panose="02010609060101010101" pitchFamily="49" charset="-122"/>
              </a:rPr>
              <a:t>稳定输出</a:t>
            </a:r>
            <a:r>
              <a:rPr lang="zh-CN" altLang="en-US" sz="3200" dirty="0">
                <a:latin typeface="楷体" panose="02010609060101010101" pitchFamily="49" charset="-122"/>
                <a:ea typeface="楷体" panose="02010609060101010101" pitchFamily="49" charset="-122"/>
              </a:rPr>
              <a:t>？</a:t>
            </a:r>
          </a:p>
        </p:txBody>
      </p:sp>
      <p:sp>
        <p:nvSpPr>
          <p:cNvPr id="205878" name="Rectangle 54"/>
          <p:cNvSpPr>
            <a:spLocks noChangeArrowheads="1"/>
          </p:cNvSpPr>
          <p:nvPr/>
        </p:nvSpPr>
        <p:spPr bwMode="auto">
          <a:xfrm>
            <a:off x="931863" y="3638550"/>
            <a:ext cx="752792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lnSpc>
                <a:spcPct val="150000"/>
              </a:lnSpc>
            </a:pPr>
            <a:r>
              <a:rPr lang="zh-CN" altLang="en-US" sz="3200" dirty="0">
                <a:solidFill>
                  <a:srgbClr val="0033CC"/>
                </a:solidFill>
                <a:latin typeface="楷体" panose="02010609060101010101" pitchFamily="49" charset="-122"/>
                <a:ea typeface="楷体" panose="02010609060101010101" pitchFamily="49" charset="-122"/>
              </a:rPr>
              <a:t>解决问题的方法</a:t>
            </a:r>
            <a:r>
              <a:rPr lang="zh-CN" altLang="en-US" sz="3200" dirty="0">
                <a:latin typeface="楷体" panose="02010609060101010101" pitchFamily="49" charset="-122"/>
                <a:ea typeface="楷体" panose="02010609060101010101" pitchFamily="49" charset="-122"/>
              </a:rPr>
              <a:t>：从</a:t>
            </a:r>
            <a:r>
              <a:rPr lang="zh-CN" altLang="en-US" sz="3200" dirty="0">
                <a:solidFill>
                  <a:srgbClr val="FF0000"/>
                </a:solidFill>
                <a:latin typeface="楷体" panose="02010609060101010101" pitchFamily="49" charset="-122"/>
                <a:ea typeface="楷体" panose="02010609060101010101" pitchFamily="49" charset="-122"/>
              </a:rPr>
              <a:t>增益饱和机制</a:t>
            </a:r>
            <a:r>
              <a:rPr lang="zh-CN" altLang="en-US" sz="3200" dirty="0">
                <a:latin typeface="楷体" panose="02010609060101010101" pitchFamily="49" charset="-122"/>
                <a:ea typeface="楷体" panose="02010609060101010101" pitchFamily="49" charset="-122"/>
              </a:rPr>
              <a:t>出发，</a:t>
            </a:r>
          </a:p>
          <a:p>
            <a:pPr eaLnBrk="1" hangingPunct="1">
              <a:lnSpc>
                <a:spcPct val="150000"/>
              </a:lnSpc>
            </a:pPr>
            <a:r>
              <a:rPr lang="zh-CN" altLang="en-US" sz="3200" dirty="0">
                <a:latin typeface="楷体" panose="02010609060101010101" pitchFamily="49" charset="-122"/>
                <a:ea typeface="楷体" panose="02010609060101010101" pitchFamily="49" charset="-122"/>
              </a:rPr>
              <a:t>               讨论激光器的输出模式</a:t>
            </a:r>
          </a:p>
        </p:txBody>
      </p:sp>
    </p:spTree>
    <p:extLst>
      <p:ext uri="{BB962C8B-B14F-4D97-AF65-F5344CB8AC3E}">
        <p14:creationId xmlns:p14="http://schemas.microsoft.com/office/powerpoint/2010/main" val="32469047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8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8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8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58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6" grpId="0"/>
      <p:bldP spid="205872" grpId="0"/>
      <p:bldP spid="205876" grpId="0"/>
      <p:bldP spid="20587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Line 77"/>
          <p:cNvSpPr>
            <a:spLocks noChangeShapeType="1"/>
          </p:cNvSpPr>
          <p:nvPr/>
        </p:nvSpPr>
        <p:spPr bwMode="auto">
          <a:xfrm>
            <a:off x="5484813" y="5292725"/>
            <a:ext cx="0" cy="5492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9" name="Line 3"/>
          <p:cNvSpPr>
            <a:spLocks noChangeShapeType="1"/>
          </p:cNvSpPr>
          <p:nvPr/>
        </p:nvSpPr>
        <p:spPr bwMode="auto">
          <a:xfrm>
            <a:off x="2233613" y="4605338"/>
            <a:ext cx="435927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0" name="Line 4"/>
          <p:cNvSpPr>
            <a:spLocks noChangeShapeType="1"/>
          </p:cNvSpPr>
          <p:nvPr/>
        </p:nvSpPr>
        <p:spPr bwMode="auto">
          <a:xfrm flipV="1">
            <a:off x="4356100" y="836613"/>
            <a:ext cx="0" cy="374491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853" name="Freeform 5"/>
          <p:cNvSpPr>
            <a:spLocks/>
          </p:cNvSpPr>
          <p:nvPr/>
        </p:nvSpPr>
        <p:spPr bwMode="auto">
          <a:xfrm>
            <a:off x="2344738" y="1104900"/>
            <a:ext cx="3979862" cy="3314700"/>
          </a:xfrm>
          <a:custGeom>
            <a:avLst/>
            <a:gdLst>
              <a:gd name="T0" fmla="*/ 0 w 3408"/>
              <a:gd name="T1" fmla="*/ 3314700 h 2352"/>
              <a:gd name="T2" fmla="*/ 2017958 w 3408"/>
              <a:gd name="T3" fmla="*/ 0 h 2352"/>
              <a:gd name="T4" fmla="*/ 3979862 w 3408"/>
              <a:gd name="T5" fmla="*/ 3314700 h 2352"/>
              <a:gd name="T6" fmla="*/ 0 60000 65536"/>
              <a:gd name="T7" fmla="*/ 0 60000 65536"/>
              <a:gd name="T8" fmla="*/ 0 60000 65536"/>
              <a:gd name="T9" fmla="*/ 0 w 3408"/>
              <a:gd name="T10" fmla="*/ 0 h 2352"/>
              <a:gd name="T11" fmla="*/ 3408 w 3408"/>
              <a:gd name="T12" fmla="*/ 2352 h 2352"/>
            </a:gdLst>
            <a:ahLst/>
            <a:cxnLst>
              <a:cxn ang="T6">
                <a:pos x="T0" y="T1"/>
              </a:cxn>
              <a:cxn ang="T7">
                <a:pos x="T2" y="T3"/>
              </a:cxn>
              <a:cxn ang="T8">
                <a:pos x="T4" y="T5"/>
              </a:cxn>
            </a:cxnLst>
            <a:rect l="T9" t="T10" r="T11" b="T12"/>
            <a:pathLst>
              <a:path w="3408" h="2352">
                <a:moveTo>
                  <a:pt x="0" y="2352"/>
                </a:moveTo>
                <a:cubicBezTo>
                  <a:pt x="580" y="1176"/>
                  <a:pt x="1160" y="0"/>
                  <a:pt x="1728" y="0"/>
                </a:cubicBezTo>
                <a:cubicBezTo>
                  <a:pt x="2296" y="0"/>
                  <a:pt x="3128" y="1968"/>
                  <a:pt x="3408" y="2352"/>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06854" name="Freeform 6"/>
          <p:cNvSpPr>
            <a:spLocks/>
          </p:cNvSpPr>
          <p:nvPr/>
        </p:nvSpPr>
        <p:spPr bwMode="auto">
          <a:xfrm>
            <a:off x="2509838" y="1828800"/>
            <a:ext cx="3641725" cy="2401888"/>
          </a:xfrm>
          <a:custGeom>
            <a:avLst/>
            <a:gdLst>
              <a:gd name="T0" fmla="*/ 0 w 3408"/>
              <a:gd name="T1" fmla="*/ 2401888 h 2352"/>
              <a:gd name="T2" fmla="*/ 1846508 w 3408"/>
              <a:gd name="T3" fmla="*/ 0 h 2352"/>
              <a:gd name="T4" fmla="*/ 3641725 w 3408"/>
              <a:gd name="T5" fmla="*/ 2401888 h 2352"/>
              <a:gd name="T6" fmla="*/ 0 60000 65536"/>
              <a:gd name="T7" fmla="*/ 0 60000 65536"/>
              <a:gd name="T8" fmla="*/ 0 60000 65536"/>
              <a:gd name="T9" fmla="*/ 0 w 3408"/>
              <a:gd name="T10" fmla="*/ 0 h 2352"/>
              <a:gd name="T11" fmla="*/ 3408 w 3408"/>
              <a:gd name="T12" fmla="*/ 2352 h 2352"/>
            </a:gdLst>
            <a:ahLst/>
            <a:cxnLst>
              <a:cxn ang="T6">
                <a:pos x="T0" y="T1"/>
              </a:cxn>
              <a:cxn ang="T7">
                <a:pos x="T2" y="T3"/>
              </a:cxn>
              <a:cxn ang="T8">
                <a:pos x="T4" y="T5"/>
              </a:cxn>
            </a:cxnLst>
            <a:rect l="T9" t="T10" r="T11" b="T12"/>
            <a:pathLst>
              <a:path w="3408" h="2352">
                <a:moveTo>
                  <a:pt x="0" y="2352"/>
                </a:moveTo>
                <a:cubicBezTo>
                  <a:pt x="580" y="1176"/>
                  <a:pt x="1160" y="0"/>
                  <a:pt x="1728" y="0"/>
                </a:cubicBezTo>
                <a:cubicBezTo>
                  <a:pt x="2296" y="0"/>
                  <a:pt x="3128" y="1968"/>
                  <a:pt x="3408" y="2352"/>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06855" name="Freeform 7"/>
          <p:cNvSpPr>
            <a:spLocks/>
          </p:cNvSpPr>
          <p:nvPr/>
        </p:nvSpPr>
        <p:spPr bwMode="auto">
          <a:xfrm>
            <a:off x="2674938" y="2614613"/>
            <a:ext cx="3367087" cy="1784350"/>
          </a:xfrm>
          <a:custGeom>
            <a:avLst/>
            <a:gdLst>
              <a:gd name="T0" fmla="*/ 0 w 3408"/>
              <a:gd name="T1" fmla="*/ 1784350 h 2352"/>
              <a:gd name="T2" fmla="*/ 1707255 w 3408"/>
              <a:gd name="T3" fmla="*/ 0 h 2352"/>
              <a:gd name="T4" fmla="*/ 3367087 w 3408"/>
              <a:gd name="T5" fmla="*/ 1784350 h 2352"/>
              <a:gd name="T6" fmla="*/ 0 60000 65536"/>
              <a:gd name="T7" fmla="*/ 0 60000 65536"/>
              <a:gd name="T8" fmla="*/ 0 60000 65536"/>
              <a:gd name="T9" fmla="*/ 0 w 3408"/>
              <a:gd name="T10" fmla="*/ 0 h 2352"/>
              <a:gd name="T11" fmla="*/ 3408 w 3408"/>
              <a:gd name="T12" fmla="*/ 2352 h 2352"/>
            </a:gdLst>
            <a:ahLst/>
            <a:cxnLst>
              <a:cxn ang="T6">
                <a:pos x="T0" y="T1"/>
              </a:cxn>
              <a:cxn ang="T7">
                <a:pos x="T2" y="T3"/>
              </a:cxn>
              <a:cxn ang="T8">
                <a:pos x="T4" y="T5"/>
              </a:cxn>
            </a:cxnLst>
            <a:rect l="T9" t="T10" r="T11" b="T12"/>
            <a:pathLst>
              <a:path w="3408" h="2352">
                <a:moveTo>
                  <a:pt x="0" y="2352"/>
                </a:moveTo>
                <a:cubicBezTo>
                  <a:pt x="580" y="1176"/>
                  <a:pt x="1160" y="0"/>
                  <a:pt x="1728" y="0"/>
                </a:cubicBezTo>
                <a:cubicBezTo>
                  <a:pt x="2296" y="0"/>
                  <a:pt x="3128" y="1968"/>
                  <a:pt x="3408" y="2352"/>
                </a:cubicBezTo>
              </a:path>
            </a:pathLst>
          </a:custGeom>
          <a:noFill/>
          <a:ln w="28575">
            <a:solidFill>
              <a:srgbClr val="33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06856" name="Freeform 8"/>
          <p:cNvSpPr>
            <a:spLocks/>
          </p:cNvSpPr>
          <p:nvPr/>
        </p:nvSpPr>
        <p:spPr bwMode="auto">
          <a:xfrm>
            <a:off x="2786063" y="2957513"/>
            <a:ext cx="3089275" cy="1373187"/>
          </a:xfrm>
          <a:custGeom>
            <a:avLst/>
            <a:gdLst>
              <a:gd name="T0" fmla="*/ 0 w 3408"/>
              <a:gd name="T1" fmla="*/ 1373187 h 2352"/>
              <a:gd name="T2" fmla="*/ 1566393 w 3408"/>
              <a:gd name="T3" fmla="*/ 0 h 2352"/>
              <a:gd name="T4" fmla="*/ 3089275 w 3408"/>
              <a:gd name="T5" fmla="*/ 1373187 h 2352"/>
              <a:gd name="T6" fmla="*/ 0 60000 65536"/>
              <a:gd name="T7" fmla="*/ 0 60000 65536"/>
              <a:gd name="T8" fmla="*/ 0 60000 65536"/>
              <a:gd name="T9" fmla="*/ 0 w 3408"/>
              <a:gd name="T10" fmla="*/ 0 h 2352"/>
              <a:gd name="T11" fmla="*/ 3408 w 3408"/>
              <a:gd name="T12" fmla="*/ 2352 h 2352"/>
            </a:gdLst>
            <a:ahLst/>
            <a:cxnLst>
              <a:cxn ang="T6">
                <a:pos x="T0" y="T1"/>
              </a:cxn>
              <a:cxn ang="T7">
                <a:pos x="T2" y="T3"/>
              </a:cxn>
              <a:cxn ang="T8">
                <a:pos x="T4" y="T5"/>
              </a:cxn>
            </a:cxnLst>
            <a:rect l="T9" t="T10" r="T11" b="T12"/>
            <a:pathLst>
              <a:path w="3408" h="2352">
                <a:moveTo>
                  <a:pt x="0" y="2352"/>
                </a:moveTo>
                <a:cubicBezTo>
                  <a:pt x="580" y="1176"/>
                  <a:pt x="1160" y="0"/>
                  <a:pt x="1728" y="0"/>
                </a:cubicBezTo>
                <a:cubicBezTo>
                  <a:pt x="2296" y="0"/>
                  <a:pt x="3128" y="1968"/>
                  <a:pt x="3408" y="2352"/>
                </a:cubicBezTo>
              </a:path>
            </a:pathLst>
          </a:custGeom>
          <a:noFill/>
          <a:ln w="28575">
            <a:solidFill>
              <a:srgbClr val="FF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06857" name="Line 9"/>
          <p:cNvSpPr>
            <a:spLocks noChangeShapeType="1"/>
          </p:cNvSpPr>
          <p:nvPr/>
        </p:nvSpPr>
        <p:spPr bwMode="auto">
          <a:xfrm>
            <a:off x="2012950" y="3027363"/>
            <a:ext cx="4470400" cy="0"/>
          </a:xfrm>
          <a:prstGeom prst="line">
            <a:avLst/>
          </a:prstGeom>
          <a:noFill/>
          <a:ln w="38100">
            <a:solidFill>
              <a:srgbClr val="CC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48"/>
          <p:cNvGrpSpPr>
            <a:grpSpLocks/>
          </p:cNvGrpSpPr>
          <p:nvPr/>
        </p:nvGrpSpPr>
        <p:grpSpPr bwMode="auto">
          <a:xfrm>
            <a:off x="3613150" y="1517650"/>
            <a:ext cx="111125" cy="3087688"/>
            <a:chOff x="2276" y="956"/>
            <a:chExt cx="70" cy="1945"/>
          </a:xfrm>
        </p:grpSpPr>
        <p:sp>
          <p:nvSpPr>
            <p:cNvPr id="2115" name="Line 12"/>
            <p:cNvSpPr>
              <a:spLocks noChangeShapeType="1"/>
            </p:cNvSpPr>
            <p:nvPr/>
          </p:nvSpPr>
          <p:spPr bwMode="auto">
            <a:xfrm>
              <a:off x="2311" y="1042"/>
              <a:ext cx="0" cy="1859"/>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6" name="AutoShape 13"/>
            <p:cNvSpPr>
              <a:spLocks noChangeArrowheads="1"/>
            </p:cNvSpPr>
            <p:nvPr/>
          </p:nvSpPr>
          <p:spPr bwMode="auto">
            <a:xfrm>
              <a:off x="2276" y="956"/>
              <a:ext cx="70" cy="86"/>
            </a:xfrm>
            <a:prstGeom prst="flowChartConnector">
              <a:avLst/>
            </a:prstGeom>
            <a:solidFill>
              <a:srgbClr val="FF0000"/>
            </a:solidFill>
            <a:ln w="9525">
              <a:solidFill>
                <a:srgbClr val="CC0099"/>
              </a:solidFill>
              <a:round/>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grpSp>
        <p:nvGrpSpPr>
          <p:cNvPr id="3" name="Group 50"/>
          <p:cNvGrpSpPr>
            <a:grpSpLocks/>
          </p:cNvGrpSpPr>
          <p:nvPr/>
        </p:nvGrpSpPr>
        <p:grpSpPr bwMode="auto">
          <a:xfrm>
            <a:off x="5434013" y="2614613"/>
            <a:ext cx="111125" cy="1990725"/>
            <a:chOff x="3423" y="1647"/>
            <a:chExt cx="70" cy="1254"/>
          </a:xfrm>
        </p:grpSpPr>
        <p:sp>
          <p:nvSpPr>
            <p:cNvPr id="2113" name="Line 11"/>
            <p:cNvSpPr>
              <a:spLocks noChangeShapeType="1"/>
            </p:cNvSpPr>
            <p:nvPr/>
          </p:nvSpPr>
          <p:spPr bwMode="auto">
            <a:xfrm>
              <a:off x="3458" y="1690"/>
              <a:ext cx="0" cy="1211"/>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4" name="AutoShape 14"/>
            <p:cNvSpPr>
              <a:spLocks noChangeArrowheads="1"/>
            </p:cNvSpPr>
            <p:nvPr/>
          </p:nvSpPr>
          <p:spPr bwMode="auto">
            <a:xfrm>
              <a:off x="3423" y="1647"/>
              <a:ext cx="70" cy="87"/>
            </a:xfrm>
            <a:prstGeom prst="flowChartConnector">
              <a:avLst/>
            </a:prstGeom>
            <a:solidFill>
              <a:srgbClr val="FF0000"/>
            </a:solidFill>
            <a:ln w="9525">
              <a:solidFill>
                <a:srgbClr val="CC0099"/>
              </a:solidFill>
              <a:round/>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grpSp>
        <p:nvGrpSpPr>
          <p:cNvPr id="4" name="Group 49"/>
          <p:cNvGrpSpPr>
            <a:grpSpLocks/>
          </p:cNvGrpSpPr>
          <p:nvPr/>
        </p:nvGrpSpPr>
        <p:grpSpPr bwMode="auto">
          <a:xfrm>
            <a:off x="4551363" y="1173163"/>
            <a:ext cx="111125" cy="3432175"/>
            <a:chOff x="2867" y="739"/>
            <a:chExt cx="70" cy="2162"/>
          </a:xfrm>
        </p:grpSpPr>
        <p:sp>
          <p:nvSpPr>
            <p:cNvPr id="2111" name="Line 10"/>
            <p:cNvSpPr>
              <a:spLocks noChangeShapeType="1"/>
            </p:cNvSpPr>
            <p:nvPr/>
          </p:nvSpPr>
          <p:spPr bwMode="auto">
            <a:xfrm flipV="1">
              <a:off x="2902" y="783"/>
              <a:ext cx="0" cy="2118"/>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2" name="AutoShape 15"/>
            <p:cNvSpPr>
              <a:spLocks noChangeArrowheads="1"/>
            </p:cNvSpPr>
            <p:nvPr/>
          </p:nvSpPr>
          <p:spPr bwMode="auto">
            <a:xfrm>
              <a:off x="2867" y="739"/>
              <a:ext cx="70" cy="87"/>
            </a:xfrm>
            <a:prstGeom prst="flowChartConnector">
              <a:avLst/>
            </a:prstGeom>
            <a:solidFill>
              <a:srgbClr val="FF0000"/>
            </a:solidFill>
            <a:ln w="9525">
              <a:solidFill>
                <a:srgbClr val="CC0099"/>
              </a:solidFill>
              <a:round/>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sp>
        <p:nvSpPr>
          <p:cNvPr id="2069" name="Line 16"/>
          <p:cNvSpPr>
            <a:spLocks noChangeShapeType="1"/>
          </p:cNvSpPr>
          <p:nvPr/>
        </p:nvSpPr>
        <p:spPr bwMode="auto">
          <a:xfrm>
            <a:off x="1295400" y="5840413"/>
            <a:ext cx="60706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866" name="Line 18"/>
          <p:cNvSpPr>
            <a:spLocks noChangeShapeType="1"/>
          </p:cNvSpPr>
          <p:nvPr/>
        </p:nvSpPr>
        <p:spPr bwMode="auto">
          <a:xfrm>
            <a:off x="5489575" y="5291138"/>
            <a:ext cx="0" cy="5492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1" name="Line 19"/>
          <p:cNvSpPr>
            <a:spLocks noChangeShapeType="1"/>
          </p:cNvSpPr>
          <p:nvPr/>
        </p:nvSpPr>
        <p:spPr bwMode="auto">
          <a:xfrm>
            <a:off x="2786063" y="5291138"/>
            <a:ext cx="0" cy="5492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2" name="Line 20"/>
          <p:cNvSpPr>
            <a:spLocks noChangeShapeType="1"/>
          </p:cNvSpPr>
          <p:nvPr/>
        </p:nvSpPr>
        <p:spPr bwMode="auto">
          <a:xfrm>
            <a:off x="6316663" y="5291138"/>
            <a:ext cx="0" cy="5492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3" name="Line 22"/>
          <p:cNvSpPr>
            <a:spLocks noChangeShapeType="1"/>
          </p:cNvSpPr>
          <p:nvPr/>
        </p:nvSpPr>
        <p:spPr bwMode="auto">
          <a:xfrm>
            <a:off x="1957388" y="5291138"/>
            <a:ext cx="0" cy="5492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4" name="Text Box 23"/>
          <p:cNvSpPr txBox="1">
            <a:spLocks noChangeArrowheads="1"/>
          </p:cNvSpPr>
          <p:nvPr/>
        </p:nvSpPr>
        <p:spPr bwMode="auto">
          <a:xfrm>
            <a:off x="1347788" y="5154613"/>
            <a:ext cx="527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3600" b="0">
                <a:latin typeface="Times New Roman" pitchFamily="18" charset="0"/>
                <a:ea typeface="黑体" pitchFamily="49" charset="-122"/>
              </a:rPr>
              <a:t>...</a:t>
            </a:r>
          </a:p>
        </p:txBody>
      </p:sp>
      <p:sp>
        <p:nvSpPr>
          <p:cNvPr id="2075" name="Text Box 24"/>
          <p:cNvSpPr txBox="1">
            <a:spLocks noChangeArrowheads="1"/>
          </p:cNvSpPr>
          <p:nvPr/>
        </p:nvSpPr>
        <p:spPr bwMode="auto">
          <a:xfrm>
            <a:off x="6591300" y="5083175"/>
            <a:ext cx="527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3600" b="0">
                <a:latin typeface="Times New Roman" pitchFamily="18" charset="0"/>
                <a:ea typeface="黑体" pitchFamily="49" charset="-122"/>
              </a:rPr>
              <a:t>...</a:t>
            </a:r>
          </a:p>
        </p:txBody>
      </p:sp>
      <p:grpSp>
        <p:nvGrpSpPr>
          <p:cNvPr id="5" name="Group 32"/>
          <p:cNvGrpSpPr>
            <a:grpSpLocks/>
          </p:cNvGrpSpPr>
          <p:nvPr/>
        </p:nvGrpSpPr>
        <p:grpSpPr bwMode="auto">
          <a:xfrm>
            <a:off x="5434013" y="5429250"/>
            <a:ext cx="111125" cy="136525"/>
            <a:chOff x="3888" y="3408"/>
            <a:chExt cx="96" cy="96"/>
          </a:xfrm>
        </p:grpSpPr>
        <p:sp>
          <p:nvSpPr>
            <p:cNvPr id="2109" name="Line 33"/>
            <p:cNvSpPr>
              <a:spLocks noChangeShapeType="1"/>
            </p:cNvSpPr>
            <p:nvPr/>
          </p:nvSpPr>
          <p:spPr bwMode="auto">
            <a:xfrm flipV="1">
              <a:off x="3888" y="3408"/>
              <a:ext cx="96"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0" name="Line 34"/>
            <p:cNvSpPr>
              <a:spLocks noChangeShapeType="1"/>
            </p:cNvSpPr>
            <p:nvPr/>
          </p:nvSpPr>
          <p:spPr bwMode="auto">
            <a:xfrm rot="16447656" flipV="1">
              <a:off x="3888" y="3408"/>
              <a:ext cx="96"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35"/>
          <p:cNvGrpSpPr>
            <a:grpSpLocks/>
          </p:cNvGrpSpPr>
          <p:nvPr/>
        </p:nvGrpSpPr>
        <p:grpSpPr bwMode="auto">
          <a:xfrm>
            <a:off x="3613150" y="5429250"/>
            <a:ext cx="111125" cy="136525"/>
            <a:chOff x="3888" y="3408"/>
            <a:chExt cx="96" cy="96"/>
          </a:xfrm>
        </p:grpSpPr>
        <p:sp>
          <p:nvSpPr>
            <p:cNvPr id="2107" name="Line 36"/>
            <p:cNvSpPr>
              <a:spLocks noChangeShapeType="1"/>
            </p:cNvSpPr>
            <p:nvPr/>
          </p:nvSpPr>
          <p:spPr bwMode="auto">
            <a:xfrm flipV="1">
              <a:off x="3888" y="3408"/>
              <a:ext cx="96"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8" name="Line 37"/>
            <p:cNvSpPr>
              <a:spLocks noChangeShapeType="1"/>
            </p:cNvSpPr>
            <p:nvPr/>
          </p:nvSpPr>
          <p:spPr bwMode="auto">
            <a:xfrm rot="16447656" flipV="1">
              <a:off x="3888" y="3408"/>
              <a:ext cx="96"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78" name="Text Box 38"/>
          <p:cNvSpPr txBox="1">
            <a:spLocks noChangeArrowheads="1"/>
          </p:cNvSpPr>
          <p:nvPr/>
        </p:nvSpPr>
        <p:spPr bwMode="auto">
          <a:xfrm>
            <a:off x="5029200" y="966788"/>
            <a:ext cx="6461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a:latin typeface="Times New Roman" pitchFamily="18" charset="0"/>
                <a:ea typeface="黑体" pitchFamily="49" charset="-122"/>
              </a:rPr>
              <a:t>g</a:t>
            </a:r>
            <a:r>
              <a:rPr lang="en-US" altLang="zh-CN" baseline="30000">
                <a:latin typeface="Times New Roman" pitchFamily="18" charset="0"/>
                <a:ea typeface="黑体" pitchFamily="49" charset="-122"/>
              </a:rPr>
              <a:t>0</a:t>
            </a:r>
            <a:r>
              <a:rPr lang="en-US" altLang="zh-CN">
                <a:latin typeface="Symbol" pitchFamily="18" charset="2"/>
                <a:ea typeface="黑体" pitchFamily="49" charset="-122"/>
              </a:rPr>
              <a:t>(n)</a:t>
            </a:r>
            <a:endParaRPr lang="en-US" altLang="zh-CN">
              <a:latin typeface="Times New Roman" pitchFamily="18" charset="0"/>
              <a:ea typeface="黑体" pitchFamily="49" charset="-122"/>
            </a:endParaRPr>
          </a:p>
        </p:txBody>
      </p:sp>
      <p:graphicFrame>
        <p:nvGraphicFramePr>
          <p:cNvPr id="206887" name="Object 39"/>
          <p:cNvGraphicFramePr>
            <a:graphicFrameLocks noChangeAspect="1"/>
          </p:cNvGraphicFramePr>
          <p:nvPr/>
        </p:nvGraphicFramePr>
        <p:xfrm>
          <a:off x="6592888" y="2820988"/>
          <a:ext cx="307975" cy="382587"/>
        </p:xfrm>
        <a:graphic>
          <a:graphicData uri="http://schemas.openxmlformats.org/presentationml/2006/ole">
            <mc:AlternateContent xmlns:mc="http://schemas.openxmlformats.org/markup-compatibility/2006">
              <mc:Choice xmlns:v="urn:schemas-microsoft-com:vml" Requires="v">
                <p:oleObj spid="_x0000_s62474" name="公式" r:id="rId3" imgW="241200" imgH="241200" progId="Equation.3">
                  <p:embed/>
                </p:oleObj>
              </mc:Choice>
              <mc:Fallback>
                <p:oleObj name="公式" r:id="rId3" imgW="24120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2888" y="2820988"/>
                        <a:ext cx="307975"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40"/>
          <p:cNvGraphicFramePr>
            <a:graphicFrameLocks noChangeAspect="1"/>
          </p:cNvGraphicFramePr>
          <p:nvPr/>
        </p:nvGraphicFramePr>
        <p:xfrm>
          <a:off x="3505200" y="4619625"/>
          <a:ext cx="293688" cy="409575"/>
        </p:xfrm>
        <a:graphic>
          <a:graphicData uri="http://schemas.openxmlformats.org/presentationml/2006/ole">
            <mc:AlternateContent xmlns:mc="http://schemas.openxmlformats.org/markup-compatibility/2006">
              <mc:Choice xmlns:v="urn:schemas-microsoft-com:vml" Requires="v">
                <p:oleObj spid="_x0000_s62475" name="公式" r:id="rId5" imgW="152280" imgH="215640" progId="Equation.3">
                  <p:embed/>
                </p:oleObj>
              </mc:Choice>
              <mc:Fallback>
                <p:oleObj name="公式" r:id="rId5" imgW="15228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4619625"/>
                        <a:ext cx="293688"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 name="Object 41"/>
          <p:cNvGraphicFramePr>
            <a:graphicFrameLocks noChangeAspect="1"/>
          </p:cNvGraphicFramePr>
          <p:nvPr/>
        </p:nvGraphicFramePr>
        <p:xfrm>
          <a:off x="4572000" y="4572000"/>
          <a:ext cx="381000" cy="457200"/>
        </p:xfrm>
        <a:graphic>
          <a:graphicData uri="http://schemas.openxmlformats.org/presentationml/2006/ole">
            <mc:AlternateContent xmlns:mc="http://schemas.openxmlformats.org/markup-compatibility/2006">
              <mc:Choice xmlns:v="urn:schemas-microsoft-com:vml" Requires="v">
                <p:oleObj spid="_x0000_s62476" name="公式" r:id="rId7" imgW="177480" imgH="215640" progId="Equation.3">
                  <p:embed/>
                </p:oleObj>
              </mc:Choice>
              <mc:Fallback>
                <p:oleObj name="公式" r:id="rId7" imgW="1774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572000"/>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 name="Object 42"/>
          <p:cNvGraphicFramePr>
            <a:graphicFrameLocks noChangeAspect="1"/>
          </p:cNvGraphicFramePr>
          <p:nvPr/>
        </p:nvGraphicFramePr>
        <p:xfrm>
          <a:off x="5334000" y="4572000"/>
          <a:ext cx="327025" cy="457200"/>
        </p:xfrm>
        <a:graphic>
          <a:graphicData uri="http://schemas.openxmlformats.org/presentationml/2006/ole">
            <mc:AlternateContent xmlns:mc="http://schemas.openxmlformats.org/markup-compatibility/2006">
              <mc:Choice xmlns:v="urn:schemas-microsoft-com:vml" Requires="v">
                <p:oleObj spid="_x0000_s62477" name="公式" r:id="rId9" imgW="164880" imgH="228600" progId="Equation.3">
                  <p:embed/>
                </p:oleObj>
              </mc:Choice>
              <mc:Fallback>
                <p:oleObj name="公式" r:id="rId9" imgW="1648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0" y="4572000"/>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4" name="Object 43"/>
          <p:cNvGraphicFramePr>
            <a:graphicFrameLocks noChangeAspect="1"/>
          </p:cNvGraphicFramePr>
          <p:nvPr/>
        </p:nvGraphicFramePr>
        <p:xfrm>
          <a:off x="4419600" y="5943600"/>
          <a:ext cx="381000" cy="457200"/>
        </p:xfrm>
        <a:graphic>
          <a:graphicData uri="http://schemas.openxmlformats.org/presentationml/2006/ole">
            <mc:AlternateContent xmlns:mc="http://schemas.openxmlformats.org/markup-compatibility/2006">
              <mc:Choice xmlns:v="urn:schemas-microsoft-com:vml" Requires="v">
                <p:oleObj spid="_x0000_s62478" name="公式" r:id="rId11" imgW="177480" imgH="215640" progId="Equation.3">
                  <p:embed/>
                </p:oleObj>
              </mc:Choice>
              <mc:Fallback>
                <p:oleObj name="公式" r:id="rId11" imgW="1774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0" y="5943600"/>
                        <a:ext cx="381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5" name="Object 44"/>
          <p:cNvGraphicFramePr>
            <a:graphicFrameLocks noChangeAspect="1"/>
          </p:cNvGraphicFramePr>
          <p:nvPr/>
        </p:nvGraphicFramePr>
        <p:xfrm>
          <a:off x="6537325" y="4481513"/>
          <a:ext cx="412750" cy="563562"/>
        </p:xfrm>
        <a:graphic>
          <a:graphicData uri="http://schemas.openxmlformats.org/presentationml/2006/ole">
            <mc:AlternateContent xmlns:mc="http://schemas.openxmlformats.org/markup-compatibility/2006">
              <mc:Choice xmlns:v="urn:schemas-microsoft-com:vml" Requires="v">
                <p:oleObj spid="_x0000_s62479" name="Equation" r:id="rId12" imgW="164880" imgH="228600" progId="Equation.DSMT4">
                  <p:embed/>
                </p:oleObj>
              </mc:Choice>
              <mc:Fallback>
                <p:oleObj name="Equation" r:id="rId12" imgW="16488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37325" y="4481513"/>
                        <a:ext cx="412750"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6" name="Object 45"/>
          <p:cNvGraphicFramePr>
            <a:graphicFrameLocks noChangeAspect="1"/>
          </p:cNvGraphicFramePr>
          <p:nvPr/>
        </p:nvGraphicFramePr>
        <p:xfrm>
          <a:off x="4114800" y="4572000"/>
          <a:ext cx="346075" cy="473075"/>
        </p:xfrm>
        <a:graphic>
          <a:graphicData uri="http://schemas.openxmlformats.org/presentationml/2006/ole">
            <mc:AlternateContent xmlns:mc="http://schemas.openxmlformats.org/markup-compatibility/2006">
              <mc:Choice xmlns:v="urn:schemas-microsoft-com:vml" Requires="v">
                <p:oleObj spid="_x0000_s62480" name="Equation" r:id="rId14" imgW="164880" imgH="228600" progId="Equation.DSMT4">
                  <p:embed/>
                </p:oleObj>
              </mc:Choice>
              <mc:Fallback>
                <p:oleObj name="Equation" r:id="rId14" imgW="16488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14800" y="4572000"/>
                        <a:ext cx="346075"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7" name="Object 46"/>
          <p:cNvGraphicFramePr>
            <a:graphicFrameLocks noChangeAspect="1"/>
          </p:cNvGraphicFramePr>
          <p:nvPr/>
        </p:nvGraphicFramePr>
        <p:xfrm>
          <a:off x="4038600" y="762000"/>
          <a:ext cx="227013" cy="363538"/>
        </p:xfrm>
        <a:graphic>
          <a:graphicData uri="http://schemas.openxmlformats.org/presentationml/2006/ole">
            <mc:AlternateContent xmlns:mc="http://schemas.openxmlformats.org/markup-compatibility/2006">
              <mc:Choice xmlns:v="urn:schemas-microsoft-com:vml" Requires="v">
                <p:oleObj spid="_x0000_s62481" name="Equation" r:id="rId16" imgW="177480" imgH="228600" progId="Equation.DSMT4">
                  <p:embed/>
                </p:oleObj>
              </mc:Choice>
              <mc:Fallback>
                <p:oleObj name="Equation" r:id="rId16" imgW="17748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38600" y="762000"/>
                        <a:ext cx="2270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Group 51"/>
          <p:cNvGrpSpPr>
            <a:grpSpLocks/>
          </p:cNvGrpSpPr>
          <p:nvPr/>
        </p:nvGrpSpPr>
        <p:grpSpPr bwMode="auto">
          <a:xfrm>
            <a:off x="3613150" y="2205038"/>
            <a:ext cx="95250" cy="2400300"/>
            <a:chOff x="2276" y="956"/>
            <a:chExt cx="70" cy="1945"/>
          </a:xfrm>
        </p:grpSpPr>
        <p:sp>
          <p:nvSpPr>
            <p:cNvPr id="2105" name="Line 52"/>
            <p:cNvSpPr>
              <a:spLocks noChangeShapeType="1"/>
            </p:cNvSpPr>
            <p:nvPr/>
          </p:nvSpPr>
          <p:spPr bwMode="auto">
            <a:xfrm>
              <a:off x="2311" y="1042"/>
              <a:ext cx="0" cy="1859"/>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6" name="AutoShape 53"/>
            <p:cNvSpPr>
              <a:spLocks noChangeArrowheads="1"/>
            </p:cNvSpPr>
            <p:nvPr/>
          </p:nvSpPr>
          <p:spPr bwMode="auto">
            <a:xfrm>
              <a:off x="2276" y="956"/>
              <a:ext cx="70" cy="86"/>
            </a:xfrm>
            <a:prstGeom prst="flowChartConnector">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grpSp>
        <p:nvGrpSpPr>
          <p:cNvPr id="8" name="Group 54"/>
          <p:cNvGrpSpPr>
            <a:grpSpLocks/>
          </p:cNvGrpSpPr>
          <p:nvPr/>
        </p:nvGrpSpPr>
        <p:grpSpPr bwMode="auto">
          <a:xfrm>
            <a:off x="4565650" y="1844675"/>
            <a:ext cx="77788" cy="2747963"/>
            <a:chOff x="2276" y="956"/>
            <a:chExt cx="70" cy="1945"/>
          </a:xfrm>
        </p:grpSpPr>
        <p:sp>
          <p:nvSpPr>
            <p:cNvPr id="2103" name="Line 55"/>
            <p:cNvSpPr>
              <a:spLocks noChangeShapeType="1"/>
            </p:cNvSpPr>
            <p:nvPr/>
          </p:nvSpPr>
          <p:spPr bwMode="auto">
            <a:xfrm>
              <a:off x="2311" y="1042"/>
              <a:ext cx="0" cy="1859"/>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4" name="AutoShape 56"/>
            <p:cNvSpPr>
              <a:spLocks noChangeArrowheads="1"/>
            </p:cNvSpPr>
            <p:nvPr/>
          </p:nvSpPr>
          <p:spPr bwMode="auto">
            <a:xfrm>
              <a:off x="2276" y="956"/>
              <a:ext cx="70" cy="86"/>
            </a:xfrm>
            <a:prstGeom prst="flowChartConnector">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grpSp>
        <p:nvGrpSpPr>
          <p:cNvPr id="9" name="Group 57"/>
          <p:cNvGrpSpPr>
            <a:grpSpLocks/>
          </p:cNvGrpSpPr>
          <p:nvPr/>
        </p:nvGrpSpPr>
        <p:grpSpPr bwMode="auto">
          <a:xfrm>
            <a:off x="5441950" y="2997200"/>
            <a:ext cx="69850" cy="1582738"/>
            <a:chOff x="2276" y="956"/>
            <a:chExt cx="70" cy="1945"/>
          </a:xfrm>
        </p:grpSpPr>
        <p:sp>
          <p:nvSpPr>
            <p:cNvPr id="2101" name="Line 58"/>
            <p:cNvSpPr>
              <a:spLocks noChangeShapeType="1"/>
            </p:cNvSpPr>
            <p:nvPr/>
          </p:nvSpPr>
          <p:spPr bwMode="auto">
            <a:xfrm>
              <a:off x="2311" y="1042"/>
              <a:ext cx="0" cy="1859"/>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2" name="AutoShape 59"/>
            <p:cNvSpPr>
              <a:spLocks noChangeArrowheads="1"/>
            </p:cNvSpPr>
            <p:nvPr/>
          </p:nvSpPr>
          <p:spPr bwMode="auto">
            <a:xfrm>
              <a:off x="2276" y="956"/>
              <a:ext cx="70" cy="86"/>
            </a:xfrm>
            <a:prstGeom prst="flowChartConnector">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grpSp>
        <p:nvGrpSpPr>
          <p:cNvPr id="10" name="Group 60"/>
          <p:cNvGrpSpPr>
            <a:grpSpLocks/>
          </p:cNvGrpSpPr>
          <p:nvPr/>
        </p:nvGrpSpPr>
        <p:grpSpPr bwMode="auto">
          <a:xfrm>
            <a:off x="3635375" y="2997200"/>
            <a:ext cx="73025" cy="1600200"/>
            <a:chOff x="2276" y="956"/>
            <a:chExt cx="70" cy="1945"/>
          </a:xfrm>
        </p:grpSpPr>
        <p:sp>
          <p:nvSpPr>
            <p:cNvPr id="2099" name="Line 61"/>
            <p:cNvSpPr>
              <a:spLocks noChangeShapeType="1"/>
            </p:cNvSpPr>
            <p:nvPr/>
          </p:nvSpPr>
          <p:spPr bwMode="auto">
            <a:xfrm>
              <a:off x="2311" y="1042"/>
              <a:ext cx="0" cy="1859"/>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0" name="AutoShape 62"/>
            <p:cNvSpPr>
              <a:spLocks noChangeArrowheads="1"/>
            </p:cNvSpPr>
            <p:nvPr/>
          </p:nvSpPr>
          <p:spPr bwMode="auto">
            <a:xfrm>
              <a:off x="2276" y="956"/>
              <a:ext cx="70" cy="86"/>
            </a:xfrm>
            <a:prstGeom prst="flowChartConnector">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grpSp>
        <p:nvGrpSpPr>
          <p:cNvPr id="11" name="Group 63"/>
          <p:cNvGrpSpPr>
            <a:grpSpLocks/>
          </p:cNvGrpSpPr>
          <p:nvPr/>
        </p:nvGrpSpPr>
        <p:grpSpPr bwMode="auto">
          <a:xfrm>
            <a:off x="4572000" y="2636838"/>
            <a:ext cx="71438" cy="1943100"/>
            <a:chOff x="2276" y="956"/>
            <a:chExt cx="70" cy="1945"/>
          </a:xfrm>
        </p:grpSpPr>
        <p:sp>
          <p:nvSpPr>
            <p:cNvPr id="2097" name="Line 64"/>
            <p:cNvSpPr>
              <a:spLocks noChangeShapeType="1"/>
            </p:cNvSpPr>
            <p:nvPr/>
          </p:nvSpPr>
          <p:spPr bwMode="auto">
            <a:xfrm>
              <a:off x="2311" y="1042"/>
              <a:ext cx="0" cy="1859"/>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8" name="AutoShape 65"/>
            <p:cNvSpPr>
              <a:spLocks noChangeArrowheads="1"/>
            </p:cNvSpPr>
            <p:nvPr/>
          </p:nvSpPr>
          <p:spPr bwMode="auto">
            <a:xfrm>
              <a:off x="2276" y="956"/>
              <a:ext cx="70" cy="86"/>
            </a:xfrm>
            <a:prstGeom prst="flowChartConnector">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grpSp>
        <p:nvGrpSpPr>
          <p:cNvPr id="12" name="Group 66"/>
          <p:cNvGrpSpPr>
            <a:grpSpLocks/>
          </p:cNvGrpSpPr>
          <p:nvPr/>
        </p:nvGrpSpPr>
        <p:grpSpPr bwMode="auto">
          <a:xfrm>
            <a:off x="5407025" y="3573463"/>
            <a:ext cx="101600" cy="1028700"/>
            <a:chOff x="2276" y="956"/>
            <a:chExt cx="70" cy="1945"/>
          </a:xfrm>
        </p:grpSpPr>
        <p:sp>
          <p:nvSpPr>
            <p:cNvPr id="2095" name="Line 67"/>
            <p:cNvSpPr>
              <a:spLocks noChangeShapeType="1"/>
            </p:cNvSpPr>
            <p:nvPr/>
          </p:nvSpPr>
          <p:spPr bwMode="auto">
            <a:xfrm>
              <a:off x="2311" y="1042"/>
              <a:ext cx="0" cy="1859"/>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6" name="AutoShape 68"/>
            <p:cNvSpPr>
              <a:spLocks noChangeArrowheads="1"/>
            </p:cNvSpPr>
            <p:nvPr/>
          </p:nvSpPr>
          <p:spPr bwMode="auto">
            <a:xfrm>
              <a:off x="2276" y="956"/>
              <a:ext cx="70" cy="86"/>
            </a:xfrm>
            <a:prstGeom prst="flowChartConnector">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grpSp>
        <p:nvGrpSpPr>
          <p:cNvPr id="13" name="Group 69"/>
          <p:cNvGrpSpPr>
            <a:grpSpLocks/>
          </p:cNvGrpSpPr>
          <p:nvPr/>
        </p:nvGrpSpPr>
        <p:grpSpPr bwMode="auto">
          <a:xfrm>
            <a:off x="3635375" y="3284538"/>
            <a:ext cx="73025" cy="1296987"/>
            <a:chOff x="2276" y="956"/>
            <a:chExt cx="70" cy="1945"/>
          </a:xfrm>
        </p:grpSpPr>
        <p:sp>
          <p:nvSpPr>
            <p:cNvPr id="2093" name="Line 70"/>
            <p:cNvSpPr>
              <a:spLocks noChangeShapeType="1"/>
            </p:cNvSpPr>
            <p:nvPr/>
          </p:nvSpPr>
          <p:spPr bwMode="auto">
            <a:xfrm>
              <a:off x="2311" y="1042"/>
              <a:ext cx="0" cy="1859"/>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4" name="AutoShape 71"/>
            <p:cNvSpPr>
              <a:spLocks noChangeArrowheads="1"/>
            </p:cNvSpPr>
            <p:nvPr/>
          </p:nvSpPr>
          <p:spPr bwMode="auto">
            <a:xfrm>
              <a:off x="2276" y="956"/>
              <a:ext cx="70" cy="86"/>
            </a:xfrm>
            <a:prstGeom prst="flowChartConnector">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grpSp>
        <p:nvGrpSpPr>
          <p:cNvPr id="14" name="Group 72"/>
          <p:cNvGrpSpPr>
            <a:grpSpLocks/>
          </p:cNvGrpSpPr>
          <p:nvPr/>
        </p:nvGrpSpPr>
        <p:grpSpPr bwMode="auto">
          <a:xfrm>
            <a:off x="4572000" y="2997200"/>
            <a:ext cx="71438" cy="1584325"/>
            <a:chOff x="2276" y="956"/>
            <a:chExt cx="70" cy="1945"/>
          </a:xfrm>
        </p:grpSpPr>
        <p:sp>
          <p:nvSpPr>
            <p:cNvPr id="2091" name="Line 73"/>
            <p:cNvSpPr>
              <a:spLocks noChangeShapeType="1"/>
            </p:cNvSpPr>
            <p:nvPr/>
          </p:nvSpPr>
          <p:spPr bwMode="auto">
            <a:xfrm>
              <a:off x="2311" y="1042"/>
              <a:ext cx="0" cy="1859"/>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2" name="AutoShape 74"/>
            <p:cNvSpPr>
              <a:spLocks noChangeArrowheads="1"/>
            </p:cNvSpPr>
            <p:nvPr/>
          </p:nvSpPr>
          <p:spPr bwMode="auto">
            <a:xfrm>
              <a:off x="2276" y="956"/>
              <a:ext cx="70" cy="86"/>
            </a:xfrm>
            <a:prstGeom prst="flowChartConnector">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sp>
        <p:nvSpPr>
          <p:cNvPr id="2087" name="Line 75"/>
          <p:cNvSpPr>
            <a:spLocks noChangeShapeType="1"/>
          </p:cNvSpPr>
          <p:nvPr/>
        </p:nvSpPr>
        <p:spPr bwMode="auto">
          <a:xfrm>
            <a:off x="3670300" y="5294313"/>
            <a:ext cx="0" cy="5492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869" name="Line 21"/>
          <p:cNvSpPr>
            <a:spLocks noChangeShapeType="1"/>
          </p:cNvSpPr>
          <p:nvPr/>
        </p:nvSpPr>
        <p:spPr bwMode="auto">
          <a:xfrm>
            <a:off x="3668713" y="5291138"/>
            <a:ext cx="0" cy="5492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89" name="Line 78"/>
          <p:cNvSpPr>
            <a:spLocks noChangeShapeType="1"/>
          </p:cNvSpPr>
          <p:nvPr/>
        </p:nvSpPr>
        <p:spPr bwMode="auto">
          <a:xfrm>
            <a:off x="4602163" y="5292725"/>
            <a:ext cx="0" cy="5492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865" name="Line 17"/>
          <p:cNvSpPr>
            <a:spLocks noChangeShapeType="1"/>
          </p:cNvSpPr>
          <p:nvPr/>
        </p:nvSpPr>
        <p:spPr bwMode="auto">
          <a:xfrm>
            <a:off x="4598988" y="5281613"/>
            <a:ext cx="0" cy="5492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20799026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6857"/>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206887"/>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xit" presetSubtype="0" fill="hold" nodeType="clickEffect">
                                  <p:stCondLst>
                                    <p:cond delay="0"/>
                                  </p:stCondLst>
                                  <p:childTnLst>
                                    <p:set>
                                      <p:cBhvr>
                                        <p:cTn id="25" dur="1" fill="hold">
                                          <p:stCondLst>
                                            <p:cond delay="0"/>
                                          </p:stCondLst>
                                        </p:cTn>
                                        <p:tgtEl>
                                          <p:spTgt spid="2"/>
                                        </p:tgtEl>
                                        <p:attrNameLst>
                                          <p:attrName>style.visibility</p:attrName>
                                        </p:attrNameLst>
                                      </p:cBhvr>
                                      <p:to>
                                        <p:strVal val="hidden"/>
                                      </p:to>
                                    </p:set>
                                  </p:childTnLst>
                                </p:cTn>
                              </p:par>
                            </p:childTnLst>
                          </p:cTn>
                        </p:par>
                        <p:par>
                          <p:cTn id="26" fill="hold" nodeType="afterGroup">
                            <p:stCondLst>
                              <p:cond delay="0"/>
                            </p:stCondLst>
                            <p:childTnLst>
                              <p:par>
                                <p:cTn id="27" presetID="1" presetClass="exit" presetSubtype="0" fill="hold" nodeType="afterEffect">
                                  <p:stCondLst>
                                    <p:cond delay="0"/>
                                  </p:stCondLst>
                                  <p:childTnLst>
                                    <p:set>
                                      <p:cBhvr>
                                        <p:cTn id="28" dur="1" fill="hold">
                                          <p:stCondLst>
                                            <p:cond delay="0"/>
                                          </p:stCondLst>
                                        </p:cTn>
                                        <p:tgtEl>
                                          <p:spTgt spid="4"/>
                                        </p:tgtEl>
                                        <p:attrNameLst>
                                          <p:attrName>style.visibility</p:attrName>
                                        </p:attrNameLst>
                                      </p:cBhvr>
                                      <p:to>
                                        <p:strVal val="hidden"/>
                                      </p:to>
                                    </p:set>
                                  </p:childTnLst>
                                </p:cTn>
                              </p:par>
                            </p:childTnLst>
                          </p:cTn>
                        </p:par>
                        <p:par>
                          <p:cTn id="29" fill="hold" nodeType="afterGroup">
                            <p:stCondLst>
                              <p:cond delay="0"/>
                            </p:stCondLst>
                            <p:childTnLst>
                              <p:par>
                                <p:cTn id="30" presetID="1" presetClass="exit" presetSubtype="0" fill="hold" nodeType="afterEffect">
                                  <p:stCondLst>
                                    <p:cond delay="0"/>
                                  </p:stCondLst>
                                  <p:childTnLst>
                                    <p:set>
                                      <p:cBhvr>
                                        <p:cTn id="31" dur="1" fill="hold">
                                          <p:stCondLst>
                                            <p:cond delay="0"/>
                                          </p:stCondLst>
                                        </p:cTn>
                                        <p:tgtEl>
                                          <p:spTgt spid="3"/>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6869"/>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06865"/>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06866"/>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0" presetClass="path" presetSubtype="0" accel="50000" decel="50000" fill="hold" grpId="0" nodeType="clickEffect">
                                  <p:stCondLst>
                                    <p:cond delay="0"/>
                                  </p:stCondLst>
                                  <p:childTnLst>
                                    <p:animMotion origin="layout" path="M 0.00243 2.22222E-6 L 0.00243 0.09444 " pathEditMode="relative" rAng="0" ptsTypes="AA">
                                      <p:cBhvr>
                                        <p:cTn id="47" dur="2000" fill="hold"/>
                                        <p:tgtEl>
                                          <p:spTgt spid="206853"/>
                                        </p:tgtEl>
                                        <p:attrNameLst>
                                          <p:attrName>ppt_x</p:attrName>
                                          <p:attrName>ppt_y</p:attrName>
                                        </p:attrNameLst>
                                      </p:cBhvr>
                                      <p:rCtr x="0" y="4722"/>
                                    </p:animMotion>
                                  </p:childTnLst>
                                </p:cTn>
                              </p:par>
                            </p:childTnLst>
                          </p:cTn>
                        </p:par>
                        <p:par>
                          <p:cTn id="48" fill="hold" nodeType="afterGroup">
                            <p:stCondLst>
                              <p:cond delay="2000"/>
                            </p:stCondLst>
                            <p:childTnLst>
                              <p:par>
                                <p:cTn id="49" presetID="1" presetClass="exit" presetSubtype="0" fill="hold" grpId="1" nodeType="afterEffect">
                                  <p:stCondLst>
                                    <p:cond delay="0"/>
                                  </p:stCondLst>
                                  <p:childTnLst>
                                    <p:set>
                                      <p:cBhvr>
                                        <p:cTn id="50" dur="1" fill="hold">
                                          <p:stCondLst>
                                            <p:cond delay="0"/>
                                          </p:stCondLst>
                                        </p:cTn>
                                        <p:tgtEl>
                                          <p:spTgt spid="206853"/>
                                        </p:tgtEl>
                                        <p:attrNameLst>
                                          <p:attrName>style.visibility</p:attrName>
                                        </p:attrNameLst>
                                      </p:cBhvr>
                                      <p:to>
                                        <p:strVal val="hidden"/>
                                      </p:to>
                                    </p:set>
                                  </p:childTnLst>
                                </p:cTn>
                              </p:par>
                            </p:childTnLst>
                          </p:cTn>
                        </p:par>
                        <p:par>
                          <p:cTn id="51" fill="hold" nodeType="afterGroup">
                            <p:stCondLst>
                              <p:cond delay="2000"/>
                            </p:stCondLst>
                            <p:childTnLst>
                              <p:par>
                                <p:cTn id="52" presetID="1" presetClass="entr" presetSubtype="0" fill="hold" grpId="0" nodeType="afterEffect">
                                  <p:stCondLst>
                                    <p:cond delay="500"/>
                                  </p:stCondLst>
                                  <p:childTnLst>
                                    <p:set>
                                      <p:cBhvr>
                                        <p:cTn id="53" dur="1" fill="hold">
                                          <p:stCondLst>
                                            <p:cond delay="0"/>
                                          </p:stCondLst>
                                        </p:cTn>
                                        <p:tgtEl>
                                          <p:spTgt spid="206854"/>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nodeType="clickEffect">
                                  <p:stCondLst>
                                    <p:cond delay="0"/>
                                  </p:stCondLst>
                                  <p:childTnLst>
                                    <p:set>
                                      <p:cBhvr>
                                        <p:cTn id="65" dur="1" fill="hold">
                                          <p:stCondLst>
                                            <p:cond delay="0"/>
                                          </p:stCondLst>
                                        </p:cTn>
                                        <p:tgtEl>
                                          <p:spTgt spid="9"/>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xit" presetSubtype="0" fill="hold" nodeType="clickEffect">
                                  <p:stCondLst>
                                    <p:cond delay="0"/>
                                  </p:stCondLst>
                                  <p:childTnLst>
                                    <p:set>
                                      <p:cBhvr>
                                        <p:cTn id="69" dur="1" fill="hold">
                                          <p:stCondLst>
                                            <p:cond delay="0"/>
                                          </p:stCondLst>
                                        </p:cTn>
                                        <p:tgtEl>
                                          <p:spTgt spid="7"/>
                                        </p:tgtEl>
                                        <p:attrNameLst>
                                          <p:attrName>style.visibility</p:attrName>
                                        </p:attrNameLst>
                                      </p:cBhvr>
                                      <p:to>
                                        <p:strVal val="hidden"/>
                                      </p:to>
                                    </p:set>
                                  </p:childTnLst>
                                </p:cTn>
                              </p:par>
                            </p:childTnLst>
                          </p:cTn>
                        </p:par>
                        <p:par>
                          <p:cTn id="70" fill="hold" nodeType="afterGroup">
                            <p:stCondLst>
                              <p:cond delay="0"/>
                            </p:stCondLst>
                            <p:childTnLst>
                              <p:par>
                                <p:cTn id="71" presetID="1" presetClass="exit" presetSubtype="0" fill="hold" nodeType="afterEffect">
                                  <p:stCondLst>
                                    <p:cond delay="0"/>
                                  </p:stCondLst>
                                  <p:childTnLst>
                                    <p:set>
                                      <p:cBhvr>
                                        <p:cTn id="72" dur="1" fill="hold">
                                          <p:stCondLst>
                                            <p:cond delay="0"/>
                                          </p:stCondLst>
                                        </p:cTn>
                                        <p:tgtEl>
                                          <p:spTgt spid="8"/>
                                        </p:tgtEl>
                                        <p:attrNameLst>
                                          <p:attrName>style.visibility</p:attrName>
                                        </p:attrNameLst>
                                      </p:cBhvr>
                                      <p:to>
                                        <p:strVal val="hidden"/>
                                      </p:to>
                                    </p:set>
                                  </p:childTnLst>
                                </p:cTn>
                              </p:par>
                            </p:childTnLst>
                          </p:cTn>
                        </p:par>
                        <p:par>
                          <p:cTn id="73" fill="hold" nodeType="afterGroup">
                            <p:stCondLst>
                              <p:cond delay="0"/>
                            </p:stCondLst>
                            <p:childTnLst>
                              <p:par>
                                <p:cTn id="74" presetID="1" presetClass="exit" presetSubtype="0" fill="hold" nodeType="afterEffect">
                                  <p:stCondLst>
                                    <p:cond delay="0"/>
                                  </p:stCondLst>
                                  <p:childTnLst>
                                    <p:set>
                                      <p:cBhvr>
                                        <p:cTn id="75" dur="1" fill="hold">
                                          <p:stCondLst>
                                            <p:cond delay="0"/>
                                          </p:stCondLst>
                                        </p:cTn>
                                        <p:tgtEl>
                                          <p:spTgt spid="9"/>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0" presetClass="path" presetSubtype="0" accel="50000" decel="50000" fill="hold" grpId="1" nodeType="clickEffect">
                                  <p:stCondLst>
                                    <p:cond delay="0"/>
                                  </p:stCondLst>
                                  <p:childTnLst>
                                    <p:animMotion origin="layout" path="M 2.22222E-6 -4.81481E-6 L 2.22222E-6 0.10509 " pathEditMode="relative" ptsTypes="AA">
                                      <p:cBhvr>
                                        <p:cTn id="79" dur="2000" fill="hold"/>
                                        <p:tgtEl>
                                          <p:spTgt spid="206854"/>
                                        </p:tgtEl>
                                        <p:attrNameLst>
                                          <p:attrName>ppt_x</p:attrName>
                                          <p:attrName>ppt_y</p:attrName>
                                        </p:attrNameLst>
                                      </p:cBhvr>
                                    </p:animMotion>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xit" presetSubtype="0" fill="hold" grpId="2" nodeType="clickEffect">
                                  <p:stCondLst>
                                    <p:cond delay="0"/>
                                  </p:stCondLst>
                                  <p:childTnLst>
                                    <p:set>
                                      <p:cBhvr>
                                        <p:cTn id="83" dur="1" fill="hold">
                                          <p:stCondLst>
                                            <p:cond delay="0"/>
                                          </p:stCondLst>
                                        </p:cTn>
                                        <p:tgtEl>
                                          <p:spTgt spid="206854"/>
                                        </p:tgtEl>
                                        <p:attrNameLst>
                                          <p:attrName>style.visibility</p:attrName>
                                        </p:attrNameLst>
                                      </p:cBhvr>
                                      <p:to>
                                        <p:strVal val="hidden"/>
                                      </p:to>
                                    </p:set>
                                  </p:childTnLst>
                                </p:cTn>
                              </p:par>
                            </p:childTnLst>
                          </p:cTn>
                        </p:par>
                        <p:par>
                          <p:cTn id="84" fill="hold" nodeType="afterGroup">
                            <p:stCondLst>
                              <p:cond delay="0"/>
                            </p:stCondLst>
                            <p:childTnLst>
                              <p:par>
                                <p:cTn id="85" presetID="1" presetClass="entr" presetSubtype="0" fill="hold" grpId="0" nodeType="afterEffect">
                                  <p:stCondLst>
                                    <p:cond delay="0"/>
                                  </p:stCondLst>
                                  <p:childTnLst>
                                    <p:set>
                                      <p:cBhvr>
                                        <p:cTn id="86" dur="1" fill="hold">
                                          <p:stCondLst>
                                            <p:cond delay="0"/>
                                          </p:stCondLst>
                                        </p:cTn>
                                        <p:tgtEl>
                                          <p:spTgt spid="206855"/>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0"/>
                                          </p:stCondLst>
                                        </p:cTn>
                                        <p:tgtEl>
                                          <p:spTgt spid="10"/>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11"/>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0"/>
                                          </p:stCondLst>
                                        </p:cTn>
                                        <p:tgtEl>
                                          <p:spTgt spid="12"/>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0"/>
                                          </p:stCondLst>
                                        </p:cTn>
                                        <p:tgtEl>
                                          <p:spTgt spid="5"/>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xit" presetSubtype="0" fill="hold" nodeType="clickEffect">
                                  <p:stCondLst>
                                    <p:cond delay="0"/>
                                  </p:stCondLst>
                                  <p:childTnLst>
                                    <p:set>
                                      <p:cBhvr>
                                        <p:cTn id="106" dur="1" fill="hold">
                                          <p:stCondLst>
                                            <p:cond delay="0"/>
                                          </p:stCondLst>
                                        </p:cTn>
                                        <p:tgtEl>
                                          <p:spTgt spid="10"/>
                                        </p:tgtEl>
                                        <p:attrNameLst>
                                          <p:attrName>style.visibility</p:attrName>
                                        </p:attrNameLst>
                                      </p:cBhvr>
                                      <p:to>
                                        <p:strVal val="hidden"/>
                                      </p:to>
                                    </p:set>
                                  </p:childTnLst>
                                </p:cTn>
                              </p:par>
                            </p:childTnLst>
                          </p:cTn>
                        </p:par>
                        <p:par>
                          <p:cTn id="107" fill="hold" nodeType="afterGroup">
                            <p:stCondLst>
                              <p:cond delay="0"/>
                            </p:stCondLst>
                            <p:childTnLst>
                              <p:par>
                                <p:cTn id="108" presetID="1" presetClass="exit" presetSubtype="0" fill="hold" nodeType="afterEffect">
                                  <p:stCondLst>
                                    <p:cond delay="0"/>
                                  </p:stCondLst>
                                  <p:childTnLst>
                                    <p:set>
                                      <p:cBhvr>
                                        <p:cTn id="109" dur="1" fill="hold">
                                          <p:stCondLst>
                                            <p:cond delay="0"/>
                                          </p:stCondLst>
                                        </p:cTn>
                                        <p:tgtEl>
                                          <p:spTgt spid="11"/>
                                        </p:tgtEl>
                                        <p:attrNameLst>
                                          <p:attrName>style.visibility</p:attrName>
                                        </p:attrNameLst>
                                      </p:cBhvr>
                                      <p:to>
                                        <p:strVal val="hidden"/>
                                      </p:to>
                                    </p:set>
                                  </p:childTnLst>
                                </p:cTn>
                              </p:par>
                            </p:childTnLst>
                          </p:cTn>
                        </p:par>
                        <p:par>
                          <p:cTn id="110" fill="hold" nodeType="afterGroup">
                            <p:stCondLst>
                              <p:cond delay="0"/>
                            </p:stCondLst>
                            <p:childTnLst>
                              <p:par>
                                <p:cTn id="111" presetID="1" presetClass="exit" presetSubtype="0" fill="hold" nodeType="afterEffect">
                                  <p:stCondLst>
                                    <p:cond delay="0"/>
                                  </p:stCondLst>
                                  <p:childTnLst>
                                    <p:set>
                                      <p:cBhvr>
                                        <p:cTn id="112" dur="1" fill="hold">
                                          <p:stCondLst>
                                            <p:cond delay="0"/>
                                          </p:stCondLst>
                                        </p:cTn>
                                        <p:tgtEl>
                                          <p:spTgt spid="12"/>
                                        </p:tgtEl>
                                        <p:attrNameLst>
                                          <p:attrName>style.visibility</p:attrName>
                                        </p:attrNameLst>
                                      </p:cBhvr>
                                      <p:to>
                                        <p:strVal val="hidden"/>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0" presetClass="path" presetSubtype="0" accel="50000" decel="50000" fill="hold" grpId="1" nodeType="clickEffect">
                                  <p:stCondLst>
                                    <p:cond delay="0"/>
                                  </p:stCondLst>
                                  <p:childTnLst>
                                    <p:animMotion origin="layout" path="M 3.61111E-6 1.85185E-6 L 3.61111E-6 0.0419 " pathEditMode="relative" ptsTypes="AA">
                                      <p:cBhvr>
                                        <p:cTn id="116" dur="2000" fill="hold"/>
                                        <p:tgtEl>
                                          <p:spTgt spid="206855"/>
                                        </p:tgtEl>
                                        <p:attrNameLst>
                                          <p:attrName>ppt_x</p:attrName>
                                          <p:attrName>ppt_y</p:attrName>
                                        </p:attrNameLst>
                                      </p:cBhvr>
                                    </p:animMotion>
                                  </p:childTnLst>
                                </p:cTn>
                              </p:par>
                            </p:childTnLst>
                          </p:cTn>
                        </p:par>
                        <p:par>
                          <p:cTn id="117" fill="hold" nodeType="afterGroup">
                            <p:stCondLst>
                              <p:cond delay="2000"/>
                            </p:stCondLst>
                            <p:childTnLst>
                              <p:par>
                                <p:cTn id="118" presetID="1" presetClass="exit" presetSubtype="0" fill="hold" grpId="2" nodeType="afterEffect">
                                  <p:stCondLst>
                                    <p:cond delay="500"/>
                                  </p:stCondLst>
                                  <p:childTnLst>
                                    <p:set>
                                      <p:cBhvr>
                                        <p:cTn id="119" dur="1" fill="hold">
                                          <p:stCondLst>
                                            <p:cond delay="0"/>
                                          </p:stCondLst>
                                        </p:cTn>
                                        <p:tgtEl>
                                          <p:spTgt spid="206855"/>
                                        </p:tgtEl>
                                        <p:attrNameLst>
                                          <p:attrName>style.visibility</p:attrName>
                                        </p:attrNameLst>
                                      </p:cBhvr>
                                      <p:to>
                                        <p:strVal val="hidden"/>
                                      </p:to>
                                    </p:se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206856"/>
                                        </p:tgtEl>
                                        <p:attrNameLst>
                                          <p:attrName>style.visibility</p:attrName>
                                        </p:attrNameLst>
                                      </p:cBhvr>
                                      <p:to>
                                        <p:strVal val="visible"/>
                                      </p:to>
                                    </p:se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1" presetClass="entr" presetSubtype="0" fill="hold" nodeType="clickEffect">
                                  <p:stCondLst>
                                    <p:cond delay="0"/>
                                  </p:stCondLst>
                                  <p:childTnLst>
                                    <p:set>
                                      <p:cBhvr>
                                        <p:cTn id="127" dur="1" fill="hold">
                                          <p:stCondLst>
                                            <p:cond delay="0"/>
                                          </p:stCondLst>
                                        </p:cTn>
                                        <p:tgtEl>
                                          <p:spTgt spid="13"/>
                                        </p:tgtEl>
                                        <p:attrNameLst>
                                          <p:attrName>style.visibility</p:attrName>
                                        </p:attrNameLst>
                                      </p:cBhvr>
                                      <p:to>
                                        <p:strVal val="visible"/>
                                      </p:to>
                                    </p:se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 presetClass="entr" presetSubtype="0" fill="hold" nodeType="clickEffect">
                                  <p:stCondLst>
                                    <p:cond delay="0"/>
                                  </p:stCondLst>
                                  <p:childTnLst>
                                    <p:set>
                                      <p:cBhvr>
                                        <p:cTn id="131" dur="1" fill="hold">
                                          <p:stCondLst>
                                            <p:cond delay="0"/>
                                          </p:stCondLst>
                                        </p:cTn>
                                        <p:tgtEl>
                                          <p:spTgt spid="14"/>
                                        </p:tgtEl>
                                        <p:attrNameLst>
                                          <p:attrName>style.visibility</p:attrName>
                                        </p:attrNameLst>
                                      </p:cBhvr>
                                      <p:to>
                                        <p:strVal val="visible"/>
                                      </p:to>
                                    </p:se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1" presetClass="exit" presetSubtype="0" fill="hold" nodeType="clickEffect">
                                  <p:stCondLst>
                                    <p:cond delay="0"/>
                                  </p:stCondLst>
                                  <p:childTnLst>
                                    <p:set>
                                      <p:cBhvr>
                                        <p:cTn id="135" dur="1" fill="hold">
                                          <p:stCondLst>
                                            <p:cond delay="0"/>
                                          </p:stCondLst>
                                        </p:cTn>
                                        <p:tgtEl>
                                          <p:spTgt spid="13"/>
                                        </p:tgtEl>
                                        <p:attrNameLst>
                                          <p:attrName>style.visibility</p:attrName>
                                        </p:attrNameLst>
                                      </p:cBhvr>
                                      <p:to>
                                        <p:strVal val="hidden"/>
                                      </p:to>
                                    </p:se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 presetClass="entr" presetSubtype="0" fill="hold" nodeType="clickEffect">
                                  <p:stCondLst>
                                    <p:cond delay="0"/>
                                  </p:stCondLst>
                                  <p:childTnLst>
                                    <p:set>
                                      <p:cBhvr>
                                        <p:cTn id="139" dur="1" fill="hold">
                                          <p:stCondLst>
                                            <p:cond delay="0"/>
                                          </p:stCondLst>
                                        </p:cTn>
                                        <p:tgtEl>
                                          <p:spTgt spid="6"/>
                                        </p:tgtEl>
                                        <p:attrNameLst>
                                          <p:attrName>style.visibility</p:attrName>
                                        </p:attrNameLst>
                                      </p:cBhvr>
                                      <p:to>
                                        <p:strVal val="visible"/>
                                      </p:to>
                                    </p:se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1" presetClass="exit" presetSubtype="0" fill="hold" nodeType="clickEffect">
                                  <p:stCondLst>
                                    <p:cond delay="0"/>
                                  </p:stCondLst>
                                  <p:childTnLst>
                                    <p:set>
                                      <p:cBhvr>
                                        <p:cTn id="143" dur="1" fill="hold">
                                          <p:stCondLst>
                                            <p:cond delay="0"/>
                                          </p:stCondLst>
                                        </p:cTn>
                                        <p:tgtEl>
                                          <p:spTgt spid="14"/>
                                        </p:tgtEl>
                                        <p:attrNameLst>
                                          <p:attrName>style.visibility</p:attrName>
                                        </p:attrNameLst>
                                      </p:cBhvr>
                                      <p:to>
                                        <p:strVal val="hidden"/>
                                      </p:to>
                                    </p:se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1" presetClass="entr" presetSubtype="0" fill="hold" nodeType="clickEffect">
                                  <p:stCondLst>
                                    <p:cond delay="0"/>
                                  </p:stCondLst>
                                  <p:childTnLst>
                                    <p:set>
                                      <p:cBhvr>
                                        <p:cTn id="147" dur="1" fill="hold">
                                          <p:stCondLst>
                                            <p:cond delay="0"/>
                                          </p:stCondLst>
                                        </p:cTn>
                                        <p:tgtEl>
                                          <p:spTgt spid="14"/>
                                        </p:tgtEl>
                                        <p:attrNameLst>
                                          <p:attrName>style.visibility</p:attrName>
                                        </p:attrNameLst>
                                      </p:cBhvr>
                                      <p:to>
                                        <p:strVal val="visible"/>
                                      </p:to>
                                    </p:se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6" presetClass="emph" presetSubtype="0" fill="hold" grpId="1" nodeType="clickEffect">
                                  <p:stCondLst>
                                    <p:cond delay="0"/>
                                  </p:stCondLst>
                                  <p:childTnLst>
                                    <p:animScale>
                                      <p:cBhvr>
                                        <p:cTn id="151" dur="2000" fill="hold"/>
                                        <p:tgtEl>
                                          <p:spTgt spid="20686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3" grpId="0" animBg="1"/>
      <p:bldP spid="206853" grpId="1" animBg="1"/>
      <p:bldP spid="206854" grpId="0" animBg="1"/>
      <p:bldP spid="206854" grpId="1" animBg="1"/>
      <p:bldP spid="206854" grpId="2" animBg="1"/>
      <p:bldP spid="206855" grpId="0" animBg="1"/>
      <p:bldP spid="206855" grpId="1" animBg="1"/>
      <p:bldP spid="206855" grpId="2" animBg="1"/>
      <p:bldP spid="206856" grpId="0" animBg="1"/>
      <p:bldP spid="206857" grpId="0" animBg="1"/>
      <p:bldP spid="206866" grpId="0" animBg="1"/>
      <p:bldP spid="206869" grpId="0" animBg="1"/>
      <p:bldP spid="206865" grpId="0" animBg="1"/>
      <p:bldP spid="20686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2998" name="Object 6"/>
          <p:cNvGraphicFramePr>
            <a:graphicFrameLocks noChangeAspect="1"/>
          </p:cNvGraphicFramePr>
          <p:nvPr/>
        </p:nvGraphicFramePr>
        <p:xfrm>
          <a:off x="900113" y="908050"/>
          <a:ext cx="7704137" cy="3424238"/>
        </p:xfrm>
        <a:graphic>
          <a:graphicData uri="http://schemas.openxmlformats.org/presentationml/2006/ole">
            <mc:AlternateContent xmlns:mc="http://schemas.openxmlformats.org/markup-compatibility/2006">
              <mc:Choice xmlns:v="urn:schemas-microsoft-com:vml" Requires="v">
                <p:oleObj spid="_x0000_s63491" name="Picture" r:id="rId3" imgW="5486400" imgH="8229600" progId="Word.Picture.8">
                  <p:embed/>
                </p:oleObj>
              </mc:Choice>
              <mc:Fallback>
                <p:oleObj name="Picture" r:id="rId3" imgW="5486400" imgH="82296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72314"/>
                      <a:stretch>
                        <a:fillRect/>
                      </a:stretch>
                    </p:blipFill>
                    <p:spPr bwMode="auto">
                      <a:xfrm>
                        <a:off x="900113" y="908050"/>
                        <a:ext cx="7704137" cy="342423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2995" name="Text Box 3"/>
          <p:cNvSpPr txBox="1">
            <a:spLocks noChangeArrowheads="1"/>
          </p:cNvSpPr>
          <p:nvPr/>
        </p:nvSpPr>
        <p:spPr bwMode="auto">
          <a:xfrm>
            <a:off x="5003800" y="4581525"/>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dirty="0">
                <a:solidFill>
                  <a:srgbClr val="800000"/>
                </a:solidFill>
                <a:ea typeface="楷体" panose="02010609060101010101" pitchFamily="49" charset="-122"/>
              </a:rPr>
              <a:t>稳态增益</a:t>
            </a:r>
            <a:endParaRPr lang="zh-CN" altLang="en-US" sz="2400" dirty="0">
              <a:ea typeface="楷体" panose="02010609060101010101" pitchFamily="49" charset="-122"/>
            </a:endParaRPr>
          </a:p>
        </p:txBody>
      </p:sp>
      <p:sp>
        <p:nvSpPr>
          <p:cNvPr id="212996" name="AutoShape 4"/>
          <p:cNvSpPr>
            <a:spLocks/>
          </p:cNvSpPr>
          <p:nvPr/>
        </p:nvSpPr>
        <p:spPr bwMode="auto">
          <a:xfrm rot="-5400000">
            <a:off x="5615781" y="3609182"/>
            <a:ext cx="287337" cy="1511300"/>
          </a:xfrm>
          <a:prstGeom prst="leftBrace">
            <a:avLst>
              <a:gd name="adj1" fmla="val 43831"/>
              <a:gd name="adj2" fmla="val 4512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12997" name="Text Box 5"/>
          <p:cNvSpPr txBox="1">
            <a:spLocks noChangeArrowheads="1"/>
          </p:cNvSpPr>
          <p:nvPr/>
        </p:nvSpPr>
        <p:spPr bwMode="auto">
          <a:xfrm>
            <a:off x="755650" y="4941888"/>
            <a:ext cx="8135938"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30000"/>
              </a:lnSpc>
            </a:pPr>
            <a:r>
              <a:rPr lang="zh-CN" altLang="en-US" sz="3000" dirty="0">
                <a:solidFill>
                  <a:schemeClr val="accent2"/>
                </a:solidFill>
                <a:latin typeface="楷体" panose="02010609060101010101" pitchFamily="49" charset="-122"/>
                <a:ea typeface="楷体" panose="02010609060101010101" pitchFamily="49" charset="-122"/>
              </a:rPr>
              <a:t>结论：</a:t>
            </a:r>
            <a:r>
              <a:rPr lang="zh-CN" altLang="en-US" sz="3000" dirty="0">
                <a:latin typeface="楷体" panose="02010609060101010101" pitchFamily="49" charset="-122"/>
                <a:ea typeface="楷体" panose="02010609060101010101" pitchFamily="49" charset="-122"/>
              </a:rPr>
              <a:t>竞争中靠近中心频率的一个纵模获胜，</a:t>
            </a:r>
          </a:p>
          <a:p>
            <a:pPr algn="l" eaLnBrk="1" hangingPunct="1">
              <a:lnSpc>
                <a:spcPct val="130000"/>
              </a:lnSpc>
            </a:pPr>
            <a:r>
              <a:rPr lang="zh-CN" altLang="en-US" sz="3000" dirty="0">
                <a:latin typeface="楷体" panose="02010609060101010101" pitchFamily="49" charset="-122"/>
                <a:ea typeface="楷体" panose="02010609060101010101" pitchFamily="49" charset="-122"/>
              </a:rPr>
              <a:t>     形成稳定振荡，其它纵模被抑制而熄灭。</a:t>
            </a:r>
            <a:r>
              <a:rPr lang="zh-CN" altLang="en-US" sz="3000" dirty="0">
                <a:solidFill>
                  <a:srgbClr val="FF3399"/>
                </a:solidFill>
                <a:latin typeface="Times New Roman" pitchFamily="18" charset="0"/>
                <a:ea typeface="仿宋" panose="02010609060101010101" pitchFamily="49" charset="-122"/>
              </a:rPr>
              <a:t>   </a:t>
            </a:r>
            <a:endParaRPr lang="zh-CN" altLang="en-US" sz="3000" dirty="0">
              <a:latin typeface="Times New Roman" pitchFamily="18" charset="0"/>
              <a:ea typeface="仿宋" panose="02010609060101010101" pitchFamily="49" charset="-122"/>
            </a:endParaRPr>
          </a:p>
        </p:txBody>
      </p:sp>
    </p:spTree>
    <p:extLst>
      <p:ext uri="{BB962C8B-B14F-4D97-AF65-F5344CB8AC3E}">
        <p14:creationId xmlns:p14="http://schemas.microsoft.com/office/powerpoint/2010/main" val="23867353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29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29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299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29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p:bldP spid="212996" grpId="0" animBg="1"/>
      <p:bldP spid="21299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1341438"/>
            <a:ext cx="4679950" cy="3441700"/>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222217" name="Rectangle 9"/>
          <p:cNvSpPr>
            <a:spLocks noChangeArrowheads="1"/>
          </p:cNvSpPr>
          <p:nvPr/>
        </p:nvSpPr>
        <p:spPr bwMode="auto">
          <a:xfrm>
            <a:off x="862493" y="5373688"/>
            <a:ext cx="7911140" cy="627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lnSpc>
                <a:spcPct val="130000"/>
              </a:lnSpc>
            </a:pPr>
            <a:r>
              <a:rPr lang="zh-CN" altLang="en-US" sz="3000" dirty="0">
                <a:latin typeface="Times New Roman" pitchFamily="18" charset="0"/>
                <a:ea typeface="楷体" panose="02010609060101010101" pitchFamily="49" charset="-122"/>
              </a:rPr>
              <a:t>所有</a:t>
            </a:r>
            <a:r>
              <a:rPr lang="zh-CN" altLang="en-US" sz="3000" dirty="0">
                <a:solidFill>
                  <a:srgbClr val="FF3399"/>
                </a:solidFill>
                <a:latin typeface="Times New Roman" pitchFamily="18" charset="0"/>
                <a:ea typeface="楷体" panose="02010609060101010101" pitchFamily="49" charset="-122"/>
              </a:rPr>
              <a:t>均匀加宽稳态激光器</a:t>
            </a:r>
            <a:r>
              <a:rPr lang="zh-CN" altLang="en-US" sz="3000" dirty="0">
                <a:latin typeface="Times New Roman" pitchFamily="18" charset="0"/>
                <a:ea typeface="楷体" panose="02010609060101010101" pitchFamily="49" charset="-122"/>
              </a:rPr>
              <a:t>的输出都是</a:t>
            </a:r>
            <a:r>
              <a:rPr lang="zh-CN" altLang="en-US" sz="3000" dirty="0">
                <a:solidFill>
                  <a:srgbClr val="FF3399"/>
                </a:solidFill>
                <a:latin typeface="Times New Roman" pitchFamily="18" charset="0"/>
                <a:ea typeface="楷体" panose="02010609060101010101" pitchFamily="49" charset="-122"/>
              </a:rPr>
              <a:t>单纵模？</a:t>
            </a:r>
          </a:p>
        </p:txBody>
      </p:sp>
    </p:spTree>
    <p:extLst>
      <p:ext uri="{BB962C8B-B14F-4D97-AF65-F5344CB8AC3E}">
        <p14:creationId xmlns:p14="http://schemas.microsoft.com/office/powerpoint/2010/main" val="9359541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22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2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5" name="Text Box 3"/>
          <p:cNvSpPr txBox="1">
            <a:spLocks noChangeArrowheads="1"/>
          </p:cNvSpPr>
          <p:nvPr/>
        </p:nvSpPr>
        <p:spPr bwMode="auto">
          <a:xfrm>
            <a:off x="395288" y="5661025"/>
            <a:ext cx="49688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800" dirty="0">
                <a:latin typeface="楷体" panose="02010609060101010101" pitchFamily="49" charset="-122"/>
                <a:ea typeface="楷体" panose="02010609060101010101" pitchFamily="49" charset="-122"/>
                <a:sym typeface="Symbol" pitchFamily="18" charset="2"/>
              </a:rPr>
              <a:t></a:t>
            </a:r>
            <a:r>
              <a:rPr lang="zh-CN" altLang="en-US" sz="2800" dirty="0">
                <a:latin typeface="楷体" panose="02010609060101010101" pitchFamily="49" charset="-122"/>
                <a:ea typeface="楷体" panose="02010609060101010101" pitchFamily="49" charset="-122"/>
                <a:sym typeface="Monotype Sorts"/>
              </a:rPr>
              <a:t>粒子空间转移速度较慢</a:t>
            </a:r>
          </a:p>
        </p:txBody>
      </p:sp>
      <p:grpSp>
        <p:nvGrpSpPr>
          <p:cNvPr id="2" name="Group 12"/>
          <p:cNvGrpSpPr>
            <a:grpSpLocks/>
          </p:cNvGrpSpPr>
          <p:nvPr/>
        </p:nvGrpSpPr>
        <p:grpSpPr bwMode="auto">
          <a:xfrm>
            <a:off x="323850" y="1557338"/>
            <a:ext cx="8820150" cy="457200"/>
            <a:chOff x="204" y="1071"/>
            <a:chExt cx="5556" cy="288"/>
          </a:xfrm>
        </p:grpSpPr>
        <p:sp>
          <p:nvSpPr>
            <p:cNvPr id="4110" name="Text Box 11"/>
            <p:cNvSpPr txBox="1">
              <a:spLocks noChangeArrowheads="1"/>
            </p:cNvSpPr>
            <p:nvPr/>
          </p:nvSpPr>
          <p:spPr bwMode="auto">
            <a:xfrm>
              <a:off x="204" y="1071"/>
              <a:ext cx="55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pPr>
              <a:r>
                <a:rPr lang="zh-CN" altLang="en-US" sz="2400" dirty="0">
                  <a:latin typeface="楷体" panose="02010609060101010101" pitchFamily="49" charset="-122"/>
                  <a:ea typeface="楷体" panose="02010609060101010101" pitchFamily="49" charset="-122"/>
                  <a:sym typeface="Monotype Sorts"/>
                </a:rPr>
                <a:t>腔内驻波场分布   增益空间分布</a:t>
              </a:r>
              <a:r>
                <a:rPr lang="en-US" altLang="zh-CN" sz="2400" dirty="0">
                  <a:solidFill>
                    <a:srgbClr val="FF3399"/>
                  </a:solidFill>
                  <a:latin typeface="楷体" panose="02010609060101010101" pitchFamily="49" charset="-122"/>
                  <a:ea typeface="楷体" panose="02010609060101010101" pitchFamily="49" charset="-122"/>
                  <a:sym typeface="Monotype Sorts"/>
                </a:rPr>
                <a:t>g(z)    </a:t>
              </a:r>
              <a:r>
                <a:rPr lang="zh-CN" altLang="en-US" sz="2400" dirty="0">
                  <a:latin typeface="楷体" panose="02010609060101010101" pitchFamily="49" charset="-122"/>
                  <a:ea typeface="楷体" panose="02010609060101010101" pitchFamily="49" charset="-122"/>
                  <a:sym typeface="Monotype Sorts"/>
                </a:rPr>
                <a:t>增益的空间烧孔</a:t>
              </a:r>
            </a:p>
          </p:txBody>
        </p:sp>
        <p:sp>
          <p:nvSpPr>
            <p:cNvPr id="4111" name="AutoShape 4"/>
            <p:cNvSpPr>
              <a:spLocks noChangeArrowheads="1"/>
            </p:cNvSpPr>
            <p:nvPr/>
          </p:nvSpPr>
          <p:spPr bwMode="auto">
            <a:xfrm>
              <a:off x="1701" y="1162"/>
              <a:ext cx="192" cy="144"/>
            </a:xfrm>
            <a:prstGeom prst="rightArrow">
              <a:avLst>
                <a:gd name="adj1" fmla="val 50000"/>
                <a:gd name="adj2" fmla="val 33333"/>
              </a:avLst>
            </a:prstGeom>
            <a:solidFill>
              <a:srgbClr val="FF0000"/>
            </a:solidFill>
            <a:ln w="9525">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4112" name="AutoShape 5"/>
            <p:cNvSpPr>
              <a:spLocks noChangeArrowheads="1"/>
            </p:cNvSpPr>
            <p:nvPr/>
          </p:nvSpPr>
          <p:spPr bwMode="auto">
            <a:xfrm>
              <a:off x="3560" y="1162"/>
              <a:ext cx="192" cy="144"/>
            </a:xfrm>
            <a:prstGeom prst="rightArrow">
              <a:avLst>
                <a:gd name="adj1" fmla="val 50000"/>
                <a:gd name="adj2" fmla="val 33333"/>
              </a:avLst>
            </a:prstGeom>
            <a:solidFill>
              <a:srgbClr val="FF0000"/>
            </a:solidFill>
            <a:ln w="9525">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grpSp>
        <p:nvGrpSpPr>
          <p:cNvPr id="3" name="Group 17"/>
          <p:cNvGrpSpPr>
            <a:grpSpLocks/>
          </p:cNvGrpSpPr>
          <p:nvPr/>
        </p:nvGrpSpPr>
        <p:grpSpPr bwMode="auto">
          <a:xfrm>
            <a:off x="5748338" y="2708275"/>
            <a:ext cx="3287712" cy="3600450"/>
            <a:chOff x="3621" y="1706"/>
            <a:chExt cx="2071" cy="2268"/>
          </a:xfrm>
        </p:grpSpPr>
        <p:graphicFrame>
          <p:nvGraphicFramePr>
            <p:cNvPr id="4098" name="Object 2"/>
            <p:cNvGraphicFramePr>
              <a:graphicFrameLocks noChangeAspect="1"/>
            </p:cNvGraphicFramePr>
            <p:nvPr/>
          </p:nvGraphicFramePr>
          <p:xfrm>
            <a:off x="3621" y="1706"/>
            <a:ext cx="2071" cy="2268"/>
          </p:xfrm>
          <a:graphic>
            <a:graphicData uri="http://schemas.openxmlformats.org/presentationml/2006/ole">
              <mc:AlternateContent xmlns:mc="http://schemas.openxmlformats.org/markup-compatibility/2006">
                <mc:Choice xmlns:v="urn:schemas-microsoft-com:vml" Requires="v">
                  <p:oleObj spid="_x0000_s64515" name="Photo Editor 照片" r:id="rId3" imgW="16857143" imgH="9180952" progId="MSPhotoEd.3">
                    <p:embed/>
                  </p:oleObj>
                </mc:Choice>
                <mc:Fallback>
                  <p:oleObj name="Photo Editor 照片" r:id="rId3" imgW="16857143" imgH="9180952" progId="MSPhotoEd.3">
                    <p:embed/>
                    <p:pic>
                      <p:nvPicPr>
                        <p:cNvPr id="0" name=""/>
                        <p:cNvPicPr>
                          <a:picLocks noChangeAspect="1" noChangeArrowheads="1"/>
                        </p:cNvPicPr>
                        <p:nvPr/>
                      </p:nvPicPr>
                      <p:blipFill>
                        <a:blip r:embed="rId4">
                          <a:lum bright="-18000" contrast="36000"/>
                          <a:extLst>
                            <a:ext uri="{28A0092B-C50C-407E-A947-70E740481C1C}">
                              <a14:useLocalDpi xmlns:a14="http://schemas.microsoft.com/office/drawing/2010/main" val="0"/>
                            </a:ext>
                          </a:extLst>
                        </a:blip>
                        <a:srcRect l="2499" t="4156" r="57576"/>
                        <a:stretch>
                          <a:fillRect/>
                        </a:stretch>
                      </p:blipFill>
                      <p:spPr bwMode="auto">
                        <a:xfrm>
                          <a:off x="3621" y="1706"/>
                          <a:ext cx="2071" cy="2268"/>
                        </a:xfrm>
                        <a:prstGeom prst="rect">
                          <a:avLst/>
                        </a:prstGeom>
                        <a:noFill/>
                        <a:ln w="1587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9" name="Text Box 7"/>
            <p:cNvSpPr txBox="1">
              <a:spLocks noChangeArrowheads="1"/>
            </p:cNvSpPr>
            <p:nvPr/>
          </p:nvSpPr>
          <p:spPr bwMode="auto">
            <a:xfrm>
              <a:off x="5375" y="2341"/>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spcBef>
                  <a:spcPct val="50000"/>
                </a:spcBef>
              </a:pPr>
              <a:r>
                <a:rPr lang="en-US" altLang="zh-CN" sz="1400" i="1">
                  <a:latin typeface="Times New Roman" pitchFamily="18" charset="0"/>
                </a:rPr>
                <a:t>g</a:t>
              </a:r>
            </a:p>
          </p:txBody>
        </p:sp>
      </p:grpSp>
      <p:sp>
        <p:nvSpPr>
          <p:cNvPr id="207881" name="Text Box 9"/>
          <p:cNvSpPr txBox="1">
            <a:spLocks noChangeArrowheads="1"/>
          </p:cNvSpPr>
          <p:nvPr/>
        </p:nvSpPr>
        <p:spPr bwMode="auto">
          <a:xfrm>
            <a:off x="250825" y="260350"/>
            <a:ext cx="72009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3200" dirty="0">
                <a:latin typeface="楷体" panose="02010609060101010101" pitchFamily="49" charset="-122"/>
                <a:ea typeface="楷体" panose="02010609060101010101" pitchFamily="49" charset="-122"/>
              </a:rPr>
              <a:t> 2. </a:t>
            </a:r>
            <a:r>
              <a:rPr lang="zh-CN" altLang="en-US" sz="3200" dirty="0">
                <a:solidFill>
                  <a:srgbClr val="FF3399"/>
                </a:solidFill>
                <a:latin typeface="楷体" panose="02010609060101010101" pitchFamily="49" charset="-122"/>
                <a:ea typeface="楷体" panose="02010609060101010101" pitchFamily="49" charset="-122"/>
              </a:rPr>
              <a:t>空间烧孔</a:t>
            </a:r>
            <a:r>
              <a:rPr lang="zh-CN" altLang="en-US" sz="3200" dirty="0">
                <a:latin typeface="楷体" panose="02010609060101010101" pitchFamily="49" charset="-122"/>
                <a:ea typeface="楷体" panose="02010609060101010101" pitchFamily="49" charset="-122"/>
              </a:rPr>
              <a:t>引起的</a:t>
            </a:r>
            <a:r>
              <a:rPr lang="zh-CN" altLang="en-US" sz="3200" dirty="0">
                <a:solidFill>
                  <a:srgbClr val="FF3399"/>
                </a:solidFill>
                <a:latin typeface="楷体" panose="02010609060101010101" pitchFamily="49" charset="-122"/>
                <a:ea typeface="楷体" panose="02010609060101010101" pitchFamily="49" charset="-122"/>
              </a:rPr>
              <a:t>多模振荡</a:t>
            </a:r>
            <a:endParaRPr lang="zh-CN" altLang="en-US" sz="3200" dirty="0">
              <a:latin typeface="楷体" panose="02010609060101010101" pitchFamily="49" charset="-122"/>
              <a:ea typeface="楷体" panose="02010609060101010101" pitchFamily="49" charset="-122"/>
            </a:endParaRPr>
          </a:p>
        </p:txBody>
      </p:sp>
      <p:sp>
        <p:nvSpPr>
          <p:cNvPr id="207882" name="Text Box 10"/>
          <p:cNvSpPr txBox="1">
            <a:spLocks noChangeArrowheads="1"/>
          </p:cNvSpPr>
          <p:nvPr/>
        </p:nvSpPr>
        <p:spPr bwMode="auto">
          <a:xfrm>
            <a:off x="323850" y="981075"/>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pPr>
            <a:r>
              <a:rPr lang="en-US" altLang="zh-CN" sz="2800" dirty="0">
                <a:solidFill>
                  <a:schemeClr val="accent2"/>
                </a:solidFill>
                <a:latin typeface="楷体" panose="02010609060101010101" pitchFamily="49" charset="-122"/>
                <a:ea typeface="楷体" panose="02010609060101010101" pitchFamily="49" charset="-122"/>
                <a:sym typeface="Wingdings" pitchFamily="2" charset="2"/>
              </a:rPr>
              <a:t> </a:t>
            </a:r>
            <a:r>
              <a:rPr lang="zh-CN" altLang="en-US" sz="2800" u="sng" dirty="0">
                <a:solidFill>
                  <a:schemeClr val="accent2"/>
                </a:solidFill>
                <a:latin typeface="楷体" panose="02010609060101010101" pitchFamily="49" charset="-122"/>
                <a:ea typeface="楷体" panose="02010609060101010101" pitchFamily="49" charset="-122"/>
                <a:sym typeface="Monotype Sorts"/>
              </a:rPr>
              <a:t>轴向</a:t>
            </a:r>
            <a:r>
              <a:rPr lang="zh-CN" altLang="en-US" sz="2800" dirty="0">
                <a:solidFill>
                  <a:schemeClr val="accent2"/>
                </a:solidFill>
                <a:latin typeface="楷体" panose="02010609060101010101" pitchFamily="49" charset="-122"/>
                <a:ea typeface="楷体" panose="02010609060101010101" pitchFamily="49" charset="-122"/>
                <a:sym typeface="Monotype Sorts"/>
              </a:rPr>
              <a:t>空间烧孔效应</a:t>
            </a:r>
          </a:p>
        </p:txBody>
      </p:sp>
      <p:sp>
        <p:nvSpPr>
          <p:cNvPr id="207885" name="Text Box 13"/>
          <p:cNvSpPr txBox="1">
            <a:spLocks noChangeArrowheads="1"/>
          </p:cNvSpPr>
          <p:nvPr/>
        </p:nvSpPr>
        <p:spPr bwMode="auto">
          <a:xfrm>
            <a:off x="179388" y="2133600"/>
            <a:ext cx="8748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800" dirty="0">
                <a:solidFill>
                  <a:schemeClr val="accent2"/>
                </a:solidFill>
                <a:latin typeface="楷体" panose="02010609060101010101" pitchFamily="49" charset="-122"/>
                <a:ea typeface="楷体" panose="02010609060101010101" pitchFamily="49" charset="-122"/>
                <a:sym typeface="Wingdings" pitchFamily="2" charset="2"/>
              </a:rPr>
              <a:t> </a:t>
            </a:r>
            <a:r>
              <a:rPr lang="zh-CN" altLang="en-US" sz="2800" dirty="0">
                <a:solidFill>
                  <a:schemeClr val="accent2"/>
                </a:solidFill>
                <a:latin typeface="楷体" panose="02010609060101010101" pitchFamily="49" charset="-122"/>
                <a:ea typeface="楷体" panose="02010609060101010101" pitchFamily="49" charset="-122"/>
                <a:sym typeface="Monotype Sorts"/>
              </a:rPr>
              <a:t>空间烧孔引起多模振荡的物理原因</a:t>
            </a:r>
            <a:r>
              <a:rPr lang="zh-CN" altLang="en-US" sz="2800" b="0" dirty="0">
                <a:latin typeface="楷体" panose="02010609060101010101" pitchFamily="49" charset="-122"/>
                <a:ea typeface="楷体" panose="02010609060101010101" pitchFamily="49" charset="-122"/>
                <a:sym typeface="Monotype Sorts"/>
              </a:rPr>
              <a:t> </a:t>
            </a:r>
            <a:endParaRPr lang="zh-CN" altLang="en-US" sz="2800" dirty="0">
              <a:latin typeface="楷体" panose="02010609060101010101" pitchFamily="49" charset="-122"/>
              <a:ea typeface="楷体" panose="02010609060101010101" pitchFamily="49" charset="-122"/>
            </a:endParaRPr>
          </a:p>
        </p:txBody>
      </p:sp>
      <p:sp>
        <p:nvSpPr>
          <p:cNvPr id="207886" name="Text Box 14"/>
          <p:cNvSpPr txBox="1">
            <a:spLocks noChangeArrowheads="1"/>
          </p:cNvSpPr>
          <p:nvPr/>
        </p:nvSpPr>
        <p:spPr bwMode="auto">
          <a:xfrm>
            <a:off x="468313" y="2708275"/>
            <a:ext cx="4967287"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20000"/>
              </a:lnSpc>
            </a:pPr>
            <a:r>
              <a:rPr lang="en-US" altLang="zh-CN" sz="2800" dirty="0">
                <a:latin typeface="楷体" panose="02010609060101010101" pitchFamily="49" charset="-122"/>
                <a:ea typeface="楷体" panose="02010609060101010101" pitchFamily="49" charset="-122"/>
                <a:sym typeface="Monotype Sorts"/>
              </a:rPr>
              <a:t>   </a:t>
            </a:r>
            <a:r>
              <a:rPr lang="zh-CN" altLang="en-US" sz="2800" dirty="0">
                <a:latin typeface="楷体" panose="02010609060101010101" pitchFamily="49" charset="-122"/>
                <a:ea typeface="楷体" panose="02010609060101010101" pitchFamily="49" charset="-122"/>
                <a:sym typeface="Monotype Sorts"/>
              </a:rPr>
              <a:t>由于空间烧孔效应</a:t>
            </a:r>
            <a:r>
              <a:rPr lang="en-US" altLang="zh-CN" sz="2800" dirty="0">
                <a:latin typeface="楷体" panose="02010609060101010101" pitchFamily="49" charset="-122"/>
                <a:ea typeface="楷体" panose="02010609060101010101" pitchFamily="49" charset="-122"/>
                <a:sym typeface="Monotype Sorts"/>
              </a:rPr>
              <a:t>, </a:t>
            </a:r>
            <a:r>
              <a:rPr lang="zh-CN" altLang="en-US" sz="2800" dirty="0">
                <a:latin typeface="楷体" panose="02010609060101010101" pitchFamily="49" charset="-122"/>
                <a:ea typeface="楷体" panose="02010609060101010101" pitchFamily="49" charset="-122"/>
                <a:sym typeface="Monotype Sorts"/>
              </a:rPr>
              <a:t>不同纵模可使用腔内不同部位的高能级粒子</a:t>
            </a:r>
            <a:r>
              <a:rPr lang="en-US" altLang="zh-CN" sz="2800" dirty="0">
                <a:latin typeface="楷体" panose="02010609060101010101" pitchFamily="49" charset="-122"/>
                <a:ea typeface="楷体" panose="02010609060101010101" pitchFamily="49" charset="-122"/>
                <a:sym typeface="Monotype Sorts"/>
              </a:rPr>
              <a:t>.</a:t>
            </a:r>
            <a:endParaRPr lang="en-US" altLang="zh-CN" sz="2800" dirty="0">
              <a:latin typeface="楷体" panose="02010609060101010101" pitchFamily="49" charset="-122"/>
              <a:ea typeface="楷体" panose="02010609060101010101" pitchFamily="49" charset="-122"/>
            </a:endParaRPr>
          </a:p>
        </p:txBody>
      </p:sp>
      <p:sp>
        <p:nvSpPr>
          <p:cNvPr id="207887" name="Text Box 15"/>
          <p:cNvSpPr txBox="1">
            <a:spLocks noChangeArrowheads="1"/>
          </p:cNvSpPr>
          <p:nvPr/>
        </p:nvSpPr>
        <p:spPr bwMode="auto">
          <a:xfrm>
            <a:off x="323850" y="4365625"/>
            <a:ext cx="45354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pPr>
            <a:r>
              <a:rPr lang="en-US" altLang="zh-CN" sz="2800" dirty="0">
                <a:solidFill>
                  <a:schemeClr val="accent2"/>
                </a:solidFill>
                <a:latin typeface="楷体" panose="02010609060101010101" pitchFamily="49" charset="-122"/>
                <a:ea typeface="楷体" panose="02010609060101010101" pitchFamily="49" charset="-122"/>
                <a:sym typeface="Wingdings" pitchFamily="2" charset="2"/>
              </a:rPr>
              <a:t> </a:t>
            </a:r>
            <a:r>
              <a:rPr lang="zh-CN" altLang="en-US" sz="2800" dirty="0">
                <a:solidFill>
                  <a:schemeClr val="accent2"/>
                </a:solidFill>
                <a:latin typeface="楷体" panose="02010609060101010101" pitchFamily="49" charset="-122"/>
                <a:ea typeface="楷体" panose="02010609060101010101" pitchFamily="49" charset="-122"/>
                <a:sym typeface="Monotype Sorts"/>
              </a:rPr>
              <a:t>空间烧孔的形成条件</a:t>
            </a:r>
            <a:r>
              <a:rPr lang="en-US" altLang="zh-CN" sz="2800" dirty="0">
                <a:latin typeface="楷体" panose="02010609060101010101" pitchFamily="49" charset="-122"/>
                <a:ea typeface="楷体" panose="02010609060101010101" pitchFamily="49" charset="-122"/>
                <a:sym typeface="Monotype Sorts"/>
              </a:rPr>
              <a:t>:</a:t>
            </a:r>
          </a:p>
        </p:txBody>
      </p:sp>
      <p:sp>
        <p:nvSpPr>
          <p:cNvPr id="207888" name="Text Box 16"/>
          <p:cNvSpPr txBox="1">
            <a:spLocks noChangeArrowheads="1"/>
          </p:cNvSpPr>
          <p:nvPr/>
        </p:nvSpPr>
        <p:spPr bwMode="auto">
          <a:xfrm>
            <a:off x="0" y="4941888"/>
            <a:ext cx="2268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pPr>
            <a:r>
              <a:rPr lang="en-US" altLang="zh-CN" sz="2800" dirty="0">
                <a:latin typeface="楷体" panose="02010609060101010101" pitchFamily="49" charset="-122"/>
                <a:ea typeface="楷体" panose="02010609060101010101" pitchFamily="49" charset="-122"/>
                <a:sym typeface="Symbol" pitchFamily="18" charset="2"/>
              </a:rPr>
              <a:t></a:t>
            </a:r>
            <a:r>
              <a:rPr lang="zh-CN" altLang="en-US" sz="2800" dirty="0">
                <a:latin typeface="楷体" panose="02010609060101010101" pitchFamily="49" charset="-122"/>
                <a:ea typeface="楷体" panose="02010609060101010101" pitchFamily="49" charset="-122"/>
                <a:sym typeface="Monotype Sorts"/>
              </a:rPr>
              <a:t>驻波腔</a:t>
            </a:r>
          </a:p>
        </p:txBody>
      </p:sp>
      <p:sp>
        <p:nvSpPr>
          <p:cNvPr id="207890" name="Text Box 18"/>
          <p:cNvSpPr txBox="1">
            <a:spLocks noChangeArrowheads="1"/>
          </p:cNvSpPr>
          <p:nvPr/>
        </p:nvSpPr>
        <p:spPr bwMode="auto">
          <a:xfrm>
            <a:off x="1547813" y="4941888"/>
            <a:ext cx="4176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spcBef>
                <a:spcPct val="50000"/>
              </a:spcBef>
              <a:buSzPct val="60000"/>
              <a:buFont typeface="Wingdings" pitchFamily="2" charset="2"/>
              <a:buChar char="u"/>
            </a:pPr>
            <a:r>
              <a:rPr lang="zh-CN" altLang="en-US" sz="2800" dirty="0">
                <a:ea typeface="楷体" panose="02010609060101010101" pitchFamily="49" charset="-122"/>
                <a:sym typeface="Monotype Sorts"/>
              </a:rPr>
              <a:t>烧孔间距在波长量级</a:t>
            </a:r>
            <a:endParaRPr lang="zh-CN" altLang="en-US" sz="2800" dirty="0">
              <a:ea typeface="楷体" panose="02010609060101010101" pitchFamily="49" charset="-122"/>
            </a:endParaRPr>
          </a:p>
        </p:txBody>
      </p:sp>
    </p:spTree>
    <p:extLst>
      <p:ext uri="{BB962C8B-B14F-4D97-AF65-F5344CB8AC3E}">
        <p14:creationId xmlns:p14="http://schemas.microsoft.com/office/powerpoint/2010/main" val="20475470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8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78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788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788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788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788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789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78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p:bldP spid="207881" grpId="0"/>
      <p:bldP spid="207882" grpId="0"/>
      <p:bldP spid="207885" grpId="0"/>
      <p:bldP spid="207886" grpId="0"/>
      <p:bldP spid="207887" grpId="0"/>
      <p:bldP spid="207888" grpId="0"/>
      <p:bldP spid="20789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0" name="Rectangle 4"/>
          <p:cNvSpPr>
            <a:spLocks noChangeArrowheads="1"/>
          </p:cNvSpPr>
          <p:nvPr/>
        </p:nvSpPr>
        <p:spPr bwMode="auto">
          <a:xfrm>
            <a:off x="323850" y="765175"/>
            <a:ext cx="864076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600" dirty="0">
                <a:latin typeface="楷体" panose="02010609060101010101" pitchFamily="49" charset="-122"/>
                <a:ea typeface="楷体" panose="02010609060101010101" pitchFamily="49" charset="-122"/>
              </a:rPr>
              <a:t>气体</a:t>
            </a:r>
            <a:r>
              <a:rPr lang="en-US" altLang="zh-CN" sz="26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无规热运动</a:t>
            </a:r>
            <a:r>
              <a:rPr lang="en-US" altLang="zh-CN" sz="26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空间转移迅速，难以形成空间烧孔</a:t>
            </a:r>
          </a:p>
          <a:p>
            <a:pPr algn="l" eaLnBrk="1" hangingPunct="1">
              <a:lnSpc>
                <a:spcPct val="140000"/>
              </a:lnSpc>
            </a:pPr>
            <a:r>
              <a:rPr lang="zh-CN" altLang="en-US" sz="2600" dirty="0">
                <a:latin typeface="楷体" panose="02010609060101010101" pitchFamily="49" charset="-122"/>
                <a:ea typeface="楷体" panose="02010609060101010101" pitchFamily="49" charset="-122"/>
              </a:rPr>
              <a:t>固体</a:t>
            </a:r>
            <a:r>
              <a:rPr lang="en-US" altLang="zh-CN" sz="2600" dirty="0">
                <a:latin typeface="楷体" panose="02010609060101010101" pitchFamily="49" charset="-122"/>
                <a:ea typeface="楷体" panose="02010609060101010101" pitchFamily="49" charset="-122"/>
              </a:rPr>
              <a:t>: Cr </a:t>
            </a:r>
            <a:r>
              <a:rPr lang="zh-CN" altLang="en-US" sz="2600" dirty="0">
                <a:latin typeface="楷体" panose="02010609060101010101" pitchFamily="49" charset="-122"/>
                <a:ea typeface="楷体" panose="02010609060101010101" pitchFamily="49" charset="-122"/>
              </a:rPr>
              <a:t>离子束缚在晶格结构上，转移 </a:t>
            </a:r>
            <a:r>
              <a:rPr lang="en-US" altLang="zh-CN" sz="2600" dirty="0">
                <a:latin typeface="楷体" panose="02010609060101010101" pitchFamily="49" charset="-122"/>
                <a:ea typeface="楷体" panose="02010609060101010101" pitchFamily="49" charset="-122"/>
              </a:rPr>
              <a:t>l/4</a:t>
            </a:r>
            <a:r>
              <a:rPr lang="zh-CN" altLang="en-US" sz="2600" dirty="0">
                <a:latin typeface="楷体" panose="02010609060101010101" pitchFamily="49" charset="-122"/>
                <a:ea typeface="楷体" panose="02010609060101010101" pitchFamily="49" charset="-122"/>
              </a:rPr>
              <a:t>波长需</a:t>
            </a:r>
            <a:r>
              <a:rPr lang="en-US" altLang="zh-CN" sz="2600" dirty="0">
                <a:solidFill>
                  <a:srgbClr val="008000"/>
                </a:solidFill>
                <a:latin typeface="楷体" panose="02010609060101010101" pitchFamily="49" charset="-122"/>
                <a:ea typeface="楷体" panose="02010609060101010101" pitchFamily="49" charset="-122"/>
              </a:rPr>
              <a:t>10</a:t>
            </a:r>
            <a:r>
              <a:rPr lang="en-US" altLang="zh-CN" sz="2600" baseline="30000" dirty="0">
                <a:solidFill>
                  <a:srgbClr val="008000"/>
                </a:solidFill>
                <a:latin typeface="楷体" panose="02010609060101010101" pitchFamily="49" charset="-122"/>
                <a:ea typeface="楷体" panose="02010609060101010101" pitchFamily="49" charset="-122"/>
              </a:rPr>
              <a:t>-4</a:t>
            </a:r>
            <a:r>
              <a:rPr lang="en-US" altLang="zh-CN" sz="2600" baseline="30000" dirty="0">
                <a:latin typeface="楷体" panose="02010609060101010101" pitchFamily="49" charset="-122"/>
                <a:ea typeface="楷体" panose="02010609060101010101" pitchFamily="49" charset="-122"/>
              </a:rPr>
              <a:t> </a:t>
            </a:r>
            <a:r>
              <a:rPr lang="en-US" altLang="zh-CN" sz="2600" dirty="0">
                <a:latin typeface="楷体" panose="02010609060101010101" pitchFamily="49" charset="-122"/>
                <a:ea typeface="楷体" panose="02010609060101010101" pitchFamily="49" charset="-122"/>
              </a:rPr>
              <a:t>S</a:t>
            </a:r>
          </a:p>
          <a:p>
            <a:pPr algn="l" eaLnBrk="1" hangingPunct="1">
              <a:lnSpc>
                <a:spcPct val="140000"/>
              </a:lnSpc>
            </a:pPr>
            <a:r>
              <a:rPr lang="zh-CN" altLang="en-US" sz="2600" dirty="0">
                <a:latin typeface="楷体" panose="02010609060101010101" pitchFamily="49" charset="-122"/>
                <a:ea typeface="楷体" panose="02010609060101010101" pitchFamily="49" charset="-122"/>
              </a:rPr>
              <a:t>半导体</a:t>
            </a:r>
            <a:r>
              <a:rPr lang="en-US" altLang="zh-CN" sz="2600" dirty="0">
                <a:latin typeface="楷体" panose="02010609060101010101" pitchFamily="49" charset="-122"/>
                <a:ea typeface="楷体" panose="02010609060101010101" pitchFamily="49" charset="-122"/>
              </a:rPr>
              <a:t>:  </a:t>
            </a:r>
            <a:r>
              <a:rPr lang="en-US" altLang="zh-CN" sz="2600" dirty="0">
                <a:solidFill>
                  <a:srgbClr val="008000"/>
                </a:solidFill>
                <a:latin typeface="楷体" panose="02010609060101010101" pitchFamily="49" charset="-122"/>
                <a:ea typeface="楷体" panose="02010609060101010101" pitchFamily="49" charset="-122"/>
              </a:rPr>
              <a:t>10</a:t>
            </a:r>
            <a:r>
              <a:rPr lang="en-US" altLang="zh-CN" sz="2600" baseline="30000" dirty="0">
                <a:solidFill>
                  <a:srgbClr val="008000"/>
                </a:solidFill>
                <a:latin typeface="楷体" panose="02010609060101010101" pitchFamily="49" charset="-122"/>
                <a:ea typeface="楷体" panose="02010609060101010101" pitchFamily="49" charset="-122"/>
              </a:rPr>
              <a:t>-7</a:t>
            </a:r>
            <a:r>
              <a:rPr lang="en-US" altLang="zh-CN" sz="2600" baseline="30000" dirty="0">
                <a:latin typeface="楷体" panose="02010609060101010101" pitchFamily="49" charset="-122"/>
                <a:ea typeface="楷体" panose="02010609060101010101" pitchFamily="49" charset="-122"/>
              </a:rPr>
              <a:t> </a:t>
            </a:r>
            <a:r>
              <a:rPr lang="en-US" altLang="zh-CN" sz="2600" dirty="0">
                <a:latin typeface="楷体" panose="02010609060101010101" pitchFamily="49" charset="-122"/>
                <a:ea typeface="楷体" panose="02010609060101010101" pitchFamily="49" charset="-122"/>
              </a:rPr>
              <a:t>S</a:t>
            </a:r>
          </a:p>
        </p:txBody>
      </p:sp>
      <p:pic>
        <p:nvPicPr>
          <p:cNvPr id="2089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2636838"/>
            <a:ext cx="4500563" cy="3600450"/>
          </a:xfrm>
          <a:prstGeom prst="rect">
            <a:avLst/>
          </a:prstGeom>
          <a:noFill/>
          <a:ln w="15875"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pic>
      <p:pic>
        <p:nvPicPr>
          <p:cNvPr id="208902" name="Picture 6" descr="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2636838"/>
            <a:ext cx="4464050" cy="3665537"/>
          </a:xfrm>
          <a:prstGeom prst="rect">
            <a:avLst/>
          </a:prstGeom>
          <a:noFill/>
          <a:ln w="1587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5788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89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890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89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ext Box 2"/>
          <p:cNvSpPr txBox="1">
            <a:spLocks noChangeArrowheads="1"/>
          </p:cNvSpPr>
          <p:nvPr/>
        </p:nvSpPr>
        <p:spPr bwMode="auto">
          <a:xfrm>
            <a:off x="1042988" y="981075"/>
            <a:ext cx="7129462"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600" dirty="0">
                <a:solidFill>
                  <a:srgbClr val="FF3399"/>
                </a:solidFill>
                <a:latin typeface="楷体" panose="02010609060101010101" pitchFamily="49" charset="-122"/>
                <a:ea typeface="楷体" panose="02010609060101010101" pitchFamily="49" charset="-122"/>
              </a:rPr>
              <a:t>外激励 </a:t>
            </a:r>
            <a:r>
              <a:rPr lang="zh-CN" altLang="en-US" sz="2600" dirty="0">
                <a:solidFill>
                  <a:srgbClr val="FF3399"/>
                </a:solidFill>
                <a:latin typeface="楷体" panose="02010609060101010101" pitchFamily="49" charset="-122"/>
                <a:ea typeface="楷体" panose="02010609060101010101" pitchFamily="49" charset="-122"/>
                <a:sym typeface="Symbol" pitchFamily="18" charset="2"/>
              </a:rPr>
              <a:t>  </a:t>
            </a:r>
            <a:r>
              <a:rPr lang="en-US" altLang="zh-CN" sz="2600" dirty="0">
                <a:solidFill>
                  <a:srgbClr val="FF3399"/>
                </a:solidFill>
                <a:latin typeface="楷体" panose="02010609060101010101" pitchFamily="49" charset="-122"/>
                <a:ea typeface="楷体" panose="02010609060101010101" pitchFamily="49" charset="-122"/>
                <a:sym typeface="Symbol" pitchFamily="18" charset="2"/>
              </a:rPr>
              <a:t>g</a:t>
            </a:r>
            <a:r>
              <a:rPr lang="en-US" altLang="zh-CN" sz="2600" baseline="30000" dirty="0">
                <a:solidFill>
                  <a:srgbClr val="FF3399"/>
                </a:solidFill>
                <a:latin typeface="楷体" panose="02010609060101010101" pitchFamily="49" charset="-122"/>
                <a:ea typeface="楷体" panose="02010609060101010101" pitchFamily="49" charset="-122"/>
                <a:sym typeface="Symbol" pitchFamily="18" charset="2"/>
              </a:rPr>
              <a:t>0 </a:t>
            </a:r>
            <a:r>
              <a:rPr lang="en-US" altLang="zh-CN" sz="2600" dirty="0">
                <a:solidFill>
                  <a:srgbClr val="FF3399"/>
                </a:solidFill>
                <a:latin typeface="楷体" panose="02010609060101010101" pitchFamily="49" charset="-122"/>
                <a:ea typeface="楷体" panose="02010609060101010101" pitchFamily="49" charset="-122"/>
                <a:sym typeface="Symbol" pitchFamily="18" charset="2"/>
              </a:rPr>
              <a:t> </a:t>
            </a:r>
            <a:r>
              <a:rPr lang="zh-CN" altLang="en-US" sz="2600" dirty="0">
                <a:solidFill>
                  <a:srgbClr val="FF3399"/>
                </a:solidFill>
                <a:latin typeface="楷体" panose="02010609060101010101" pitchFamily="49" charset="-122"/>
                <a:ea typeface="楷体" panose="02010609060101010101" pitchFamily="49" charset="-122"/>
                <a:sym typeface="Symbol" pitchFamily="18" charset="2"/>
              </a:rPr>
              <a:t>满足阈值条件的纵模  </a:t>
            </a:r>
          </a:p>
          <a:p>
            <a:pPr algn="l" eaLnBrk="1" hangingPunct="1"/>
            <a:r>
              <a:rPr lang="zh-CN" altLang="en-US" sz="2600" dirty="0">
                <a:solidFill>
                  <a:srgbClr val="FF3399"/>
                </a:solidFill>
                <a:latin typeface="楷体" panose="02010609060101010101" pitchFamily="49" charset="-122"/>
                <a:ea typeface="楷体" panose="02010609060101010101" pitchFamily="49" charset="-122"/>
                <a:sym typeface="Symbol" pitchFamily="18" charset="2"/>
              </a:rPr>
              <a:t> 振荡模式数 </a:t>
            </a:r>
            <a:endParaRPr lang="zh-CN" altLang="en-US" sz="2600" dirty="0">
              <a:latin typeface="楷体" panose="02010609060101010101" pitchFamily="49" charset="-122"/>
              <a:ea typeface="楷体" panose="02010609060101010101" pitchFamily="49" charset="-122"/>
            </a:endParaRPr>
          </a:p>
        </p:txBody>
      </p:sp>
      <p:pic>
        <p:nvPicPr>
          <p:cNvPr id="209923" name="Picture 3" descr="FY4"/>
          <p:cNvPicPr>
            <a:picLocks noChangeAspect="1" noChangeArrowheads="1"/>
          </p:cNvPicPr>
          <p:nvPr/>
        </p:nvPicPr>
        <p:blipFill>
          <a:blip r:embed="rId2" cstate="print">
            <a:extLst>
              <a:ext uri="{28A0092B-C50C-407E-A947-70E740481C1C}">
                <a14:useLocalDpi xmlns:a14="http://schemas.microsoft.com/office/drawing/2010/main" val="0"/>
              </a:ext>
            </a:extLst>
          </a:blip>
          <a:srcRect t="4918" r="4950"/>
          <a:stretch>
            <a:fillRect/>
          </a:stretch>
        </p:blipFill>
        <p:spPr bwMode="auto">
          <a:xfrm>
            <a:off x="611188" y="1916113"/>
            <a:ext cx="8208962" cy="476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924" name="Rectangle 4"/>
          <p:cNvSpPr>
            <a:spLocks noChangeArrowheads="1"/>
          </p:cNvSpPr>
          <p:nvPr/>
        </p:nvSpPr>
        <p:spPr bwMode="auto">
          <a:xfrm>
            <a:off x="107950" y="188913"/>
            <a:ext cx="822960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kumimoji="0" lang="zh-CN" altLang="en-US" sz="3600" dirty="0">
                <a:solidFill>
                  <a:schemeClr val="accent2"/>
                </a:solidFill>
                <a:ea typeface="楷体" panose="02010609060101010101" pitchFamily="49" charset="-122"/>
              </a:rPr>
              <a:t>二、非均匀加宽激光器的多纵模振荡</a:t>
            </a:r>
          </a:p>
        </p:txBody>
      </p:sp>
    </p:spTree>
    <p:extLst>
      <p:ext uri="{BB962C8B-B14F-4D97-AF65-F5344CB8AC3E}">
        <p14:creationId xmlns:p14="http://schemas.microsoft.com/office/powerpoint/2010/main" val="41511585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99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992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99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2" grpId="0"/>
      <p:bldP spid="2099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4" name="Text Box 4"/>
          <p:cNvSpPr txBox="1">
            <a:spLocks noChangeArrowheads="1"/>
          </p:cNvSpPr>
          <p:nvPr/>
        </p:nvSpPr>
        <p:spPr bwMode="auto">
          <a:xfrm>
            <a:off x="539750" y="188913"/>
            <a:ext cx="27368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3200" dirty="0">
                <a:solidFill>
                  <a:schemeClr val="accent2"/>
                </a:solidFill>
                <a:latin typeface="楷体" panose="02010609060101010101" pitchFamily="49" charset="-122"/>
                <a:ea typeface="楷体" panose="02010609060101010101" pitchFamily="49" charset="-122"/>
              </a:rPr>
              <a:t>引 言</a:t>
            </a:r>
            <a:endParaRPr lang="zh-CN" altLang="en-US" sz="3200" dirty="0">
              <a:latin typeface="楷体" panose="02010609060101010101" pitchFamily="49" charset="-122"/>
              <a:ea typeface="楷体" panose="02010609060101010101" pitchFamily="49" charset="-122"/>
            </a:endParaRPr>
          </a:p>
        </p:txBody>
      </p:sp>
      <p:sp>
        <p:nvSpPr>
          <p:cNvPr id="230405" name="Text Box 5"/>
          <p:cNvSpPr txBox="1">
            <a:spLocks noChangeArrowheads="1"/>
          </p:cNvSpPr>
          <p:nvPr/>
        </p:nvSpPr>
        <p:spPr bwMode="auto">
          <a:xfrm>
            <a:off x="609600" y="4652963"/>
            <a:ext cx="8210550"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30000"/>
              </a:lnSpc>
            </a:pPr>
            <a:r>
              <a:rPr lang="en-US" altLang="zh-CN" sz="2600" b="0" dirty="0">
                <a:latin typeface="黑体" pitchFamily="49" charset="-122"/>
                <a:ea typeface="黑体" pitchFamily="49" charset="-122"/>
              </a:rPr>
              <a:t>    </a:t>
            </a:r>
            <a:r>
              <a:rPr lang="zh-CN" altLang="en-US" sz="2800" dirty="0">
                <a:latin typeface="楷体" panose="02010609060101010101" pitchFamily="49" charset="-122"/>
                <a:ea typeface="楷体" panose="02010609060101010101" pitchFamily="49" charset="-122"/>
              </a:rPr>
              <a:t>泵浦持续时间短</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各能级粒子数及腔内光子数密度处于剧烈的变化之中。根据</a:t>
            </a:r>
            <a:r>
              <a:rPr lang="zh-CN" altLang="en-US" sz="2800" dirty="0">
                <a:solidFill>
                  <a:schemeClr val="accent2"/>
                </a:solidFill>
                <a:latin typeface="楷体" panose="02010609060101010101" pitchFamily="49" charset="-122"/>
                <a:ea typeface="楷体" panose="02010609060101010101" pitchFamily="49" charset="-122"/>
              </a:rPr>
              <a:t>泵浦持续时间</a:t>
            </a:r>
            <a:r>
              <a:rPr lang="en-US" altLang="zh-CN" sz="2800" i="1" dirty="0">
                <a:solidFill>
                  <a:srgbClr val="FF0000"/>
                </a:solidFill>
                <a:latin typeface="楷体" panose="02010609060101010101" pitchFamily="49" charset="-122"/>
                <a:ea typeface="楷体" panose="02010609060101010101" pitchFamily="49" charset="-122"/>
              </a:rPr>
              <a:t>t</a:t>
            </a:r>
            <a:r>
              <a:rPr lang="en-US" altLang="zh-CN" sz="2800" i="1" baseline="-25000" dirty="0">
                <a:solidFill>
                  <a:srgbClr val="FF0000"/>
                </a:solidFill>
                <a:latin typeface="楷体" panose="02010609060101010101" pitchFamily="49" charset="-122"/>
                <a:ea typeface="楷体" panose="02010609060101010101" pitchFamily="49" charset="-122"/>
              </a:rPr>
              <a:t>0</a:t>
            </a:r>
            <a:r>
              <a:rPr lang="en-US" altLang="zh-CN" sz="2800" i="1" baseline="-25000" dirty="0">
                <a:solidFill>
                  <a:schemeClr val="accent2"/>
                </a:solidFill>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及激光</a:t>
            </a:r>
            <a:r>
              <a:rPr lang="zh-CN" altLang="en-US" sz="2800" dirty="0">
                <a:solidFill>
                  <a:schemeClr val="accent2"/>
                </a:solidFill>
                <a:latin typeface="楷体" panose="02010609060101010101" pitchFamily="49" charset="-122"/>
                <a:ea typeface="楷体" panose="02010609060101010101" pitchFamily="49" charset="-122"/>
              </a:rPr>
              <a:t>上能级寿命</a:t>
            </a:r>
            <a:r>
              <a:rPr lang="en-US" altLang="zh-CN" sz="2800" i="1" dirty="0">
                <a:solidFill>
                  <a:srgbClr val="FF0000"/>
                </a:solidFill>
                <a:latin typeface="楷体" panose="02010609060101010101" pitchFamily="49" charset="-122"/>
                <a:ea typeface="楷体" panose="02010609060101010101" pitchFamily="49" charset="-122"/>
              </a:rPr>
              <a:t>t</a:t>
            </a:r>
            <a:r>
              <a:rPr lang="en-US" altLang="zh-CN" sz="2800" i="1" baseline="-25000" dirty="0">
                <a:solidFill>
                  <a:srgbClr val="FF0000"/>
                </a:solidFill>
                <a:latin typeface="楷体" panose="02010609060101010101" pitchFamily="49" charset="-122"/>
                <a:ea typeface="楷体" panose="02010609060101010101" pitchFamily="49" charset="-122"/>
              </a:rPr>
              <a:t>2 </a:t>
            </a:r>
            <a:r>
              <a:rPr lang="zh-CN" altLang="en-US" sz="2800" dirty="0">
                <a:solidFill>
                  <a:schemeClr val="accent2"/>
                </a:solidFill>
                <a:latin typeface="楷体" panose="02010609060101010101" pitchFamily="49" charset="-122"/>
                <a:ea typeface="楷体" panose="02010609060101010101" pitchFamily="49" charset="-122"/>
              </a:rPr>
              <a:t>对脉冲激光器细分</a:t>
            </a:r>
            <a:r>
              <a:rPr lang="en-US" altLang="zh-CN" sz="2800" dirty="0">
                <a:solidFill>
                  <a:schemeClr val="accent2"/>
                </a:solidFill>
                <a:latin typeface="楷体" panose="02010609060101010101" pitchFamily="49" charset="-122"/>
                <a:ea typeface="楷体" panose="02010609060101010101" pitchFamily="49" charset="-122"/>
              </a:rPr>
              <a:t>.</a:t>
            </a:r>
          </a:p>
        </p:txBody>
      </p:sp>
      <p:graphicFrame>
        <p:nvGraphicFramePr>
          <p:cNvPr id="230406" name="Object 6"/>
          <p:cNvGraphicFramePr>
            <a:graphicFrameLocks noChangeAspect="1"/>
          </p:cNvGraphicFramePr>
          <p:nvPr/>
        </p:nvGraphicFramePr>
        <p:xfrm>
          <a:off x="2339975" y="3068638"/>
          <a:ext cx="3048000" cy="501650"/>
        </p:xfrm>
        <a:graphic>
          <a:graphicData uri="http://schemas.openxmlformats.org/presentationml/2006/ole">
            <mc:AlternateContent xmlns:mc="http://schemas.openxmlformats.org/markup-compatibility/2006">
              <mc:Choice xmlns:v="urn:schemas-microsoft-com:vml" Requires="v">
                <p:oleObj spid="_x0000_s1038" name="公式" r:id="rId3" imgW="1384200" imgH="228600" progId="Equation.3">
                  <p:embed/>
                </p:oleObj>
              </mc:Choice>
              <mc:Fallback>
                <p:oleObj name="公式" r:id="rId3" imgW="1384200" imgH="228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3068638"/>
                        <a:ext cx="304800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4"/>
          <p:cNvGrpSpPr>
            <a:grpSpLocks/>
          </p:cNvGrpSpPr>
          <p:nvPr/>
        </p:nvGrpSpPr>
        <p:grpSpPr bwMode="auto">
          <a:xfrm>
            <a:off x="1187450" y="3500438"/>
            <a:ext cx="6842125" cy="541337"/>
            <a:chOff x="431" y="2069"/>
            <a:chExt cx="4310" cy="341"/>
          </a:xfrm>
        </p:grpSpPr>
        <p:sp>
          <p:nvSpPr>
            <p:cNvPr id="1035" name="Text Box 12"/>
            <p:cNvSpPr txBox="1">
              <a:spLocks noChangeArrowheads="1"/>
            </p:cNvSpPr>
            <p:nvPr/>
          </p:nvSpPr>
          <p:spPr bwMode="auto">
            <a:xfrm>
              <a:off x="431" y="2069"/>
              <a:ext cx="4310"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20000"/>
                </a:lnSpc>
              </a:pPr>
              <a:r>
                <a:rPr lang="zh-CN" altLang="en-US" sz="2800" dirty="0">
                  <a:latin typeface="楷体" panose="02010609060101010101" pitchFamily="49" charset="-122"/>
                  <a:ea typeface="楷体" panose="02010609060101010101" pitchFamily="49" charset="-122"/>
                </a:rPr>
                <a:t>速率方程         代数方程</a:t>
              </a:r>
            </a:p>
          </p:txBody>
        </p:sp>
        <p:sp>
          <p:nvSpPr>
            <p:cNvPr id="1036" name="AutoShape 7"/>
            <p:cNvSpPr>
              <a:spLocks noChangeArrowheads="1"/>
            </p:cNvSpPr>
            <p:nvPr/>
          </p:nvSpPr>
          <p:spPr bwMode="auto">
            <a:xfrm>
              <a:off x="1565" y="2251"/>
              <a:ext cx="725" cy="91"/>
            </a:xfrm>
            <a:prstGeom prst="rightArrow">
              <a:avLst>
                <a:gd name="adj1" fmla="val 50000"/>
                <a:gd name="adj2" fmla="val 199176"/>
              </a:avLst>
            </a:prstGeom>
            <a:solidFill>
              <a:srgbClr val="FF0000"/>
            </a:solidFill>
            <a:ln w="12700">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sp>
        <p:nvSpPr>
          <p:cNvPr id="1030" name="Line 8"/>
          <p:cNvSpPr>
            <a:spLocks noChangeShapeType="1"/>
          </p:cNvSpPr>
          <p:nvPr/>
        </p:nvSpPr>
        <p:spPr bwMode="auto">
          <a:xfrm>
            <a:off x="250825" y="765175"/>
            <a:ext cx="8497888" cy="0"/>
          </a:xfrm>
          <a:prstGeom prst="line">
            <a:avLst/>
          </a:prstGeom>
          <a:noFill/>
          <a:ln w="34925">
            <a:solidFill>
              <a:srgbClr val="0000CC"/>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0409" name="Text Box 9"/>
          <p:cNvSpPr txBox="1">
            <a:spLocks noChangeArrowheads="1"/>
          </p:cNvSpPr>
          <p:nvPr/>
        </p:nvSpPr>
        <p:spPr bwMode="auto">
          <a:xfrm>
            <a:off x="323850" y="765175"/>
            <a:ext cx="7056438" cy="57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30000"/>
              </a:lnSpc>
              <a:buFontTx/>
              <a:buChar char="•"/>
            </a:pPr>
            <a:r>
              <a:rPr lang="en-US" altLang="zh-CN" sz="2800" b="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激光器分类</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工作方式－按泵浦方式分类</a:t>
            </a:r>
            <a:r>
              <a:rPr lang="en-US" altLang="zh-CN" sz="2800" dirty="0">
                <a:latin typeface="楷体" panose="02010609060101010101" pitchFamily="49" charset="-122"/>
                <a:ea typeface="楷体" panose="02010609060101010101" pitchFamily="49" charset="-122"/>
              </a:rPr>
              <a:t>)</a:t>
            </a:r>
          </a:p>
        </p:txBody>
      </p:sp>
      <p:sp>
        <p:nvSpPr>
          <p:cNvPr id="230410" name="Text Box 10"/>
          <p:cNvSpPr txBox="1">
            <a:spLocks noChangeArrowheads="1"/>
          </p:cNvSpPr>
          <p:nvPr/>
        </p:nvSpPr>
        <p:spPr bwMode="auto">
          <a:xfrm>
            <a:off x="539750" y="1341438"/>
            <a:ext cx="7632700" cy="57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30000"/>
              </a:lnSpc>
            </a:pPr>
            <a:r>
              <a:rPr lang="en-US" altLang="zh-CN" sz="2800" dirty="0">
                <a:solidFill>
                  <a:srgbClr val="FF3399"/>
                </a:solidFill>
                <a:latin typeface="楷体" panose="02010609060101010101" pitchFamily="49" charset="-122"/>
                <a:ea typeface="楷体" panose="02010609060101010101" pitchFamily="49" charset="-122"/>
              </a:rPr>
              <a:t>1.</a:t>
            </a:r>
            <a:r>
              <a:rPr lang="zh-CN" altLang="en-US" sz="2800" dirty="0">
                <a:solidFill>
                  <a:srgbClr val="FF3399"/>
                </a:solidFill>
                <a:latin typeface="楷体" panose="02010609060101010101" pitchFamily="49" charset="-122"/>
                <a:ea typeface="楷体" panose="02010609060101010101" pitchFamily="49" charset="-122"/>
              </a:rPr>
              <a:t>连续激光器</a:t>
            </a:r>
            <a:r>
              <a:rPr lang="zh-CN" altLang="en-US" sz="2800" dirty="0">
                <a:latin typeface="楷体" panose="02010609060101010101" pitchFamily="49" charset="-122"/>
                <a:ea typeface="楷体" panose="02010609060101010101" pitchFamily="49" charset="-122"/>
              </a:rPr>
              <a:t>－稳定工作状态</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稳态</a:t>
            </a:r>
            <a:r>
              <a:rPr lang="en-US" altLang="zh-CN" sz="2800" dirty="0">
                <a:latin typeface="楷体" panose="02010609060101010101" pitchFamily="49" charset="-122"/>
                <a:ea typeface="楷体" panose="02010609060101010101" pitchFamily="49" charset="-122"/>
              </a:rPr>
              <a:t>) </a:t>
            </a:r>
          </a:p>
        </p:txBody>
      </p:sp>
      <p:sp>
        <p:nvSpPr>
          <p:cNvPr id="230411" name="Text Box 11"/>
          <p:cNvSpPr txBox="1">
            <a:spLocks noChangeArrowheads="1"/>
          </p:cNvSpPr>
          <p:nvPr/>
        </p:nvSpPr>
        <p:spPr bwMode="auto">
          <a:xfrm>
            <a:off x="611188" y="1916113"/>
            <a:ext cx="8064500" cy="1057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20000"/>
              </a:lnSpc>
            </a:pPr>
            <a:r>
              <a:rPr lang="zh-CN" altLang="en-US" sz="2800" dirty="0">
                <a:latin typeface="楷体" panose="02010609060101010101" pitchFamily="49" charset="-122"/>
                <a:ea typeface="楷体" panose="02010609060101010101" pitchFamily="49" charset="-122"/>
              </a:rPr>
              <a:t>在泵浦时间内</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各能级粒子数及腔内光子数密度达到稳定状态。</a:t>
            </a:r>
          </a:p>
        </p:txBody>
      </p:sp>
      <p:sp>
        <p:nvSpPr>
          <p:cNvPr id="230415" name="Text Box 15"/>
          <p:cNvSpPr txBox="1">
            <a:spLocks noChangeArrowheads="1"/>
          </p:cNvSpPr>
          <p:nvPr/>
        </p:nvSpPr>
        <p:spPr bwMode="auto">
          <a:xfrm>
            <a:off x="611188" y="4149725"/>
            <a:ext cx="75612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pPr>
            <a:r>
              <a:rPr lang="en-US" altLang="zh-CN" sz="2800" dirty="0">
                <a:solidFill>
                  <a:srgbClr val="FF3399"/>
                </a:solidFill>
                <a:latin typeface="楷体" panose="02010609060101010101" pitchFamily="49" charset="-122"/>
                <a:ea typeface="楷体" panose="02010609060101010101" pitchFamily="49" charset="-122"/>
              </a:rPr>
              <a:t>2.</a:t>
            </a:r>
            <a:r>
              <a:rPr lang="zh-CN" altLang="en-US" sz="2800" dirty="0">
                <a:solidFill>
                  <a:srgbClr val="FF3399"/>
                </a:solidFill>
                <a:latin typeface="楷体" panose="02010609060101010101" pitchFamily="49" charset="-122"/>
                <a:ea typeface="楷体" panose="02010609060101010101" pitchFamily="49" charset="-122"/>
              </a:rPr>
              <a:t>脉冲激光器</a:t>
            </a:r>
            <a:r>
              <a:rPr lang="zh-CN" altLang="en-US" sz="2800" dirty="0">
                <a:latin typeface="楷体" panose="02010609060101010101" pitchFamily="49" charset="-122"/>
                <a:ea typeface="楷体" panose="02010609060101010101" pitchFamily="49" charset="-122"/>
              </a:rPr>
              <a:t>－非稳定状态</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非稳态</a:t>
            </a:r>
            <a:r>
              <a:rPr lang="en-US" altLang="zh-CN" sz="2800" dirty="0">
                <a:latin typeface="楷体" panose="02010609060101010101" pitchFamily="49" charset="-122"/>
                <a:ea typeface="楷体" panose="02010609060101010101" pitchFamily="49" charset="-122"/>
              </a:rPr>
              <a:t>)</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04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04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04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04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040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041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0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4" grpId="0"/>
      <p:bldP spid="230405" grpId="0"/>
      <p:bldP spid="230409" grpId="0"/>
      <p:bldP spid="230410" grpId="0"/>
      <p:bldP spid="230411" grpId="0"/>
      <p:bldP spid="2304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214438"/>
            <a:ext cx="7416800"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20166" name="Text Box 6"/>
          <p:cNvSpPr txBox="1">
            <a:spLocks noChangeArrowheads="1"/>
          </p:cNvSpPr>
          <p:nvPr/>
        </p:nvSpPr>
        <p:spPr bwMode="auto">
          <a:xfrm>
            <a:off x="1547813" y="5516563"/>
            <a:ext cx="6048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spcBef>
                <a:spcPct val="50000"/>
              </a:spcBef>
            </a:pPr>
            <a:r>
              <a:rPr lang="zh-CN" altLang="en-US" sz="2800" dirty="0">
                <a:ea typeface="楷体" panose="02010609060101010101" pitchFamily="49" charset="-122"/>
              </a:rPr>
              <a:t>气体多普勒加宽激光器的多纵模输出</a:t>
            </a:r>
          </a:p>
        </p:txBody>
      </p:sp>
    </p:spTree>
    <p:extLst>
      <p:ext uri="{BB962C8B-B14F-4D97-AF65-F5344CB8AC3E}">
        <p14:creationId xmlns:p14="http://schemas.microsoft.com/office/powerpoint/2010/main" val="32956968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01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0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ChangeArrowheads="1"/>
          </p:cNvSpPr>
          <p:nvPr/>
        </p:nvSpPr>
        <p:spPr bwMode="auto">
          <a:xfrm>
            <a:off x="695325" y="941388"/>
            <a:ext cx="7888288"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200000"/>
              </a:lnSpc>
              <a:buClr>
                <a:srgbClr val="0033CC"/>
              </a:buClr>
              <a:buFont typeface="Wingdings" pitchFamily="2" charset="2"/>
              <a:buChar char="Ø"/>
            </a:pPr>
            <a:r>
              <a:rPr lang="zh-CN" altLang="en-US" sz="3600" dirty="0">
                <a:latin typeface="楷体" panose="02010609060101010101" pitchFamily="49" charset="-122"/>
                <a:ea typeface="楷体" panose="02010609060101010101" pitchFamily="49" charset="-122"/>
              </a:rPr>
              <a:t>增益曲线的均匀饱和导致</a:t>
            </a:r>
            <a:r>
              <a:rPr lang="zh-CN" altLang="en-US" sz="3600" dirty="0">
                <a:solidFill>
                  <a:srgbClr val="FF0000"/>
                </a:solidFill>
                <a:latin typeface="楷体" panose="02010609060101010101" pitchFamily="49" charset="-122"/>
                <a:ea typeface="楷体" panose="02010609060101010101" pitchFamily="49" charset="-122"/>
              </a:rPr>
              <a:t>单纵模</a:t>
            </a:r>
            <a:r>
              <a:rPr lang="zh-CN" altLang="en-US" sz="3600" dirty="0">
                <a:latin typeface="楷体" panose="02010609060101010101" pitchFamily="49" charset="-122"/>
                <a:ea typeface="楷体" panose="02010609060101010101" pitchFamily="49" charset="-122"/>
              </a:rPr>
              <a:t>输出</a:t>
            </a:r>
          </a:p>
          <a:p>
            <a:pPr algn="l">
              <a:lnSpc>
                <a:spcPct val="200000"/>
              </a:lnSpc>
              <a:buClr>
                <a:srgbClr val="0033CC"/>
              </a:buClr>
              <a:buFont typeface="Wingdings" pitchFamily="2" charset="2"/>
              <a:buChar char="Ø"/>
            </a:pPr>
            <a:r>
              <a:rPr lang="zh-CN" altLang="en-US" sz="3600" dirty="0">
                <a:latin typeface="楷体" panose="02010609060101010101" pitchFamily="49" charset="-122"/>
                <a:ea typeface="楷体" panose="02010609060101010101" pitchFamily="49" charset="-122"/>
              </a:rPr>
              <a:t>空间烧孔效应导致</a:t>
            </a:r>
            <a:r>
              <a:rPr lang="zh-CN" altLang="en-US" sz="3600" dirty="0">
                <a:solidFill>
                  <a:srgbClr val="FF0000"/>
                </a:solidFill>
                <a:latin typeface="楷体" panose="02010609060101010101" pitchFamily="49" charset="-122"/>
                <a:ea typeface="楷体" panose="02010609060101010101" pitchFamily="49" charset="-122"/>
              </a:rPr>
              <a:t>多纵模</a:t>
            </a:r>
            <a:r>
              <a:rPr lang="zh-CN" altLang="en-US" sz="3600" dirty="0">
                <a:latin typeface="楷体" panose="02010609060101010101" pitchFamily="49" charset="-122"/>
                <a:ea typeface="楷体" panose="02010609060101010101" pitchFamily="49" charset="-122"/>
              </a:rPr>
              <a:t>输出</a:t>
            </a:r>
          </a:p>
          <a:p>
            <a:pPr algn="l">
              <a:lnSpc>
                <a:spcPct val="200000"/>
              </a:lnSpc>
              <a:buClr>
                <a:srgbClr val="0033CC"/>
              </a:buClr>
              <a:buFont typeface="Wingdings" pitchFamily="2" charset="2"/>
              <a:buChar char="Ø"/>
            </a:pPr>
            <a:r>
              <a:rPr lang="zh-CN" altLang="en-US" sz="3600" dirty="0">
                <a:latin typeface="楷体" panose="02010609060101010101" pitchFamily="49" charset="-122"/>
                <a:ea typeface="楷体" panose="02010609060101010101" pitchFamily="49" charset="-122"/>
              </a:rPr>
              <a:t>非均匀加宽激光器为</a:t>
            </a:r>
            <a:r>
              <a:rPr lang="zh-CN" altLang="en-US" sz="3600" dirty="0">
                <a:solidFill>
                  <a:srgbClr val="FF0000"/>
                </a:solidFill>
                <a:latin typeface="楷体" panose="02010609060101010101" pitchFamily="49" charset="-122"/>
                <a:ea typeface="楷体" panose="02010609060101010101" pitchFamily="49" charset="-122"/>
              </a:rPr>
              <a:t>多纵模</a:t>
            </a:r>
            <a:r>
              <a:rPr lang="zh-CN" altLang="en-US" sz="3600" dirty="0">
                <a:latin typeface="楷体" panose="02010609060101010101" pitchFamily="49" charset="-122"/>
                <a:ea typeface="楷体" panose="02010609060101010101" pitchFamily="49" charset="-122"/>
              </a:rPr>
              <a:t>输出</a:t>
            </a:r>
            <a:endParaRPr lang="zh-CN" altLang="en-US" sz="3600" dirty="0">
              <a:latin typeface="楷体" panose="02010609060101010101" pitchFamily="49" charset="-122"/>
              <a:ea typeface="楷体" panose="02010609060101010101" pitchFamily="49" charset="-122"/>
              <a:sym typeface="Symbol" pitchFamily="18" charset="2"/>
            </a:endParaRPr>
          </a:p>
          <a:p>
            <a:pPr algn="l">
              <a:lnSpc>
                <a:spcPct val="170000"/>
              </a:lnSpc>
              <a:buClr>
                <a:srgbClr val="0033CC"/>
              </a:buClr>
              <a:buFont typeface="Wingdings" pitchFamily="2" charset="2"/>
              <a:buNone/>
            </a:pPr>
            <a:endParaRPr lang="en-US" altLang="zh-CN" sz="3200" dirty="0">
              <a:solidFill>
                <a:srgbClr val="FF0000"/>
              </a:solidFill>
              <a:latin typeface="楷体" panose="02010609060101010101" pitchFamily="49" charset="-122"/>
              <a:ea typeface="楷体" panose="02010609060101010101" pitchFamily="49" charset="-122"/>
              <a:sym typeface="Symbol" pitchFamily="18" charset="2"/>
            </a:endParaRPr>
          </a:p>
        </p:txBody>
      </p:sp>
      <p:sp>
        <p:nvSpPr>
          <p:cNvPr id="184325" name="Rectangle 5"/>
          <p:cNvSpPr>
            <a:spLocks noChangeArrowheads="1"/>
          </p:cNvSpPr>
          <p:nvPr/>
        </p:nvSpPr>
        <p:spPr bwMode="auto">
          <a:xfrm>
            <a:off x="250825" y="0"/>
            <a:ext cx="82296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r>
              <a:rPr kumimoji="0" lang="zh-CN" altLang="en-US" sz="4600" dirty="0">
                <a:solidFill>
                  <a:schemeClr val="accent2"/>
                </a:solidFill>
                <a:latin typeface="楷体" panose="02010609060101010101" pitchFamily="49" charset="-122"/>
                <a:ea typeface="楷体" panose="02010609060101010101" pitchFamily="49" charset="-122"/>
              </a:rPr>
              <a:t>总  结</a:t>
            </a:r>
            <a:r>
              <a:rPr kumimoji="0" lang="zh-CN" altLang="en-US" sz="4400" b="0" dirty="0">
                <a:solidFill>
                  <a:schemeClr val="accent2"/>
                </a:solidFill>
                <a:latin typeface="楷体" panose="02010609060101010101" pitchFamily="49" charset="-122"/>
                <a:ea typeface="楷体" panose="02010609060101010101" pitchFamily="49" charset="-122"/>
              </a:rPr>
              <a:t/>
            </a:r>
            <a:br>
              <a:rPr kumimoji="0" lang="zh-CN" altLang="en-US" sz="4400" b="0" dirty="0">
                <a:solidFill>
                  <a:schemeClr val="accent2"/>
                </a:solidFill>
                <a:latin typeface="楷体" panose="02010609060101010101" pitchFamily="49" charset="-122"/>
                <a:ea typeface="楷体" panose="02010609060101010101" pitchFamily="49" charset="-122"/>
              </a:rPr>
            </a:br>
            <a:endParaRPr kumimoji="0" lang="zh-CN" altLang="en-US" sz="4400" b="0" dirty="0">
              <a:solidFill>
                <a:schemeClr val="accent2"/>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0981086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2" grpId="0"/>
      <p:bldP spid="1843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468313" y="1714500"/>
            <a:ext cx="8675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lnSpc>
                <a:spcPct val="150000"/>
              </a:lnSpc>
            </a:pPr>
            <a:r>
              <a:rPr kumimoji="0" lang="en-US" altLang="zh-CN" sz="4500" dirty="0">
                <a:solidFill>
                  <a:schemeClr val="tx2"/>
                </a:solidFill>
                <a:latin typeface="楷体" panose="02010609060101010101" pitchFamily="49" charset="-122"/>
                <a:ea typeface="楷体" panose="02010609060101010101" pitchFamily="49" charset="-122"/>
              </a:rPr>
              <a:t> §4.3 </a:t>
            </a:r>
            <a:r>
              <a:rPr kumimoji="0" lang="zh-CN" altLang="en-US" sz="4500" dirty="0">
                <a:solidFill>
                  <a:schemeClr val="tx2"/>
                </a:solidFill>
                <a:latin typeface="楷体" panose="02010609060101010101" pitchFamily="49" charset="-122"/>
                <a:ea typeface="楷体" panose="02010609060101010101" pitchFamily="49" charset="-122"/>
              </a:rPr>
              <a:t>输出光功率与能量</a:t>
            </a:r>
          </a:p>
        </p:txBody>
      </p:sp>
    </p:spTree>
    <p:extLst>
      <p:ext uri="{BB962C8B-B14F-4D97-AF65-F5344CB8AC3E}">
        <p14:creationId xmlns:p14="http://schemas.microsoft.com/office/powerpoint/2010/main" val="800205304"/>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ext Box 2"/>
          <p:cNvSpPr txBox="1">
            <a:spLocks noChangeArrowheads="1"/>
          </p:cNvSpPr>
          <p:nvPr/>
        </p:nvSpPr>
        <p:spPr bwMode="auto">
          <a:xfrm>
            <a:off x="827088" y="4005263"/>
            <a:ext cx="79216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buFont typeface="Wingdings" pitchFamily="2" charset="2"/>
              <a:buChar char="u"/>
            </a:pPr>
            <a:r>
              <a:rPr lang="zh-CN" altLang="en-US" sz="3200" dirty="0">
                <a:solidFill>
                  <a:srgbClr val="FF0000"/>
                </a:solidFill>
                <a:ea typeface="楷体" panose="02010609060101010101" pitchFamily="49" charset="-122"/>
              </a:rPr>
              <a:t>增益饱和效应出发估算稳态工作时的腔内平均光强，并在此基础上给出粗略计算输出功率的方法</a:t>
            </a:r>
          </a:p>
        </p:txBody>
      </p:sp>
      <p:sp>
        <p:nvSpPr>
          <p:cNvPr id="229380" name="Text Box 4"/>
          <p:cNvSpPr txBox="1">
            <a:spLocks noChangeArrowheads="1"/>
          </p:cNvSpPr>
          <p:nvPr/>
        </p:nvSpPr>
        <p:spPr bwMode="auto">
          <a:xfrm>
            <a:off x="755650" y="908050"/>
            <a:ext cx="48244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buFont typeface="Wingdings" pitchFamily="2" charset="2"/>
              <a:buChar char="u"/>
            </a:pPr>
            <a:r>
              <a:rPr lang="zh-CN" altLang="en-US" sz="3200" dirty="0">
                <a:solidFill>
                  <a:srgbClr val="00CC00"/>
                </a:solidFill>
                <a:ea typeface="楷体" panose="02010609060101010101" pitchFamily="49" charset="-122"/>
              </a:rPr>
              <a:t>腔内光强不均匀</a:t>
            </a:r>
          </a:p>
        </p:txBody>
      </p:sp>
      <p:sp>
        <p:nvSpPr>
          <p:cNvPr id="229381" name="Text Box 5"/>
          <p:cNvSpPr txBox="1">
            <a:spLocks noChangeArrowheads="1"/>
          </p:cNvSpPr>
          <p:nvPr/>
        </p:nvSpPr>
        <p:spPr bwMode="auto">
          <a:xfrm>
            <a:off x="1187450" y="1484313"/>
            <a:ext cx="7056438"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30000"/>
              </a:lnSpc>
              <a:buFontTx/>
              <a:buChar char="•"/>
            </a:pPr>
            <a:r>
              <a:rPr lang="zh-CN" altLang="en-US" sz="2800" dirty="0">
                <a:ea typeface="楷体" panose="02010609060101010101" pitchFamily="49" charset="-122"/>
              </a:rPr>
              <a:t>激活介质的光放大作用</a:t>
            </a:r>
          </a:p>
          <a:p>
            <a:pPr algn="l" eaLnBrk="1" hangingPunct="1">
              <a:lnSpc>
                <a:spcPct val="130000"/>
              </a:lnSpc>
              <a:buFontTx/>
              <a:buChar char="•"/>
            </a:pPr>
            <a:r>
              <a:rPr lang="zh-CN" altLang="en-US" sz="2800" dirty="0">
                <a:ea typeface="楷体" panose="02010609060101010101" pitchFamily="49" charset="-122"/>
              </a:rPr>
              <a:t>损耗系数不均匀分布</a:t>
            </a:r>
          </a:p>
          <a:p>
            <a:pPr algn="l" eaLnBrk="1" hangingPunct="1">
              <a:lnSpc>
                <a:spcPct val="130000"/>
              </a:lnSpc>
              <a:buFontTx/>
              <a:buChar char="•"/>
            </a:pPr>
            <a:r>
              <a:rPr lang="zh-CN" altLang="en-US" sz="2800" dirty="0">
                <a:ea typeface="楷体" panose="02010609060101010101" pitchFamily="49" charset="-122"/>
              </a:rPr>
              <a:t>驻波效应</a:t>
            </a:r>
          </a:p>
          <a:p>
            <a:pPr algn="l" eaLnBrk="1" hangingPunct="1">
              <a:lnSpc>
                <a:spcPct val="130000"/>
              </a:lnSpc>
              <a:buFontTx/>
              <a:buChar char="•"/>
            </a:pPr>
            <a:r>
              <a:rPr lang="zh-CN" altLang="en-US" sz="2800" dirty="0">
                <a:ea typeface="楷体" panose="02010609060101010101" pitchFamily="49" charset="-122"/>
              </a:rPr>
              <a:t>横向高斯分布</a:t>
            </a:r>
          </a:p>
        </p:txBody>
      </p:sp>
      <p:sp>
        <p:nvSpPr>
          <p:cNvPr id="229382" name="Text Box 6"/>
          <p:cNvSpPr txBox="1">
            <a:spLocks noChangeArrowheads="1"/>
          </p:cNvSpPr>
          <p:nvPr/>
        </p:nvSpPr>
        <p:spPr bwMode="auto">
          <a:xfrm>
            <a:off x="250825" y="188913"/>
            <a:ext cx="75596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solidFill>
                  <a:schemeClr val="accent2"/>
                </a:solidFill>
                <a:ea typeface="楷体" panose="02010609060101010101" pitchFamily="49" charset="-122"/>
              </a:rPr>
              <a:t>一、连续或长脉冲激光器的输出功率</a:t>
            </a:r>
            <a:endParaRPr lang="zh-CN" altLang="en-US" dirty="0"/>
          </a:p>
        </p:txBody>
      </p:sp>
    </p:spTree>
    <p:extLst>
      <p:ext uri="{BB962C8B-B14F-4D97-AF65-F5344CB8AC3E}">
        <p14:creationId xmlns:p14="http://schemas.microsoft.com/office/powerpoint/2010/main" val="21824198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93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38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938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9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8" grpId="0"/>
      <p:bldP spid="229380" grpId="0"/>
      <p:bldP spid="229381" grpId="0"/>
      <p:bldP spid="22938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8596" name="Object 4"/>
          <p:cNvGraphicFramePr>
            <a:graphicFrameLocks noChangeAspect="1"/>
          </p:cNvGraphicFramePr>
          <p:nvPr/>
        </p:nvGraphicFramePr>
        <p:xfrm>
          <a:off x="3059113" y="3573463"/>
          <a:ext cx="2881312" cy="949325"/>
        </p:xfrm>
        <a:graphic>
          <a:graphicData uri="http://schemas.openxmlformats.org/presentationml/2006/ole">
            <mc:AlternateContent xmlns:mc="http://schemas.openxmlformats.org/markup-compatibility/2006">
              <mc:Choice xmlns:v="urn:schemas-microsoft-com:vml" Requires="v">
                <p:oleObj spid="_x0000_s65543" name="Equation" r:id="rId3" imgW="1193760" imgH="393480" progId="Equation.DSMT4">
                  <p:embed/>
                </p:oleObj>
              </mc:Choice>
              <mc:Fallback>
                <p:oleObj name="Equation" r:id="rId3" imgW="119376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3573463"/>
                        <a:ext cx="2881312" cy="949325"/>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8597" name="Text Box 5"/>
          <p:cNvSpPr txBox="1">
            <a:spLocks noChangeArrowheads="1"/>
          </p:cNvSpPr>
          <p:nvPr/>
        </p:nvSpPr>
        <p:spPr bwMode="auto">
          <a:xfrm>
            <a:off x="468313" y="260350"/>
            <a:ext cx="6769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buSzPct val="70000"/>
              <a:buFont typeface="Wingdings" pitchFamily="2" charset="2"/>
              <a:buChar char="u"/>
            </a:pPr>
            <a:r>
              <a:rPr lang="en-US" altLang="zh-CN" sz="2800" dirty="0">
                <a:ea typeface="楷体" panose="02010609060101010101" pitchFamily="49" charset="-122"/>
              </a:rPr>
              <a:t> </a:t>
            </a:r>
            <a:r>
              <a:rPr lang="zh-CN" altLang="en-US" sz="2800" dirty="0">
                <a:solidFill>
                  <a:srgbClr val="990000"/>
                </a:solidFill>
                <a:ea typeface="楷体" panose="02010609060101010101" pitchFamily="49" charset="-122"/>
              </a:rPr>
              <a:t>激光器稳定工作状态的建立</a:t>
            </a:r>
          </a:p>
        </p:txBody>
      </p:sp>
      <p:grpSp>
        <p:nvGrpSpPr>
          <p:cNvPr id="2" name="Group 14"/>
          <p:cNvGrpSpPr>
            <a:grpSpLocks/>
          </p:cNvGrpSpPr>
          <p:nvPr/>
        </p:nvGrpSpPr>
        <p:grpSpPr bwMode="auto">
          <a:xfrm>
            <a:off x="539750" y="692150"/>
            <a:ext cx="8280400" cy="1211263"/>
            <a:chOff x="340" y="572"/>
            <a:chExt cx="5216" cy="763"/>
          </a:xfrm>
        </p:grpSpPr>
        <p:sp>
          <p:nvSpPr>
            <p:cNvPr id="1037" name="Text Box 6"/>
            <p:cNvSpPr txBox="1">
              <a:spLocks noChangeArrowheads="1"/>
            </p:cNvSpPr>
            <p:nvPr/>
          </p:nvSpPr>
          <p:spPr bwMode="auto">
            <a:xfrm>
              <a:off x="340" y="572"/>
              <a:ext cx="5216"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30000"/>
                </a:lnSpc>
                <a:spcBef>
                  <a:spcPct val="50000"/>
                </a:spcBef>
              </a:pPr>
              <a:r>
                <a:rPr kumimoji="0" lang="en-US" altLang="zh-CN" sz="2800" dirty="0">
                  <a:latin typeface="楷体" panose="02010609060101010101" pitchFamily="49" charset="-122"/>
                  <a:ea typeface="楷体" panose="02010609060101010101" pitchFamily="49" charset="-122"/>
                </a:rPr>
                <a:t>a)</a:t>
              </a:r>
              <a:r>
                <a:rPr kumimoji="0" lang="zh-CN" altLang="en-US" sz="2800" dirty="0">
                  <a:latin typeface="楷体" panose="02010609060101010101" pitchFamily="49" charset="-122"/>
                  <a:ea typeface="楷体" panose="02010609060101010101" pitchFamily="49" charset="-122"/>
                </a:rPr>
                <a:t>如</a:t>
              </a:r>
              <a:r>
                <a:rPr lang="zh-CN" altLang="en-US" sz="2800" dirty="0">
                  <a:latin typeface="楷体" panose="02010609060101010101" pitchFamily="49" charset="-122"/>
                  <a:ea typeface="楷体" panose="02010609060101010101" pitchFamily="49" charset="-122"/>
                </a:rPr>
                <a:t>果腔内某一振荡模式的频率为</a:t>
              </a:r>
              <a:r>
                <a:rPr lang="el-GR" altLang="zh-CN" sz="2800" dirty="0">
                  <a:latin typeface="楷体" panose="02010609060101010101" pitchFamily="49" charset="-122"/>
                  <a:ea typeface="楷体" panose="02010609060101010101" pitchFamily="49" charset="-122"/>
                </a:rPr>
                <a:t>ν</a:t>
              </a:r>
              <a:r>
                <a:rPr lang="en-US" altLang="zh-CN" sz="2800" baseline="-25000" dirty="0">
                  <a:latin typeface="楷体" panose="02010609060101010101" pitchFamily="49" charset="-122"/>
                  <a:ea typeface="楷体" panose="02010609060101010101" pitchFamily="49" charset="-122"/>
                </a:rPr>
                <a:t>q</a:t>
              </a:r>
              <a:r>
                <a:rPr lang="zh-CN" altLang="en-US" sz="2800" dirty="0">
                  <a:latin typeface="楷体" panose="02010609060101010101" pitchFamily="49" charset="-122"/>
                  <a:ea typeface="楷体" panose="02010609060101010101" pitchFamily="49" charset="-122"/>
                </a:rPr>
                <a:t>，开始时，由于         ，腔内光强</a:t>
              </a:r>
              <a:r>
                <a:rPr lang="en-US" altLang="zh-CN" sz="2800" dirty="0" err="1">
                  <a:latin typeface="Times New Roman" pitchFamily="18" charset="0"/>
                  <a:ea typeface="楷体" panose="02010609060101010101" pitchFamily="49" charset="-122"/>
                </a:rPr>
                <a:t>I</a:t>
              </a:r>
              <a:r>
                <a:rPr lang="en-US" altLang="zh-CN" sz="2800" baseline="-25000" dirty="0" err="1">
                  <a:latin typeface="Times New Roman" pitchFamily="18" charset="0"/>
                  <a:ea typeface="楷体" panose="02010609060101010101" pitchFamily="49" charset="-122"/>
                </a:rPr>
                <a:t>q</a:t>
              </a:r>
              <a:r>
                <a:rPr lang="en-US" altLang="zh-CN" sz="2800" baseline="-25000" dirty="0">
                  <a:latin typeface="Times New Roman" pitchFamily="18" charset="0"/>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逐渐增加。</a:t>
              </a:r>
            </a:p>
          </p:txBody>
        </p:sp>
        <p:graphicFrame>
          <p:nvGraphicFramePr>
            <p:cNvPr id="1030" name="Object 8"/>
            <p:cNvGraphicFramePr>
              <a:graphicFrameLocks noChangeAspect="1"/>
            </p:cNvGraphicFramePr>
            <p:nvPr/>
          </p:nvGraphicFramePr>
          <p:xfrm>
            <a:off x="612" y="981"/>
            <a:ext cx="1060" cy="354"/>
          </p:xfrm>
          <a:graphic>
            <a:graphicData uri="http://schemas.openxmlformats.org/presentationml/2006/ole">
              <mc:AlternateContent xmlns:mc="http://schemas.openxmlformats.org/markup-compatibility/2006">
                <mc:Choice xmlns:v="urn:schemas-microsoft-com:vml" Requires="v">
                  <p:oleObj spid="_x0000_s65544" name="Equation" r:id="rId5" imgW="914400" imgH="304560" progId="Equation.DSMT4">
                    <p:embed/>
                  </p:oleObj>
                </mc:Choice>
                <mc:Fallback>
                  <p:oleObj name="Equation" r:id="rId5" imgW="914400" imgH="3045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 y="981"/>
                          <a:ext cx="1060" cy="354"/>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组合 13"/>
          <p:cNvGrpSpPr>
            <a:grpSpLocks/>
          </p:cNvGrpSpPr>
          <p:nvPr/>
        </p:nvGrpSpPr>
        <p:grpSpPr bwMode="auto">
          <a:xfrm>
            <a:off x="571500" y="1785938"/>
            <a:ext cx="8281988" cy="1768475"/>
            <a:chOff x="571500" y="1785938"/>
            <a:chExt cx="8281988" cy="1768472"/>
          </a:xfrm>
        </p:grpSpPr>
        <p:sp>
          <p:nvSpPr>
            <p:cNvPr id="1036" name="Text Box 7"/>
            <p:cNvSpPr txBox="1">
              <a:spLocks noChangeArrowheads="1"/>
            </p:cNvSpPr>
            <p:nvPr/>
          </p:nvSpPr>
          <p:spPr bwMode="auto">
            <a:xfrm>
              <a:off x="571500" y="1785938"/>
              <a:ext cx="8281988"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30000"/>
                </a:lnSpc>
                <a:spcBef>
                  <a:spcPct val="50000"/>
                </a:spcBef>
              </a:pPr>
              <a:r>
                <a:rPr lang="en-US" altLang="zh-CN" sz="2800" dirty="0">
                  <a:latin typeface="楷体" panose="02010609060101010101" pitchFamily="49" charset="-122"/>
                  <a:ea typeface="楷体" panose="02010609060101010101" pitchFamily="49" charset="-122"/>
                </a:rPr>
                <a:t>b)</a:t>
              </a:r>
              <a:r>
                <a:rPr lang="zh-CN" altLang="en-US" sz="2800" dirty="0">
                  <a:latin typeface="楷体" panose="02010609060101010101" pitchFamily="49" charset="-122"/>
                  <a:ea typeface="楷体" panose="02010609060101010101" pitchFamily="49" charset="-122"/>
                </a:rPr>
                <a:t>同时，由于饱和效应，      将随</a:t>
              </a:r>
              <a:r>
                <a:rPr lang="en-US" altLang="zh-CN" sz="2800" dirty="0">
                  <a:latin typeface="楷体" panose="02010609060101010101" pitchFamily="49" charset="-122"/>
                  <a:ea typeface="楷体" panose="02010609060101010101" pitchFamily="49" charset="-122"/>
                </a:rPr>
                <a:t>I</a:t>
              </a:r>
              <a:r>
                <a:rPr lang="el-GR" altLang="zh-CN" sz="2800" baseline="-25000" dirty="0">
                  <a:latin typeface="楷体" panose="02010609060101010101" pitchFamily="49" charset="-122"/>
                  <a:ea typeface="楷体" panose="02010609060101010101" pitchFamily="49" charset="-122"/>
                </a:rPr>
                <a:t>ν</a:t>
              </a:r>
              <a:r>
                <a:rPr lang="en-US" altLang="zh-CN" sz="2800" baseline="-25000" dirty="0">
                  <a:latin typeface="楷体" panose="02010609060101010101" pitchFamily="49" charset="-122"/>
                  <a:ea typeface="楷体" panose="02010609060101010101" pitchFamily="49" charset="-122"/>
                </a:rPr>
                <a:t>q</a:t>
              </a:r>
              <a:r>
                <a:rPr lang="zh-CN" altLang="en-US" sz="2800" dirty="0">
                  <a:latin typeface="楷体" panose="02010609060101010101" pitchFamily="49" charset="-122"/>
                  <a:ea typeface="楷体" panose="02010609060101010101" pitchFamily="49" charset="-122"/>
                </a:rPr>
                <a:t>的增加而减少，但只要       仍比</a:t>
              </a:r>
              <a:r>
                <a:rPr lang="en-US" altLang="zh-CN" sz="2800" dirty="0" err="1">
                  <a:latin typeface="楷体" panose="02010609060101010101" pitchFamily="49" charset="-122"/>
                  <a:ea typeface="楷体" panose="02010609060101010101" pitchFamily="49" charset="-122"/>
                </a:rPr>
                <a:t>g</a:t>
              </a:r>
              <a:r>
                <a:rPr lang="en-US" altLang="zh-CN" sz="2800" baseline="-25000" dirty="0" err="1">
                  <a:latin typeface="楷体" panose="02010609060101010101" pitchFamily="49" charset="-122"/>
                  <a:ea typeface="楷体" panose="02010609060101010101" pitchFamily="49" charset="-122"/>
                </a:rPr>
                <a:t>t</a:t>
              </a:r>
              <a:r>
                <a:rPr lang="zh-CN" altLang="en-US" sz="2800" dirty="0">
                  <a:latin typeface="楷体" panose="02010609060101010101" pitchFamily="49" charset="-122"/>
                  <a:ea typeface="楷体" panose="02010609060101010101" pitchFamily="49" charset="-122"/>
                </a:rPr>
                <a:t>大，这一过程将继续下去，即继续</a:t>
              </a:r>
              <a:r>
                <a:rPr lang="en-US" altLang="zh-CN" sz="2800" dirty="0">
                  <a:latin typeface="楷体" panose="02010609060101010101" pitchFamily="49" charset="-122"/>
                  <a:ea typeface="楷体" panose="02010609060101010101" pitchFamily="49" charset="-122"/>
                </a:rPr>
                <a:t>I</a:t>
              </a:r>
              <a:r>
                <a:rPr lang="el-GR" altLang="zh-CN" sz="2800" baseline="-25000" dirty="0">
                  <a:latin typeface="楷体" panose="02010609060101010101" pitchFamily="49" charset="-122"/>
                  <a:ea typeface="楷体" panose="02010609060101010101" pitchFamily="49" charset="-122"/>
                </a:rPr>
                <a:t>ν</a:t>
              </a:r>
              <a:r>
                <a:rPr lang="en-US" altLang="zh-CN" sz="2800" baseline="-25000" dirty="0">
                  <a:latin typeface="楷体" panose="02010609060101010101" pitchFamily="49" charset="-122"/>
                  <a:ea typeface="楷体" panose="02010609060101010101" pitchFamily="49" charset="-122"/>
                </a:rPr>
                <a:t>q</a:t>
              </a:r>
              <a:r>
                <a:rPr lang="zh-CN" altLang="en-US" sz="2800" dirty="0">
                  <a:latin typeface="楷体" panose="02010609060101010101" pitchFamily="49" charset="-122"/>
                  <a:ea typeface="楷体" panose="02010609060101010101" pitchFamily="49" charset="-122"/>
                </a:rPr>
                <a:t>增加，       不断减小，直到</a:t>
              </a:r>
            </a:p>
          </p:txBody>
        </p:sp>
        <p:graphicFrame>
          <p:nvGraphicFramePr>
            <p:cNvPr id="1027" name="Object 10"/>
            <p:cNvGraphicFramePr>
              <a:graphicFrameLocks noChangeAspect="1"/>
            </p:cNvGraphicFramePr>
            <p:nvPr/>
          </p:nvGraphicFramePr>
          <p:xfrm>
            <a:off x="4532313" y="1928813"/>
            <a:ext cx="1152525" cy="554038"/>
          </p:xfrm>
          <a:graphic>
            <a:graphicData uri="http://schemas.openxmlformats.org/presentationml/2006/ole">
              <mc:AlternateContent xmlns:mc="http://schemas.openxmlformats.org/markup-compatibility/2006">
                <mc:Choice xmlns:v="urn:schemas-microsoft-com:vml" Requires="v">
                  <p:oleObj spid="_x0000_s65545" name="Equation" r:id="rId7" imgW="634680" imgH="304560" progId="Equation.DSMT4">
                    <p:embed/>
                  </p:oleObj>
                </mc:Choice>
                <mc:Fallback>
                  <p:oleObj name="Equation" r:id="rId7" imgW="634680" imgH="3045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2313" y="1928813"/>
                          <a:ext cx="1152525" cy="554038"/>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8" name="Object 11"/>
            <p:cNvGraphicFramePr>
              <a:graphicFrameLocks noChangeAspect="1"/>
            </p:cNvGraphicFramePr>
            <p:nvPr/>
          </p:nvGraphicFramePr>
          <p:xfrm>
            <a:off x="2516188" y="2505076"/>
            <a:ext cx="1152525" cy="554038"/>
          </p:xfrm>
          <a:graphic>
            <a:graphicData uri="http://schemas.openxmlformats.org/presentationml/2006/ole">
              <mc:AlternateContent xmlns:mc="http://schemas.openxmlformats.org/markup-compatibility/2006">
                <mc:Choice xmlns:v="urn:schemas-microsoft-com:vml" Requires="v">
                  <p:oleObj spid="_x0000_s65546" name="Equation" r:id="rId9" imgW="634680" imgH="304560" progId="Equation.DSMT4">
                    <p:embed/>
                  </p:oleObj>
                </mc:Choice>
                <mc:Fallback>
                  <p:oleObj name="Equation" r:id="rId9" imgW="634680" imgH="3045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6188" y="2505076"/>
                          <a:ext cx="1152525" cy="554038"/>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9" name="Object 12"/>
            <p:cNvGraphicFramePr>
              <a:graphicFrameLocks noChangeAspect="1"/>
            </p:cNvGraphicFramePr>
            <p:nvPr/>
          </p:nvGraphicFramePr>
          <p:xfrm>
            <a:off x="3357554" y="3000372"/>
            <a:ext cx="1152525" cy="554038"/>
          </p:xfrm>
          <a:graphic>
            <a:graphicData uri="http://schemas.openxmlformats.org/presentationml/2006/ole">
              <mc:AlternateContent xmlns:mc="http://schemas.openxmlformats.org/markup-compatibility/2006">
                <mc:Choice xmlns:v="urn:schemas-microsoft-com:vml" Requires="v">
                  <p:oleObj spid="_x0000_s65547" name="Equation" r:id="rId11" imgW="634680" imgH="304560" progId="Equation.DSMT4">
                    <p:embed/>
                  </p:oleObj>
                </mc:Choice>
                <mc:Fallback>
                  <p:oleObj name="Equation" r:id="rId11" imgW="634680" imgH="3045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7554" y="3000372"/>
                          <a:ext cx="1152525" cy="554038"/>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8605" name="Text Box 13"/>
          <p:cNvSpPr txBox="1">
            <a:spLocks noChangeArrowheads="1"/>
          </p:cNvSpPr>
          <p:nvPr/>
        </p:nvSpPr>
        <p:spPr bwMode="auto">
          <a:xfrm>
            <a:off x="611188" y="4581525"/>
            <a:ext cx="7921625" cy="1057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20000"/>
              </a:lnSpc>
              <a:spcBef>
                <a:spcPct val="50000"/>
              </a:spcBef>
            </a:pPr>
            <a:r>
              <a:rPr lang="zh-CN" altLang="en-US" sz="2800" dirty="0">
                <a:ea typeface="楷体" panose="02010609060101010101" pitchFamily="49" charset="-122"/>
              </a:rPr>
              <a:t>增益和损耗达到平衡，</a:t>
            </a:r>
            <a:r>
              <a:rPr lang="en-US" altLang="zh-CN" sz="2800" dirty="0">
                <a:latin typeface="Times New Roman" pitchFamily="18" charset="0"/>
                <a:ea typeface="楷体" panose="02010609060101010101" pitchFamily="49" charset="-122"/>
              </a:rPr>
              <a:t>I</a:t>
            </a:r>
            <a:r>
              <a:rPr lang="el-GR" altLang="zh-CN" sz="2800" baseline="-25000" dirty="0">
                <a:latin typeface="楷体" panose="02010609060101010101" pitchFamily="49" charset="-122"/>
                <a:ea typeface="楷体" panose="02010609060101010101" pitchFamily="49" charset="-122"/>
              </a:rPr>
              <a:t>ν</a:t>
            </a:r>
            <a:r>
              <a:rPr lang="en-US" altLang="zh-CN" sz="2800" baseline="-25000" dirty="0">
                <a:latin typeface="楷体" panose="02010609060101010101" pitchFamily="49" charset="-122"/>
                <a:ea typeface="楷体" panose="02010609060101010101" pitchFamily="49" charset="-122"/>
              </a:rPr>
              <a:t>q</a:t>
            </a:r>
            <a:r>
              <a:rPr lang="zh-CN" altLang="en-US" sz="2800" dirty="0">
                <a:latin typeface="楷体" panose="02010609060101010101" pitchFamily="49" charset="-122"/>
                <a:ea typeface="楷体" panose="02010609060101010101" pitchFamily="49" charset="-122"/>
              </a:rPr>
              <a:t>才不再增加。这时激光器建立了</a:t>
            </a:r>
            <a:r>
              <a:rPr lang="zh-CN" altLang="en-US" sz="2800" dirty="0">
                <a:solidFill>
                  <a:srgbClr val="FF0066"/>
                </a:solidFill>
                <a:latin typeface="楷体" panose="02010609060101010101" pitchFamily="49" charset="-122"/>
                <a:ea typeface="楷体" panose="02010609060101010101" pitchFamily="49" charset="-122"/>
              </a:rPr>
              <a:t>稳定工作状态</a:t>
            </a:r>
            <a:r>
              <a:rPr lang="zh-CN" altLang="en-US" sz="2800" dirty="0">
                <a:latin typeface="楷体" panose="02010609060101010101" pitchFamily="49" charset="-122"/>
                <a:ea typeface="楷体" panose="02010609060101010101" pitchFamily="49" charset="-122"/>
              </a:rPr>
              <a:t>。</a:t>
            </a:r>
            <a:endParaRPr lang="zh-CN" altLang="el-GR" sz="2800" dirty="0">
              <a:latin typeface="楷体" panose="02010609060101010101" pitchFamily="49" charset="-122"/>
              <a:ea typeface="楷体" panose="02010609060101010101" pitchFamily="49" charset="-122"/>
            </a:endParaRPr>
          </a:p>
        </p:txBody>
      </p:sp>
      <p:sp>
        <p:nvSpPr>
          <p:cNvPr id="238608" name="Text Box 16"/>
          <p:cNvSpPr txBox="1">
            <a:spLocks noChangeArrowheads="1"/>
          </p:cNvSpPr>
          <p:nvPr/>
        </p:nvSpPr>
        <p:spPr bwMode="auto">
          <a:xfrm>
            <a:off x="611188" y="5734050"/>
            <a:ext cx="82819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pPr>
            <a:r>
              <a:rPr lang="en-US" altLang="zh-CN" sz="2800" dirty="0">
                <a:ea typeface="楷体" panose="02010609060101010101" pitchFamily="49" charset="-122"/>
              </a:rPr>
              <a:t>     </a:t>
            </a:r>
            <a:r>
              <a:rPr lang="zh-CN" altLang="en-US" sz="2800" dirty="0">
                <a:ea typeface="楷体" panose="02010609060101010101" pitchFamily="49" charset="-122"/>
              </a:rPr>
              <a:t>当外界激发作用增强时，小信号增益系数增大，输出功率随之上升。</a:t>
            </a:r>
          </a:p>
        </p:txBody>
      </p:sp>
    </p:spTree>
    <p:extLst>
      <p:ext uri="{BB962C8B-B14F-4D97-AF65-F5344CB8AC3E}">
        <p14:creationId xmlns:p14="http://schemas.microsoft.com/office/powerpoint/2010/main" val="32161490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85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859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860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8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7" grpId="0"/>
      <p:bldP spid="238605" grpId="0"/>
      <p:bldP spid="23860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
          <p:cNvGrpSpPr>
            <a:grpSpLocks/>
          </p:cNvGrpSpPr>
          <p:nvPr/>
        </p:nvGrpSpPr>
        <p:grpSpPr bwMode="auto">
          <a:xfrm>
            <a:off x="468313" y="4292600"/>
            <a:ext cx="8496300" cy="1679575"/>
            <a:chOff x="336" y="2640"/>
            <a:chExt cx="5184" cy="1072"/>
          </a:xfrm>
        </p:grpSpPr>
        <p:sp>
          <p:nvSpPr>
            <p:cNvPr id="2082" name="Rectangle 25"/>
            <p:cNvSpPr>
              <a:spLocks noChangeArrowheads="1"/>
            </p:cNvSpPr>
            <p:nvPr/>
          </p:nvSpPr>
          <p:spPr bwMode="auto">
            <a:xfrm>
              <a:off x="336" y="2640"/>
              <a:ext cx="5184"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spcBef>
                  <a:spcPct val="50000"/>
                </a:spcBef>
              </a:pPr>
              <a:r>
                <a:rPr lang="zh-CN" altLang="en-US" sz="2600" dirty="0">
                  <a:latin typeface="楷体" panose="02010609060101010101" pitchFamily="49" charset="-122"/>
                  <a:ea typeface="楷体" panose="02010609060101010101" pitchFamily="49" charset="-122"/>
                </a:rPr>
                <a:t>当       ，</a:t>
              </a:r>
              <a:r>
                <a:rPr lang="en-US" altLang="zh-CN" sz="2600" i="1" dirty="0">
                  <a:solidFill>
                    <a:srgbClr val="FF00FF"/>
                  </a:solidFill>
                  <a:latin typeface="楷体" panose="02010609060101010101" pitchFamily="49" charset="-122"/>
                  <a:ea typeface="楷体" panose="02010609060101010101" pitchFamily="49" charset="-122"/>
                </a:rPr>
                <a:t>P</a:t>
              </a:r>
              <a:r>
                <a:rPr lang="en-US" altLang="zh-CN" sz="2600" dirty="0">
                  <a:solidFill>
                    <a:srgbClr val="FF00FF"/>
                  </a:solidFill>
                  <a:latin typeface="楷体" panose="02010609060101010101" pitchFamily="49" charset="-122"/>
                  <a:ea typeface="楷体" panose="02010609060101010101" pitchFamily="49" charset="-122"/>
                </a:rPr>
                <a:t> </a:t>
              </a:r>
              <a:r>
                <a:rPr lang="zh-CN" altLang="en-US" sz="2600" dirty="0">
                  <a:solidFill>
                    <a:srgbClr val="FF00FF"/>
                  </a:solidFill>
                  <a:latin typeface="楷体" panose="02010609060101010101" pitchFamily="49" charset="-122"/>
                  <a:ea typeface="楷体" panose="02010609060101010101" pitchFamily="49" charset="-122"/>
                </a:rPr>
                <a:t>随 </a:t>
              </a:r>
              <a:r>
                <a:rPr lang="en-US" altLang="zh-CN" sz="2600" i="1" dirty="0">
                  <a:solidFill>
                    <a:srgbClr val="FF00FF"/>
                  </a:solidFill>
                  <a:latin typeface="楷体" panose="02010609060101010101" pitchFamily="49" charset="-122"/>
                  <a:ea typeface="楷体" panose="02010609060101010101" pitchFamily="49" charset="-122"/>
                </a:rPr>
                <a:t>P</a:t>
              </a:r>
              <a:r>
                <a:rPr lang="en-US" altLang="zh-CN" sz="2600" i="1" baseline="-25000" dirty="0">
                  <a:solidFill>
                    <a:srgbClr val="FF00FF"/>
                  </a:solidFill>
                  <a:latin typeface="楷体" panose="02010609060101010101" pitchFamily="49" charset="-122"/>
                  <a:ea typeface="楷体" panose="02010609060101010101" pitchFamily="49" charset="-122"/>
                </a:rPr>
                <a:t>p</a:t>
              </a:r>
              <a:r>
                <a:rPr lang="zh-CN" altLang="en-US" sz="2600" dirty="0">
                  <a:solidFill>
                    <a:srgbClr val="FF00FF"/>
                  </a:solidFill>
                  <a:latin typeface="楷体" panose="02010609060101010101" pitchFamily="49" charset="-122"/>
                  <a:ea typeface="楷体" panose="02010609060101010101" pitchFamily="49" charset="-122"/>
                </a:rPr>
                <a:t>线性增加</a:t>
              </a:r>
              <a:endParaRPr lang="zh-CN" altLang="en-US" sz="2600" dirty="0">
                <a:latin typeface="楷体" panose="02010609060101010101" pitchFamily="49" charset="-122"/>
                <a:ea typeface="楷体" panose="02010609060101010101" pitchFamily="49" charset="-122"/>
              </a:endParaRPr>
            </a:p>
            <a:p>
              <a:pPr algn="l">
                <a:spcBef>
                  <a:spcPct val="50000"/>
                </a:spcBef>
                <a:buFontTx/>
                <a:buChar char="•"/>
              </a:pPr>
              <a:r>
                <a:rPr lang="zh-CN" altLang="en-US" sz="2600" b="0" dirty="0">
                  <a:latin typeface="黑体" pitchFamily="49" charset="-122"/>
                  <a:ea typeface="黑体" pitchFamily="49" charset="-122"/>
                </a:rPr>
                <a:t> </a:t>
              </a:r>
              <a:r>
                <a:rPr lang="zh-CN" altLang="en-US" sz="2600" dirty="0">
                  <a:latin typeface="楷体" panose="02010609060101010101" pitchFamily="49" charset="-122"/>
                  <a:ea typeface="楷体" panose="02010609060101010101" pitchFamily="49" charset="-122"/>
                </a:rPr>
                <a:t>光泵浦激光器输出功率由超出</a:t>
              </a:r>
              <a:r>
                <a:rPr lang="en-US" altLang="zh-CN" sz="2600" b="0" i="1" dirty="0" err="1">
                  <a:latin typeface="Times New Roman" pitchFamily="18" charset="0"/>
                  <a:ea typeface="黑体" pitchFamily="49" charset="-122"/>
                </a:rPr>
                <a:t>P</a:t>
              </a:r>
              <a:r>
                <a:rPr lang="en-US" altLang="zh-CN" sz="2600" b="0" i="1" baseline="-25000" dirty="0" err="1">
                  <a:latin typeface="Times New Roman" pitchFamily="18" charset="0"/>
                  <a:ea typeface="黑体" pitchFamily="49" charset="-122"/>
                </a:rPr>
                <a:t>pt</a:t>
              </a:r>
              <a:r>
                <a:rPr lang="zh-CN" altLang="en-US" sz="2600" dirty="0">
                  <a:latin typeface="楷体" panose="02010609060101010101" pitchFamily="49" charset="-122"/>
                  <a:ea typeface="楷体" panose="02010609060101010101" pitchFamily="49" charset="-122"/>
                </a:rPr>
                <a:t>的泵浦功率转换得到</a:t>
              </a:r>
            </a:p>
            <a:p>
              <a:pPr algn="l">
                <a:spcBef>
                  <a:spcPct val="50000"/>
                </a:spcBef>
                <a:buFontTx/>
                <a:buChar char="•"/>
              </a:pPr>
              <a:r>
                <a:rPr lang="zh-CN" altLang="en-US" sz="2600" b="0" dirty="0">
                  <a:latin typeface="黑体" pitchFamily="49" charset="-122"/>
                  <a:ea typeface="黑体" pitchFamily="49" charset="-122"/>
                </a:rPr>
                <a:t> </a:t>
              </a:r>
              <a:r>
                <a:rPr lang="en-US" altLang="zh-CN" sz="2600" b="0" i="1" dirty="0">
                  <a:latin typeface="Times New Roman" pitchFamily="18" charset="0"/>
                  <a:ea typeface="黑体" pitchFamily="49" charset="-122"/>
                </a:rPr>
                <a:t>I</a:t>
              </a:r>
              <a:r>
                <a:rPr lang="en-US" altLang="zh-CN" sz="2600" b="0" i="1" baseline="-25000" dirty="0">
                  <a:latin typeface="Symbol" pitchFamily="18" charset="2"/>
                  <a:ea typeface="黑体" pitchFamily="49" charset="-122"/>
                </a:rPr>
                <a:t>n</a:t>
              </a:r>
              <a:r>
                <a:rPr lang="zh-CN" altLang="en-US" sz="2600" dirty="0">
                  <a:latin typeface="楷体" panose="02010609060101010101" pitchFamily="49" charset="-122"/>
                  <a:ea typeface="楷体" panose="02010609060101010101" pitchFamily="49" charset="-122"/>
                </a:rPr>
                <a:t>的大小由超出</a:t>
              </a:r>
              <a:r>
                <a:rPr lang="en-US" altLang="zh-CN" sz="2600" i="1" dirty="0" err="1">
                  <a:latin typeface="楷体" panose="02010609060101010101" pitchFamily="49" charset="-122"/>
                  <a:ea typeface="楷体" panose="02010609060101010101" pitchFamily="49" charset="-122"/>
                </a:rPr>
                <a:t>g</a:t>
              </a:r>
              <a:r>
                <a:rPr lang="en-US" altLang="zh-CN" sz="2600" i="1" baseline="-25000" dirty="0" err="1">
                  <a:latin typeface="楷体" panose="02010609060101010101" pitchFamily="49" charset="-122"/>
                  <a:ea typeface="楷体" panose="02010609060101010101" pitchFamily="49" charset="-122"/>
                </a:rPr>
                <a:t>t</a:t>
              </a:r>
              <a:r>
                <a:rPr lang="zh-CN" altLang="en-US" sz="2600" dirty="0">
                  <a:latin typeface="楷体" panose="02010609060101010101" pitchFamily="49" charset="-122"/>
                  <a:ea typeface="楷体" panose="02010609060101010101" pitchFamily="49" charset="-122"/>
                </a:rPr>
                <a:t>的增益决定的</a:t>
              </a:r>
            </a:p>
          </p:txBody>
        </p:sp>
        <p:graphicFrame>
          <p:nvGraphicFramePr>
            <p:cNvPr id="2063" name="Object 26"/>
            <p:cNvGraphicFramePr>
              <a:graphicFrameLocks noChangeAspect="1"/>
            </p:cNvGraphicFramePr>
            <p:nvPr/>
          </p:nvGraphicFramePr>
          <p:xfrm>
            <a:off x="720" y="2640"/>
            <a:ext cx="576" cy="287"/>
          </p:xfrm>
          <a:graphic>
            <a:graphicData uri="http://schemas.openxmlformats.org/presentationml/2006/ole">
              <mc:AlternateContent xmlns:mc="http://schemas.openxmlformats.org/markup-compatibility/2006">
                <mc:Choice xmlns:v="urn:schemas-microsoft-com:vml" Requires="v">
                  <p:oleObj spid="_x0000_s66576" name="公式" r:id="rId3" imgW="482400" imgH="241200" progId="Equation.3">
                    <p:embed/>
                  </p:oleObj>
                </mc:Choice>
                <mc:Fallback>
                  <p:oleObj name="公式" r:id="rId3" imgW="48240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 y="2640"/>
                          <a:ext cx="576"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0402" name="Rectangle 2"/>
          <p:cNvSpPr>
            <a:spLocks noChangeArrowheads="1"/>
          </p:cNvSpPr>
          <p:nvPr/>
        </p:nvSpPr>
        <p:spPr bwMode="auto">
          <a:xfrm>
            <a:off x="323850" y="260350"/>
            <a:ext cx="6096000" cy="57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30000"/>
              </a:lnSpc>
            </a:pPr>
            <a:r>
              <a:rPr lang="en-US" altLang="zh-CN" sz="2800" dirty="0">
                <a:solidFill>
                  <a:srgbClr val="D60093"/>
                </a:solidFill>
                <a:latin typeface="楷体" panose="02010609060101010101" pitchFamily="49" charset="-122"/>
                <a:ea typeface="楷体" panose="02010609060101010101" pitchFamily="49" charset="-122"/>
              </a:rPr>
              <a:t>1</a:t>
            </a:r>
            <a:r>
              <a:rPr lang="zh-CN" altLang="en-US" sz="2800" dirty="0">
                <a:solidFill>
                  <a:srgbClr val="D60093"/>
                </a:solidFill>
                <a:latin typeface="楷体" panose="02010609060101010101" pitchFamily="49" charset="-122"/>
                <a:ea typeface="楷体" panose="02010609060101010101" pitchFamily="49" charset="-122"/>
              </a:rPr>
              <a:t>、均匀加宽单模激光器</a:t>
            </a:r>
          </a:p>
        </p:txBody>
      </p:sp>
      <p:grpSp>
        <p:nvGrpSpPr>
          <p:cNvPr id="3" name="Group 3"/>
          <p:cNvGrpSpPr>
            <a:grpSpLocks/>
          </p:cNvGrpSpPr>
          <p:nvPr/>
        </p:nvGrpSpPr>
        <p:grpSpPr bwMode="auto">
          <a:xfrm>
            <a:off x="6283325" y="692150"/>
            <a:ext cx="2860675" cy="1728788"/>
            <a:chOff x="3744" y="592"/>
            <a:chExt cx="1802" cy="1057"/>
          </a:xfrm>
        </p:grpSpPr>
        <p:graphicFrame>
          <p:nvGraphicFramePr>
            <p:cNvPr id="2061" name="Object 4"/>
            <p:cNvGraphicFramePr>
              <a:graphicFrameLocks noChangeAspect="1"/>
            </p:cNvGraphicFramePr>
            <p:nvPr/>
          </p:nvGraphicFramePr>
          <p:xfrm>
            <a:off x="3744" y="1392"/>
            <a:ext cx="528" cy="257"/>
          </p:xfrm>
          <a:graphic>
            <a:graphicData uri="http://schemas.openxmlformats.org/presentationml/2006/ole">
              <mc:AlternateContent xmlns:mc="http://schemas.openxmlformats.org/markup-compatibility/2006">
                <mc:Choice xmlns:v="urn:schemas-microsoft-com:vml" Requires="v">
                  <p:oleObj spid="_x0000_s66577" name="公式" r:id="rId5" imgW="368280" imgH="241200" progId="Equation.3">
                    <p:embed/>
                  </p:oleObj>
                </mc:Choice>
                <mc:Fallback>
                  <p:oleObj name="公式" r:id="rId5" imgW="36828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 y="1392"/>
                          <a:ext cx="528"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4" name="Text Box 5"/>
            <p:cNvSpPr txBox="1">
              <a:spLocks noChangeArrowheads="1"/>
            </p:cNvSpPr>
            <p:nvPr/>
          </p:nvSpPr>
          <p:spPr bwMode="auto">
            <a:xfrm>
              <a:off x="4272" y="1344"/>
              <a:ext cx="127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400" dirty="0">
                  <a:ea typeface="楷体" panose="02010609060101010101" pitchFamily="49" charset="-122"/>
                </a:rPr>
                <a:t>同时参与饱和</a:t>
              </a:r>
            </a:p>
          </p:txBody>
        </p:sp>
        <p:graphicFrame>
          <p:nvGraphicFramePr>
            <p:cNvPr id="2062" name="Object 6"/>
            <p:cNvGraphicFramePr>
              <a:graphicFrameLocks noChangeAspect="1"/>
            </p:cNvGraphicFramePr>
            <p:nvPr/>
          </p:nvGraphicFramePr>
          <p:xfrm>
            <a:off x="3792" y="672"/>
            <a:ext cx="1680" cy="754"/>
          </p:xfrm>
          <a:graphic>
            <a:graphicData uri="http://schemas.openxmlformats.org/presentationml/2006/ole">
              <mc:AlternateContent xmlns:mc="http://schemas.openxmlformats.org/markup-compatibility/2006">
                <mc:Choice xmlns:v="urn:schemas-microsoft-com:vml" Requires="v">
                  <p:oleObj spid="_x0000_s66578" name="BMP 图像" r:id="rId7" imgW="2715004" imgH="1362265" progId="Paint.Picture">
                    <p:embed/>
                  </p:oleObj>
                </mc:Choice>
                <mc:Fallback>
                  <p:oleObj name="BMP 图像" r:id="rId7" imgW="2715004" imgH="1362265"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 y="672"/>
                          <a:ext cx="1680" cy="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5" name="Text Box 7"/>
            <p:cNvSpPr txBox="1">
              <a:spLocks noChangeArrowheads="1"/>
            </p:cNvSpPr>
            <p:nvPr/>
          </p:nvSpPr>
          <p:spPr bwMode="auto">
            <a:xfrm>
              <a:off x="4533" y="856"/>
              <a:ext cx="212"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b="0">
                  <a:ea typeface="黑体" pitchFamily="49" charset="-122"/>
                </a:rPr>
                <a:t>I</a:t>
              </a:r>
              <a:r>
                <a:rPr lang="en-US" altLang="zh-CN" b="0" baseline="30000">
                  <a:ea typeface="黑体" pitchFamily="49" charset="-122"/>
                </a:rPr>
                <a:t>+</a:t>
              </a:r>
              <a:endParaRPr lang="en-US" altLang="zh-CN" sz="2400" b="0">
                <a:ea typeface="黑体" pitchFamily="49" charset="-122"/>
              </a:endParaRPr>
            </a:p>
          </p:txBody>
        </p:sp>
        <p:sp>
          <p:nvSpPr>
            <p:cNvPr id="2076" name="Text Box 8"/>
            <p:cNvSpPr txBox="1">
              <a:spLocks noChangeArrowheads="1"/>
            </p:cNvSpPr>
            <p:nvPr/>
          </p:nvSpPr>
          <p:spPr bwMode="auto">
            <a:xfrm>
              <a:off x="4368" y="966"/>
              <a:ext cx="188"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b="0">
                  <a:ea typeface="黑体" pitchFamily="49" charset="-122"/>
                </a:rPr>
                <a:t>I</a:t>
              </a:r>
              <a:r>
                <a:rPr lang="en-US" altLang="zh-CN" b="0" baseline="30000">
                  <a:ea typeface="黑体" pitchFamily="49" charset="-122"/>
                </a:rPr>
                <a:t>-</a:t>
              </a:r>
            </a:p>
          </p:txBody>
        </p:sp>
        <p:sp>
          <p:nvSpPr>
            <p:cNvPr id="2077" name="Line 9"/>
            <p:cNvSpPr>
              <a:spLocks noChangeShapeType="1"/>
            </p:cNvSpPr>
            <p:nvPr/>
          </p:nvSpPr>
          <p:spPr bwMode="auto">
            <a:xfrm>
              <a:off x="4272" y="993"/>
              <a:ext cx="5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8" name="Line 10"/>
            <p:cNvSpPr>
              <a:spLocks noChangeShapeType="1"/>
            </p:cNvSpPr>
            <p:nvPr/>
          </p:nvSpPr>
          <p:spPr bwMode="auto">
            <a:xfrm flipH="1">
              <a:off x="4272" y="1084"/>
              <a:ext cx="5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79" name="AutoShape 11"/>
            <p:cNvSpPr>
              <a:spLocks noChangeArrowheads="1"/>
            </p:cNvSpPr>
            <p:nvPr/>
          </p:nvSpPr>
          <p:spPr bwMode="auto">
            <a:xfrm>
              <a:off x="5136" y="1008"/>
              <a:ext cx="240" cy="96"/>
            </a:xfrm>
            <a:prstGeom prst="rightArrow">
              <a:avLst>
                <a:gd name="adj1" fmla="val 50000"/>
                <a:gd name="adj2" fmla="val 62500"/>
              </a:avLst>
            </a:prstGeom>
            <a:solidFill>
              <a:srgbClr val="FF0000"/>
            </a:solidFill>
            <a:ln w="9525">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080" name="Rectangle 12"/>
            <p:cNvSpPr>
              <a:spLocks noChangeArrowheads="1"/>
            </p:cNvSpPr>
            <p:nvPr/>
          </p:nvSpPr>
          <p:spPr bwMode="auto">
            <a:xfrm>
              <a:off x="3744" y="592"/>
              <a:ext cx="389"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a:ea typeface="黑体" pitchFamily="49" charset="-122"/>
                </a:rPr>
                <a:t>T</a:t>
              </a:r>
              <a:r>
                <a:rPr lang="en-US" altLang="zh-CN" sz="1600" b="0" baseline="-25000">
                  <a:ea typeface="黑体" pitchFamily="49" charset="-122"/>
                </a:rPr>
                <a:t>1</a:t>
              </a:r>
              <a:r>
                <a:rPr lang="en-US" altLang="zh-CN" sz="1600" b="0">
                  <a:ea typeface="黑体" pitchFamily="49" charset="-122"/>
                </a:rPr>
                <a:t>=0</a:t>
              </a:r>
            </a:p>
          </p:txBody>
        </p:sp>
        <p:sp>
          <p:nvSpPr>
            <p:cNvPr id="2081" name="Text Box 13"/>
            <p:cNvSpPr txBox="1">
              <a:spLocks noChangeArrowheads="1"/>
            </p:cNvSpPr>
            <p:nvPr/>
          </p:nvSpPr>
          <p:spPr bwMode="auto">
            <a:xfrm>
              <a:off x="4992" y="602"/>
              <a:ext cx="39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sz="1600" b="0">
                  <a:ea typeface="黑体" pitchFamily="49" charset="-122"/>
                </a:rPr>
                <a:t>T</a:t>
              </a:r>
              <a:r>
                <a:rPr lang="en-US" altLang="zh-CN" sz="1600" b="0" baseline="-25000">
                  <a:ea typeface="黑体" pitchFamily="49" charset="-122"/>
                </a:rPr>
                <a:t>1</a:t>
              </a:r>
              <a:r>
                <a:rPr lang="en-US" altLang="zh-CN" sz="1600" b="0">
                  <a:ea typeface="黑体" pitchFamily="49" charset="-122"/>
                </a:rPr>
                <a:t>=T</a:t>
              </a:r>
              <a:endParaRPr lang="en-US" altLang="zh-CN" sz="2400" b="0">
                <a:latin typeface="Times New Roman" pitchFamily="18" charset="0"/>
                <a:ea typeface="宋体" pitchFamily="2" charset="-122"/>
              </a:endParaRPr>
            </a:p>
          </p:txBody>
        </p:sp>
      </p:grpSp>
      <p:graphicFrame>
        <p:nvGraphicFramePr>
          <p:cNvPr id="230414" name="Object 14"/>
          <p:cNvGraphicFramePr>
            <a:graphicFrameLocks noChangeAspect="1"/>
          </p:cNvGraphicFramePr>
          <p:nvPr/>
        </p:nvGraphicFramePr>
        <p:xfrm>
          <a:off x="1692275" y="3429000"/>
          <a:ext cx="2133600" cy="769938"/>
        </p:xfrm>
        <a:graphic>
          <a:graphicData uri="http://schemas.openxmlformats.org/presentationml/2006/ole">
            <mc:AlternateContent xmlns:mc="http://schemas.openxmlformats.org/markup-compatibility/2006">
              <mc:Choice xmlns:v="urn:schemas-microsoft-com:vml" Requires="v">
                <p:oleObj spid="_x0000_s66579" name="公式" r:id="rId9" imgW="1193760" imgH="431640" progId="Equation.3">
                  <p:embed/>
                </p:oleObj>
              </mc:Choice>
              <mc:Fallback>
                <p:oleObj name="公式" r:id="rId9" imgW="119376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2275" y="3429000"/>
                        <a:ext cx="2133600" cy="769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0415" name="Object 15"/>
          <p:cNvGraphicFramePr>
            <a:graphicFrameLocks noChangeAspect="1"/>
          </p:cNvGraphicFramePr>
          <p:nvPr/>
        </p:nvGraphicFramePr>
        <p:xfrm>
          <a:off x="4206875" y="2447925"/>
          <a:ext cx="4157663" cy="996950"/>
        </p:xfrm>
        <a:graphic>
          <a:graphicData uri="http://schemas.openxmlformats.org/presentationml/2006/ole">
            <mc:AlternateContent xmlns:mc="http://schemas.openxmlformats.org/markup-compatibility/2006">
              <mc:Choice xmlns:v="urn:schemas-microsoft-com:vml" Requires="v">
                <p:oleObj spid="_x0000_s66580" name="Equation" r:id="rId11" imgW="2323800" imgH="558720" progId="Equation.DSMT4">
                  <p:embed/>
                </p:oleObj>
              </mc:Choice>
              <mc:Fallback>
                <p:oleObj name="Equation" r:id="rId11" imgW="2323800" imgH="55872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06875" y="2447925"/>
                        <a:ext cx="4157663" cy="996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0416" name="Object 16"/>
          <p:cNvGraphicFramePr>
            <a:graphicFrameLocks noChangeAspect="1"/>
          </p:cNvGraphicFramePr>
          <p:nvPr/>
        </p:nvGraphicFramePr>
        <p:xfrm>
          <a:off x="3203575" y="2708275"/>
          <a:ext cx="742950" cy="404813"/>
        </p:xfrm>
        <a:graphic>
          <a:graphicData uri="http://schemas.openxmlformats.org/presentationml/2006/ole">
            <mc:AlternateContent xmlns:mc="http://schemas.openxmlformats.org/markup-compatibility/2006">
              <mc:Choice xmlns:v="urn:schemas-microsoft-com:vml" Requires="v">
                <p:oleObj spid="_x0000_s66581" name="公式" r:id="rId13" imgW="419040" imgH="228600" progId="Equation.3">
                  <p:embed/>
                </p:oleObj>
              </mc:Choice>
              <mc:Fallback>
                <p:oleObj name="公式" r:id="rId13" imgW="41904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3575" y="2708275"/>
                        <a:ext cx="742950"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0417" name="Object 17"/>
          <p:cNvGraphicFramePr>
            <a:graphicFrameLocks noChangeAspect="1"/>
          </p:cNvGraphicFramePr>
          <p:nvPr/>
        </p:nvGraphicFramePr>
        <p:xfrm>
          <a:off x="539750" y="3573463"/>
          <a:ext cx="742950" cy="404812"/>
        </p:xfrm>
        <a:graphic>
          <a:graphicData uri="http://schemas.openxmlformats.org/presentationml/2006/ole">
            <mc:AlternateContent xmlns:mc="http://schemas.openxmlformats.org/markup-compatibility/2006">
              <mc:Choice xmlns:v="urn:schemas-microsoft-com:vml" Requires="v">
                <p:oleObj spid="_x0000_s66582" name="公式" r:id="rId15" imgW="419040" imgH="228600" progId="Equation.3">
                  <p:embed/>
                </p:oleObj>
              </mc:Choice>
              <mc:Fallback>
                <p:oleObj name="公式" r:id="rId15" imgW="41904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9750" y="3573463"/>
                        <a:ext cx="742950" cy="404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0418" name="Object 18"/>
          <p:cNvGraphicFramePr>
            <a:graphicFrameLocks noChangeAspect="1"/>
          </p:cNvGraphicFramePr>
          <p:nvPr/>
        </p:nvGraphicFramePr>
        <p:xfrm>
          <a:off x="5435600" y="3429000"/>
          <a:ext cx="3200400" cy="985838"/>
        </p:xfrm>
        <a:graphic>
          <a:graphicData uri="http://schemas.openxmlformats.org/presentationml/2006/ole">
            <mc:AlternateContent xmlns:mc="http://schemas.openxmlformats.org/markup-compatibility/2006">
              <mc:Choice xmlns:v="urn:schemas-microsoft-com:vml" Requires="v">
                <p:oleObj spid="_x0000_s66583" name="公式" r:id="rId17" imgW="1650960" imgH="507960" progId="Equation.3">
                  <p:embed/>
                </p:oleObj>
              </mc:Choice>
              <mc:Fallback>
                <p:oleObj name="公式" r:id="rId17" imgW="1650960" imgH="50796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35600" y="3429000"/>
                        <a:ext cx="3200400" cy="985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0419" name="Line 19"/>
          <p:cNvSpPr>
            <a:spLocks noChangeShapeType="1"/>
          </p:cNvSpPr>
          <p:nvPr/>
        </p:nvSpPr>
        <p:spPr bwMode="auto">
          <a:xfrm>
            <a:off x="4140200" y="3860800"/>
            <a:ext cx="1219200" cy="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0420" name="Text Box 20"/>
          <p:cNvSpPr txBox="1">
            <a:spLocks noChangeArrowheads="1"/>
          </p:cNvSpPr>
          <p:nvPr/>
        </p:nvSpPr>
        <p:spPr bwMode="auto">
          <a:xfrm>
            <a:off x="4140200" y="3429000"/>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000" b="0" dirty="0">
                <a:solidFill>
                  <a:srgbClr val="D60093"/>
                </a:solidFill>
                <a:latin typeface="Times New Roman" pitchFamily="18" charset="0"/>
                <a:ea typeface="楷体" panose="02010609060101010101" pitchFamily="49" charset="-122"/>
              </a:rPr>
              <a:t>自行推导</a:t>
            </a:r>
          </a:p>
        </p:txBody>
      </p:sp>
      <p:graphicFrame>
        <p:nvGraphicFramePr>
          <p:cNvPr id="230421" name="Object 21"/>
          <p:cNvGraphicFramePr>
            <a:graphicFrameLocks noChangeAspect="1"/>
          </p:cNvGraphicFramePr>
          <p:nvPr/>
        </p:nvGraphicFramePr>
        <p:xfrm>
          <a:off x="6732588" y="4437063"/>
          <a:ext cx="990600" cy="311150"/>
        </p:xfrm>
        <a:graphic>
          <a:graphicData uri="http://schemas.openxmlformats.org/presentationml/2006/ole">
            <mc:AlternateContent xmlns:mc="http://schemas.openxmlformats.org/markup-compatibility/2006">
              <mc:Choice xmlns:v="urn:schemas-microsoft-com:vml" Requires="v">
                <p:oleObj spid="_x0000_s66584" name="公式" r:id="rId19" imgW="888840" imgH="279360" progId="Equation.3">
                  <p:embed/>
                </p:oleObj>
              </mc:Choice>
              <mc:Fallback>
                <p:oleObj name="公式" r:id="rId19" imgW="888840" imgH="27936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32588" y="4437063"/>
                        <a:ext cx="9906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0422" name="Oval 22"/>
          <p:cNvSpPr>
            <a:spLocks noChangeArrowheads="1"/>
          </p:cNvSpPr>
          <p:nvPr/>
        </p:nvSpPr>
        <p:spPr bwMode="auto">
          <a:xfrm>
            <a:off x="6588125" y="3644900"/>
            <a:ext cx="304800" cy="6096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30423" name="Line 23"/>
          <p:cNvSpPr>
            <a:spLocks noChangeShapeType="1"/>
          </p:cNvSpPr>
          <p:nvPr/>
        </p:nvSpPr>
        <p:spPr bwMode="auto">
          <a:xfrm flipH="1" flipV="1">
            <a:off x="6877050" y="4149725"/>
            <a:ext cx="358775"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0428" name="Rectangle 28"/>
          <p:cNvSpPr>
            <a:spLocks noChangeArrowheads="1"/>
          </p:cNvSpPr>
          <p:nvPr/>
        </p:nvSpPr>
        <p:spPr bwMode="auto">
          <a:xfrm>
            <a:off x="0" y="6021388"/>
            <a:ext cx="96123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solidFill>
                  <a:srgbClr val="D60093"/>
                </a:solidFill>
                <a:latin typeface="楷体" panose="02010609060101010101" pitchFamily="49" charset="-122"/>
                <a:ea typeface="楷体" panose="02010609060101010101" pitchFamily="49" charset="-122"/>
              </a:rPr>
              <a:t>讨论</a:t>
            </a:r>
            <a:r>
              <a:rPr lang="en-US" altLang="zh-CN" sz="2800" dirty="0">
                <a:solidFill>
                  <a:srgbClr val="D60093"/>
                </a:solidFill>
                <a:latin typeface="楷体" panose="02010609060101010101" pitchFamily="49" charset="-122"/>
                <a:ea typeface="楷体" panose="02010609060101010101" pitchFamily="49" charset="-122"/>
              </a:rPr>
              <a:t>1</a:t>
            </a:r>
            <a:r>
              <a:rPr lang="en-US" altLang="zh-CN" sz="2800" dirty="0">
                <a:solidFill>
                  <a:schemeClr val="accent2"/>
                </a:solidFill>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输出功率</a:t>
            </a:r>
            <a:r>
              <a:rPr lang="en-US" altLang="zh-CN" sz="2800" dirty="0">
                <a:latin typeface="Times New Roman" pitchFamily="18" charset="0"/>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激励功率</a:t>
            </a:r>
            <a:r>
              <a:rPr lang="zh-CN" altLang="en-US" sz="2800" i="1"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 </a:t>
            </a:r>
            <a:r>
              <a:rPr lang="en-US" altLang="zh-CN" sz="2800" i="1" dirty="0">
                <a:latin typeface="楷体" panose="02010609060101010101" pitchFamily="49" charset="-122"/>
                <a:ea typeface="楷体" panose="02010609060101010101" pitchFamily="49" charset="-122"/>
              </a:rPr>
              <a:t>(</a:t>
            </a:r>
            <a:r>
              <a:rPr lang="en-US" altLang="zh-CN" sz="2800" i="1" dirty="0">
                <a:ea typeface="黑体" pitchFamily="49" charset="-122"/>
              </a:rPr>
              <a:t> </a:t>
            </a:r>
            <a:r>
              <a:rPr lang="en-US" altLang="zh-CN" sz="2800" i="1" dirty="0">
                <a:latin typeface="Times New Roman" pitchFamily="18" charset="0"/>
                <a:ea typeface="黑体" pitchFamily="49" charset="-122"/>
              </a:rPr>
              <a:t>P</a:t>
            </a:r>
            <a:r>
              <a:rPr lang="en-US" altLang="zh-CN" sz="2800" i="1" baseline="-25000" dirty="0">
                <a:latin typeface="Times New Roman" pitchFamily="18" charset="0"/>
                <a:ea typeface="黑体" pitchFamily="49" charset="-122"/>
              </a:rPr>
              <a:t>p</a:t>
            </a:r>
            <a:r>
              <a:rPr lang="en-US" altLang="zh-CN" sz="2800" i="1" dirty="0">
                <a:latin typeface="Times New Roman" pitchFamily="18" charset="0"/>
                <a:ea typeface="黑体" pitchFamily="49" charset="-122"/>
                <a:sym typeface="Symbol" pitchFamily="18" charset="2"/>
              </a:rPr>
              <a:t> P</a:t>
            </a:r>
            <a:r>
              <a:rPr lang="en-US" altLang="zh-CN" sz="2800" i="1" dirty="0">
                <a:ea typeface="黑体" pitchFamily="49" charset="-122"/>
                <a:sym typeface="Symbol" pitchFamily="18" charset="2"/>
              </a:rPr>
              <a:t></a:t>
            </a:r>
            <a:r>
              <a:rPr lang="en-US" altLang="zh-CN" sz="2800" b="0" i="1" dirty="0">
                <a:latin typeface="楷体" panose="02010609060101010101" pitchFamily="49" charset="-122"/>
                <a:ea typeface="楷体" panose="02010609060101010101" pitchFamily="49" charset="-122"/>
                <a:sym typeface="Symbol" pitchFamily="18" charset="2"/>
              </a:rPr>
              <a:t>) </a:t>
            </a:r>
            <a:r>
              <a:rPr lang="zh-CN" altLang="en-US" sz="2800" b="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固体激光器</a:t>
            </a:r>
            <a:r>
              <a:rPr lang="zh-CN" altLang="en-US" sz="2800" b="0" dirty="0">
                <a:latin typeface="楷体" panose="02010609060101010101" pitchFamily="49" charset="-122"/>
                <a:ea typeface="楷体" panose="02010609060101010101" pitchFamily="49" charset="-122"/>
              </a:rPr>
              <a:t>）</a:t>
            </a:r>
          </a:p>
        </p:txBody>
      </p:sp>
      <p:graphicFrame>
        <p:nvGraphicFramePr>
          <p:cNvPr id="230430" name="Object 30"/>
          <p:cNvGraphicFramePr>
            <a:graphicFrameLocks noChangeAspect="1"/>
          </p:cNvGraphicFramePr>
          <p:nvPr/>
        </p:nvGraphicFramePr>
        <p:xfrm>
          <a:off x="250825" y="1052513"/>
          <a:ext cx="749300" cy="293687"/>
        </p:xfrm>
        <a:graphic>
          <a:graphicData uri="http://schemas.openxmlformats.org/presentationml/2006/ole">
            <mc:AlternateContent xmlns:mc="http://schemas.openxmlformats.org/markup-compatibility/2006">
              <mc:Choice xmlns:v="urn:schemas-microsoft-com:vml" Requires="v">
                <p:oleObj spid="_x0000_s66585" name="Equation" r:id="rId21" imgW="419040" imgH="164880" progId="Equation.DSMT4">
                  <p:embed/>
                </p:oleObj>
              </mc:Choice>
              <mc:Fallback>
                <p:oleObj name="Equation" r:id="rId21" imgW="419040" imgH="16488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0825" y="1052513"/>
                        <a:ext cx="749300" cy="29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0431" name="Object 31"/>
          <p:cNvGraphicFramePr>
            <a:graphicFrameLocks noChangeAspect="1"/>
          </p:cNvGraphicFramePr>
          <p:nvPr/>
        </p:nvGraphicFramePr>
        <p:xfrm>
          <a:off x="1258888" y="981075"/>
          <a:ext cx="795337" cy="406400"/>
        </p:xfrm>
        <a:graphic>
          <a:graphicData uri="http://schemas.openxmlformats.org/presentationml/2006/ole">
            <mc:AlternateContent xmlns:mc="http://schemas.openxmlformats.org/markup-compatibility/2006">
              <mc:Choice xmlns:v="urn:schemas-microsoft-com:vml" Requires="v">
                <p:oleObj spid="_x0000_s66586" name="Equation" r:id="rId23" imgW="444240" imgH="228600" progId="Equation.DSMT4">
                  <p:embed/>
                </p:oleObj>
              </mc:Choice>
              <mc:Fallback>
                <p:oleObj name="Equation" r:id="rId23" imgW="444240" imgH="2286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58888" y="981075"/>
                        <a:ext cx="795337"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0432" name="Object 32"/>
          <p:cNvGraphicFramePr>
            <a:graphicFrameLocks noChangeAspect="1"/>
          </p:cNvGraphicFramePr>
          <p:nvPr/>
        </p:nvGraphicFramePr>
        <p:xfrm>
          <a:off x="4211638" y="981075"/>
          <a:ext cx="1998662" cy="450850"/>
        </p:xfrm>
        <a:graphic>
          <a:graphicData uri="http://schemas.openxmlformats.org/presentationml/2006/ole">
            <mc:AlternateContent xmlns:mc="http://schemas.openxmlformats.org/markup-compatibility/2006">
              <mc:Choice xmlns:v="urn:schemas-microsoft-com:vml" Requires="v">
                <p:oleObj spid="_x0000_s66587" name="Equation" r:id="rId25" imgW="1117440" imgH="253800" progId="Equation.DSMT4">
                  <p:embed/>
                </p:oleObj>
              </mc:Choice>
              <mc:Fallback>
                <p:oleObj name="Equation" r:id="rId25" imgW="1117440" imgH="2538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11638" y="981075"/>
                        <a:ext cx="1998662"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0433" name="Text Box 33"/>
          <p:cNvSpPr txBox="1">
            <a:spLocks noChangeArrowheads="1"/>
          </p:cNvSpPr>
          <p:nvPr/>
        </p:nvSpPr>
        <p:spPr bwMode="auto">
          <a:xfrm>
            <a:off x="2124075" y="981075"/>
            <a:ext cx="2447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pPr>
            <a:r>
              <a:rPr lang="zh-CN" altLang="en-US" sz="2400" dirty="0">
                <a:ea typeface="楷体" panose="02010609060101010101" pitchFamily="49" charset="-122"/>
              </a:rPr>
              <a:t>腔内平均光强</a:t>
            </a:r>
          </a:p>
        </p:txBody>
      </p:sp>
      <p:graphicFrame>
        <p:nvGraphicFramePr>
          <p:cNvPr id="230434" name="Object 34"/>
          <p:cNvGraphicFramePr>
            <a:graphicFrameLocks noChangeAspect="1"/>
          </p:cNvGraphicFramePr>
          <p:nvPr/>
        </p:nvGraphicFramePr>
        <p:xfrm>
          <a:off x="323850" y="1484313"/>
          <a:ext cx="2700338" cy="1227137"/>
        </p:xfrm>
        <a:graphic>
          <a:graphicData uri="http://schemas.openxmlformats.org/presentationml/2006/ole">
            <mc:AlternateContent xmlns:mc="http://schemas.openxmlformats.org/markup-compatibility/2006">
              <mc:Choice xmlns:v="urn:schemas-microsoft-com:vml" Requires="v">
                <p:oleObj spid="_x0000_s66588" name="Equation" r:id="rId27" imgW="1676160" imgH="761760" progId="Equation.DSMT4">
                  <p:embed/>
                </p:oleObj>
              </mc:Choice>
              <mc:Fallback>
                <p:oleObj name="Equation" r:id="rId27" imgW="1676160" imgH="76176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23850" y="1484313"/>
                        <a:ext cx="2700338" cy="1227137"/>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0435" name="Object 35"/>
          <p:cNvGraphicFramePr>
            <a:graphicFrameLocks noChangeAspect="1"/>
          </p:cNvGraphicFramePr>
          <p:nvPr/>
        </p:nvGraphicFramePr>
        <p:xfrm>
          <a:off x="3492500" y="1557338"/>
          <a:ext cx="2638425" cy="900112"/>
        </p:xfrm>
        <a:graphic>
          <a:graphicData uri="http://schemas.openxmlformats.org/presentationml/2006/ole">
            <mc:AlternateContent xmlns:mc="http://schemas.openxmlformats.org/markup-compatibility/2006">
              <mc:Choice xmlns:v="urn:schemas-microsoft-com:vml" Requires="v">
                <p:oleObj spid="_x0000_s66589" name="Equation" r:id="rId29" imgW="1638000" imgH="558720" progId="Equation.DSMT4">
                  <p:embed/>
                </p:oleObj>
              </mc:Choice>
              <mc:Fallback>
                <p:oleObj name="Equation" r:id="rId29" imgW="1638000" imgH="55872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92500" y="1557338"/>
                        <a:ext cx="2638425" cy="900112"/>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0436" name="Text Box 36"/>
          <p:cNvSpPr txBox="1">
            <a:spLocks noChangeArrowheads="1"/>
          </p:cNvSpPr>
          <p:nvPr/>
        </p:nvSpPr>
        <p:spPr bwMode="auto">
          <a:xfrm>
            <a:off x="0" y="2708275"/>
            <a:ext cx="3024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spcBef>
                <a:spcPct val="50000"/>
              </a:spcBef>
            </a:pPr>
            <a:r>
              <a:rPr lang="zh-CN" altLang="en-US" sz="2400" dirty="0">
                <a:ea typeface="楷体" panose="02010609060101010101" pitchFamily="49" charset="-122"/>
              </a:rPr>
              <a:t>激光器的输出功率为</a:t>
            </a:r>
          </a:p>
        </p:txBody>
      </p:sp>
    </p:spTree>
    <p:extLst>
      <p:ext uri="{BB962C8B-B14F-4D97-AF65-F5344CB8AC3E}">
        <p14:creationId xmlns:p14="http://schemas.microsoft.com/office/powerpoint/2010/main" val="17714304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04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04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043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043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3043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3043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3043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043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3041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3041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3041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3041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042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0419"/>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23041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0422"/>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230421"/>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30423"/>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230421"/>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0"/>
                                          </p:stCondLst>
                                        </p:cTn>
                                        <p:tgtEl>
                                          <p:spTgt spid="2"/>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30428"/>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230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2" grpId="0"/>
      <p:bldP spid="230419" grpId="0" animBg="1"/>
      <p:bldP spid="230420" grpId="0"/>
      <p:bldP spid="230422" grpId="0" animBg="1"/>
      <p:bldP spid="230423" grpId="0" animBg="1"/>
      <p:bldP spid="230428" grpId="0"/>
      <p:bldP spid="230433" grpId="0"/>
      <p:bldP spid="23043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2"/>
          <p:cNvSpPr txBox="1">
            <a:spLocks noChangeArrowheads="1"/>
          </p:cNvSpPr>
          <p:nvPr/>
        </p:nvSpPr>
        <p:spPr bwMode="auto">
          <a:xfrm>
            <a:off x="381000" y="2667000"/>
            <a:ext cx="71437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buFontTx/>
              <a:buChar char="•"/>
            </a:pPr>
            <a:r>
              <a:rPr lang="en-US" altLang="zh-CN" sz="2400" b="0" baseline="-25000" dirty="0">
                <a:solidFill>
                  <a:srgbClr val="FF00FF"/>
                </a:solidFill>
                <a:ea typeface="黑体" pitchFamily="49" charset="-122"/>
              </a:rPr>
              <a:t> </a:t>
            </a:r>
            <a:r>
              <a:rPr lang="zh-CN" altLang="en-US" sz="2600" dirty="0">
                <a:solidFill>
                  <a:srgbClr val="FF00FF"/>
                </a:solidFill>
                <a:ea typeface="楷体" panose="02010609060101010101" pitchFamily="49" charset="-122"/>
              </a:rPr>
              <a:t>半导体激光器</a:t>
            </a:r>
            <a:r>
              <a:rPr lang="zh-CN" altLang="en-US" sz="2600" b="0" dirty="0">
                <a:ea typeface="黑体" pitchFamily="49" charset="-122"/>
              </a:rPr>
              <a:t> </a:t>
            </a:r>
            <a:r>
              <a:rPr lang="en-US" altLang="zh-CN" sz="2600" b="0" dirty="0">
                <a:ea typeface="黑体" pitchFamily="49" charset="-122"/>
              </a:rPr>
              <a:t>(Semiconductor Laser)</a:t>
            </a:r>
            <a:endParaRPr lang="en-US" altLang="zh-CN" sz="2400" b="0" dirty="0">
              <a:ea typeface="黑体" pitchFamily="49" charset="-122"/>
            </a:endParaRPr>
          </a:p>
        </p:txBody>
      </p:sp>
      <p:graphicFrame>
        <p:nvGraphicFramePr>
          <p:cNvPr id="3074" name="Object 3"/>
          <p:cNvGraphicFramePr>
            <a:graphicFrameLocks noChangeAspect="1"/>
          </p:cNvGraphicFramePr>
          <p:nvPr/>
        </p:nvGraphicFramePr>
        <p:xfrm>
          <a:off x="457200" y="3276600"/>
          <a:ext cx="6265863" cy="2595563"/>
        </p:xfrm>
        <a:graphic>
          <a:graphicData uri="http://schemas.openxmlformats.org/presentationml/2006/ole">
            <mc:AlternateContent xmlns:mc="http://schemas.openxmlformats.org/markup-compatibility/2006">
              <mc:Choice xmlns:v="urn:schemas-microsoft-com:vml" Requires="v">
                <p:oleObj spid="_x0000_s67591" name="公式" r:id="rId3" imgW="2857320" imgH="1346040" progId="Equation.3">
                  <p:embed/>
                </p:oleObj>
              </mc:Choice>
              <mc:Fallback>
                <p:oleObj name="公式" r:id="rId3" imgW="2857320" imgH="1346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276600"/>
                        <a:ext cx="6265863" cy="259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0" name="Text Box 4"/>
          <p:cNvSpPr txBox="1">
            <a:spLocks noChangeArrowheads="1"/>
          </p:cNvSpPr>
          <p:nvPr/>
        </p:nvSpPr>
        <p:spPr bwMode="auto">
          <a:xfrm>
            <a:off x="2743200" y="3962400"/>
            <a:ext cx="1143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sz="1400" b="0">
                <a:ea typeface="黑体" pitchFamily="49" charset="-122"/>
              </a:rPr>
              <a:t>(10-5-10)</a:t>
            </a:r>
            <a:endParaRPr lang="en-US" altLang="zh-CN" sz="1600" b="0" baseline="-25000">
              <a:ea typeface="黑体" pitchFamily="49" charset="-122"/>
            </a:endParaRPr>
          </a:p>
        </p:txBody>
      </p:sp>
      <p:sp>
        <p:nvSpPr>
          <p:cNvPr id="3081" name="Text Box 5"/>
          <p:cNvSpPr txBox="1">
            <a:spLocks noChangeArrowheads="1"/>
          </p:cNvSpPr>
          <p:nvPr/>
        </p:nvSpPr>
        <p:spPr bwMode="auto">
          <a:xfrm>
            <a:off x="5715000" y="5486400"/>
            <a:ext cx="965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sz="1600" b="0">
                <a:latin typeface="Times New Roman" pitchFamily="18" charset="0"/>
                <a:ea typeface="黑体" pitchFamily="49" charset="-122"/>
              </a:rPr>
              <a:t>(10-5-12)</a:t>
            </a:r>
            <a:endParaRPr lang="en-US" altLang="zh-CN" sz="2000" b="0">
              <a:ea typeface="黑体" pitchFamily="49" charset="-122"/>
            </a:endParaRPr>
          </a:p>
        </p:txBody>
      </p:sp>
      <p:sp>
        <p:nvSpPr>
          <p:cNvPr id="3082" name="Line 6"/>
          <p:cNvSpPr>
            <a:spLocks noChangeShapeType="1"/>
          </p:cNvSpPr>
          <p:nvPr/>
        </p:nvSpPr>
        <p:spPr bwMode="auto">
          <a:xfrm>
            <a:off x="6797675" y="5530850"/>
            <a:ext cx="1981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3" name="Line 7"/>
          <p:cNvSpPr>
            <a:spLocks noChangeShapeType="1"/>
          </p:cNvSpPr>
          <p:nvPr/>
        </p:nvSpPr>
        <p:spPr bwMode="auto">
          <a:xfrm flipV="1">
            <a:off x="6934200" y="3686175"/>
            <a:ext cx="0" cy="19812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4" name="Arc 8"/>
          <p:cNvSpPr>
            <a:spLocks/>
          </p:cNvSpPr>
          <p:nvPr/>
        </p:nvSpPr>
        <p:spPr bwMode="auto">
          <a:xfrm flipV="1">
            <a:off x="6934200" y="5257800"/>
            <a:ext cx="811213" cy="273050"/>
          </a:xfrm>
          <a:custGeom>
            <a:avLst/>
            <a:gdLst>
              <a:gd name="T0" fmla="*/ 0 w 21388"/>
              <a:gd name="T1" fmla="*/ 0 h 21600"/>
              <a:gd name="T2" fmla="*/ 2147483647 w 21388"/>
              <a:gd name="T3" fmla="*/ 2147483647 h 21600"/>
              <a:gd name="T4" fmla="*/ 0 w 21388"/>
              <a:gd name="T5" fmla="*/ 2147483647 h 21600"/>
              <a:gd name="T6" fmla="*/ 0 60000 65536"/>
              <a:gd name="T7" fmla="*/ 0 60000 65536"/>
              <a:gd name="T8" fmla="*/ 0 60000 65536"/>
              <a:gd name="T9" fmla="*/ 0 w 21388"/>
              <a:gd name="T10" fmla="*/ 0 h 21600"/>
              <a:gd name="T11" fmla="*/ 21388 w 21388"/>
              <a:gd name="T12" fmla="*/ 21600 h 21600"/>
            </a:gdLst>
            <a:ahLst/>
            <a:cxnLst>
              <a:cxn ang="T6">
                <a:pos x="T0" y="T1"/>
              </a:cxn>
              <a:cxn ang="T7">
                <a:pos x="T2" y="T3"/>
              </a:cxn>
              <a:cxn ang="T8">
                <a:pos x="T4" y="T5"/>
              </a:cxn>
            </a:cxnLst>
            <a:rect l="T9" t="T10" r="T11" b="T12"/>
            <a:pathLst>
              <a:path w="21388" h="21600" fill="none" extrusionOk="0">
                <a:moveTo>
                  <a:pt x="-1" y="0"/>
                </a:moveTo>
                <a:cubicBezTo>
                  <a:pt x="10763" y="0"/>
                  <a:pt x="19884" y="7924"/>
                  <a:pt x="21388" y="18582"/>
                </a:cubicBezTo>
              </a:path>
              <a:path w="21388" h="21600" stroke="0" extrusionOk="0">
                <a:moveTo>
                  <a:pt x="-1" y="0"/>
                </a:moveTo>
                <a:cubicBezTo>
                  <a:pt x="10763" y="0"/>
                  <a:pt x="19884" y="7924"/>
                  <a:pt x="21388" y="18582"/>
                </a:cubicBezTo>
                <a:lnTo>
                  <a:pt x="0" y="2160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3085" name="Line 9"/>
          <p:cNvSpPr>
            <a:spLocks noChangeShapeType="1"/>
          </p:cNvSpPr>
          <p:nvPr/>
        </p:nvSpPr>
        <p:spPr bwMode="auto">
          <a:xfrm flipV="1">
            <a:off x="7753350" y="3822700"/>
            <a:ext cx="615950" cy="15033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6" name="Line 10"/>
          <p:cNvSpPr>
            <a:spLocks noChangeShapeType="1"/>
          </p:cNvSpPr>
          <p:nvPr/>
        </p:nvSpPr>
        <p:spPr bwMode="auto">
          <a:xfrm flipH="1">
            <a:off x="7685088" y="5326063"/>
            <a:ext cx="68262" cy="20478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7" name="Text Box 11"/>
          <p:cNvSpPr txBox="1">
            <a:spLocks noChangeArrowheads="1"/>
          </p:cNvSpPr>
          <p:nvPr/>
        </p:nvSpPr>
        <p:spPr bwMode="auto">
          <a:xfrm>
            <a:off x="6645275" y="3609975"/>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sz="1600" b="0">
                <a:latin typeface="Times New Roman" pitchFamily="18" charset="0"/>
                <a:ea typeface="宋体" pitchFamily="2" charset="-122"/>
              </a:rPr>
              <a:t>P</a:t>
            </a:r>
            <a:endParaRPr lang="en-US" altLang="zh-CN" sz="2400" b="0">
              <a:latin typeface="Times New Roman" pitchFamily="18" charset="0"/>
              <a:ea typeface="宋体" pitchFamily="2" charset="-122"/>
            </a:endParaRPr>
          </a:p>
        </p:txBody>
      </p:sp>
      <p:sp>
        <p:nvSpPr>
          <p:cNvPr id="3088" name="Text Box 12"/>
          <p:cNvSpPr txBox="1">
            <a:spLocks noChangeArrowheads="1"/>
          </p:cNvSpPr>
          <p:nvPr/>
        </p:nvSpPr>
        <p:spPr bwMode="auto">
          <a:xfrm>
            <a:off x="8626475" y="5514975"/>
            <a:ext cx="252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sz="1600" b="0">
                <a:latin typeface="Times New Roman" pitchFamily="18" charset="0"/>
                <a:ea typeface="宋体" pitchFamily="2" charset="-122"/>
              </a:rPr>
              <a:t>I</a:t>
            </a:r>
            <a:endParaRPr lang="en-US" altLang="zh-CN" sz="2400" b="0">
              <a:latin typeface="Times New Roman" pitchFamily="18" charset="0"/>
              <a:ea typeface="宋体" pitchFamily="2" charset="-122"/>
            </a:endParaRPr>
          </a:p>
        </p:txBody>
      </p:sp>
      <p:sp>
        <p:nvSpPr>
          <p:cNvPr id="3089" name="Text Box 13"/>
          <p:cNvSpPr txBox="1">
            <a:spLocks noChangeArrowheads="1"/>
          </p:cNvSpPr>
          <p:nvPr/>
        </p:nvSpPr>
        <p:spPr bwMode="auto">
          <a:xfrm>
            <a:off x="7543800" y="5500688"/>
            <a:ext cx="360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sz="1600" b="0" i="1">
                <a:latin typeface="Times New Roman" pitchFamily="18" charset="0"/>
                <a:ea typeface="宋体" pitchFamily="2" charset="-122"/>
              </a:rPr>
              <a:t>I</a:t>
            </a:r>
            <a:r>
              <a:rPr lang="en-US" altLang="zh-CN" sz="1600" b="0" i="1" baseline="-25000">
                <a:latin typeface="Times New Roman" pitchFamily="18" charset="0"/>
                <a:ea typeface="宋体" pitchFamily="2" charset="-122"/>
              </a:rPr>
              <a:t>th</a:t>
            </a:r>
            <a:endParaRPr lang="en-US" altLang="zh-CN" sz="2400" b="0">
              <a:latin typeface="Times New Roman" pitchFamily="18" charset="0"/>
              <a:ea typeface="宋体" pitchFamily="2" charset="-122"/>
            </a:endParaRPr>
          </a:p>
        </p:txBody>
      </p:sp>
      <p:sp>
        <p:nvSpPr>
          <p:cNvPr id="3090" name="Text Box 14"/>
          <p:cNvSpPr txBox="1">
            <a:spLocks noChangeArrowheads="1"/>
          </p:cNvSpPr>
          <p:nvPr/>
        </p:nvSpPr>
        <p:spPr bwMode="auto">
          <a:xfrm>
            <a:off x="228600" y="228600"/>
            <a:ext cx="73612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buFontTx/>
              <a:buChar char="•"/>
            </a:pPr>
            <a:r>
              <a:rPr lang="en-US" altLang="zh-CN" sz="2600" b="0" dirty="0">
                <a:solidFill>
                  <a:srgbClr val="FF00FF"/>
                </a:solidFill>
                <a:ea typeface="黑体" pitchFamily="49" charset="-122"/>
              </a:rPr>
              <a:t>  </a:t>
            </a:r>
            <a:r>
              <a:rPr lang="zh-CN" altLang="en-US" sz="2600" dirty="0">
                <a:solidFill>
                  <a:srgbClr val="FF00FF"/>
                </a:solidFill>
                <a:latin typeface="楷体" panose="02010609060101010101" pitchFamily="49" charset="-122"/>
                <a:ea typeface="楷体" panose="02010609060101010101" pitchFamily="49" charset="-122"/>
              </a:rPr>
              <a:t>气体激光器</a:t>
            </a:r>
            <a:r>
              <a:rPr lang="zh-CN" altLang="en-US" sz="2400" dirty="0">
                <a:solidFill>
                  <a:srgbClr val="FF00FF"/>
                </a:solidFill>
                <a:latin typeface="楷体" panose="02010609060101010101" pitchFamily="49" charset="-122"/>
                <a:ea typeface="楷体" panose="02010609060101010101" pitchFamily="49" charset="-122"/>
              </a:rPr>
              <a:t> </a:t>
            </a:r>
            <a:r>
              <a:rPr lang="en-US" altLang="zh-CN" sz="2600" dirty="0">
                <a:latin typeface="楷体" panose="02010609060101010101" pitchFamily="49" charset="-122"/>
                <a:ea typeface="楷体" panose="02010609060101010101" pitchFamily="49" charset="-122"/>
              </a:rPr>
              <a:t>(</a:t>
            </a:r>
            <a:r>
              <a:rPr lang="zh-CN" altLang="en-US" sz="2600" dirty="0">
                <a:latin typeface="楷体" panose="02010609060101010101" pitchFamily="49" charset="-122"/>
                <a:ea typeface="楷体" panose="02010609060101010101" pitchFamily="49" charset="-122"/>
              </a:rPr>
              <a:t>放电激励</a:t>
            </a:r>
            <a:r>
              <a:rPr lang="zh-CN" altLang="en-US" sz="2600" dirty="0">
                <a:latin typeface="Times New Roman" pitchFamily="18" charset="0"/>
                <a:ea typeface="楷体" panose="02010609060101010101" pitchFamily="49" charset="-122"/>
              </a:rPr>
              <a:t>－</a:t>
            </a:r>
            <a:r>
              <a:rPr lang="zh-CN" altLang="en-US" sz="2600" dirty="0">
                <a:latin typeface="楷体" panose="02010609060101010101" pitchFamily="49" charset="-122"/>
                <a:ea typeface="楷体" panose="02010609060101010101" pitchFamily="49" charset="-122"/>
              </a:rPr>
              <a:t> 存在最佳放电电流 </a:t>
            </a:r>
            <a:r>
              <a:rPr lang="en-US" altLang="zh-CN" sz="2600" dirty="0">
                <a:latin typeface="楷体" panose="02010609060101010101" pitchFamily="49" charset="-122"/>
                <a:ea typeface="楷体" panose="02010609060101010101" pitchFamily="49" charset="-122"/>
              </a:rPr>
              <a:t>)</a:t>
            </a:r>
            <a:r>
              <a:rPr lang="en-US" altLang="zh-CN" sz="2400" b="0" dirty="0">
                <a:ea typeface="黑体" pitchFamily="49" charset="-122"/>
              </a:rPr>
              <a:t> </a:t>
            </a:r>
            <a:endParaRPr lang="en-US" altLang="zh-CN" sz="2400" b="0" dirty="0">
              <a:latin typeface="Times New Roman" pitchFamily="18" charset="0"/>
              <a:ea typeface="宋体" pitchFamily="2" charset="-122"/>
            </a:endParaRPr>
          </a:p>
        </p:txBody>
      </p:sp>
      <p:graphicFrame>
        <p:nvGraphicFramePr>
          <p:cNvPr id="3075" name="Object 15"/>
          <p:cNvGraphicFramePr>
            <a:graphicFrameLocks noChangeAspect="1"/>
          </p:cNvGraphicFramePr>
          <p:nvPr/>
        </p:nvGraphicFramePr>
        <p:xfrm>
          <a:off x="609600" y="949325"/>
          <a:ext cx="2133600" cy="1641475"/>
        </p:xfrm>
        <a:graphic>
          <a:graphicData uri="http://schemas.openxmlformats.org/presentationml/2006/ole">
            <mc:AlternateContent xmlns:mc="http://schemas.openxmlformats.org/markup-compatibility/2006">
              <mc:Choice xmlns:v="urn:schemas-microsoft-com:vml" Requires="v">
                <p:oleObj spid="_x0000_s67592" name="VISIO" r:id="rId5" imgW="3064680" imgH="2463480" progId="Visio.Drawing.6">
                  <p:embed/>
                </p:oleObj>
              </mc:Choice>
              <mc:Fallback>
                <p:oleObj name="VISIO" r:id="rId5" imgW="3064680" imgH="246348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949325"/>
                        <a:ext cx="2133600" cy="164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6" name="Object 16"/>
          <p:cNvGraphicFramePr>
            <a:graphicFrameLocks noChangeAspect="1"/>
          </p:cNvGraphicFramePr>
          <p:nvPr/>
        </p:nvGraphicFramePr>
        <p:xfrm>
          <a:off x="3124200" y="990600"/>
          <a:ext cx="2362200" cy="1704975"/>
        </p:xfrm>
        <a:graphic>
          <a:graphicData uri="http://schemas.openxmlformats.org/presentationml/2006/ole">
            <mc:AlternateContent xmlns:mc="http://schemas.openxmlformats.org/markup-compatibility/2006">
              <mc:Choice xmlns:v="urn:schemas-microsoft-com:vml" Requires="v">
                <p:oleObj spid="_x0000_s67593" name="VISIO" r:id="rId7" imgW="3172680" imgH="2236680" progId="Visio.Drawing.6">
                  <p:embed/>
                </p:oleObj>
              </mc:Choice>
              <mc:Fallback>
                <p:oleObj name="VISIO" r:id="rId7" imgW="3172680" imgH="2236680"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0" y="990600"/>
                        <a:ext cx="2362200"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7" name="Object 17"/>
          <p:cNvGraphicFramePr>
            <a:graphicFrameLocks noChangeAspect="1"/>
          </p:cNvGraphicFramePr>
          <p:nvPr/>
        </p:nvGraphicFramePr>
        <p:xfrm>
          <a:off x="5943600" y="914400"/>
          <a:ext cx="2286000" cy="749300"/>
        </p:xfrm>
        <a:graphic>
          <a:graphicData uri="http://schemas.openxmlformats.org/presentationml/2006/ole">
            <mc:AlternateContent xmlns:mc="http://schemas.openxmlformats.org/markup-compatibility/2006">
              <mc:Choice xmlns:v="urn:schemas-microsoft-com:vml" Requires="v">
                <p:oleObj spid="_x0000_s67594" name="公式" r:id="rId9" imgW="990360" imgH="393480" progId="Equation.3">
                  <p:embed/>
                </p:oleObj>
              </mc:Choice>
              <mc:Fallback>
                <p:oleObj name="公式" r:id="rId9" imgW="99036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3600" y="914400"/>
                        <a:ext cx="22860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91" name="Group 18"/>
          <p:cNvGrpSpPr>
            <a:grpSpLocks/>
          </p:cNvGrpSpPr>
          <p:nvPr/>
        </p:nvGrpSpPr>
        <p:grpSpPr bwMode="auto">
          <a:xfrm>
            <a:off x="381000" y="6019800"/>
            <a:ext cx="7010400" cy="511175"/>
            <a:chOff x="240" y="3696"/>
            <a:chExt cx="4416" cy="322"/>
          </a:xfrm>
        </p:grpSpPr>
        <p:sp>
          <p:nvSpPr>
            <p:cNvPr id="3094" name="Text Box 19"/>
            <p:cNvSpPr txBox="1">
              <a:spLocks noChangeArrowheads="1"/>
            </p:cNvSpPr>
            <p:nvPr/>
          </p:nvSpPr>
          <p:spPr bwMode="auto">
            <a:xfrm>
              <a:off x="240" y="3696"/>
              <a:ext cx="44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sz="2400" b="0" i="1" dirty="0">
                  <a:latin typeface="Symbol" pitchFamily="18" charset="2"/>
                  <a:ea typeface="黑体" pitchFamily="49" charset="-122"/>
                </a:rPr>
                <a:t>h</a:t>
              </a:r>
              <a:r>
                <a:rPr lang="en-US" altLang="zh-CN" sz="2400" b="0" i="1" baseline="-25000" dirty="0">
                  <a:ea typeface="黑体" pitchFamily="49" charset="-122"/>
                </a:rPr>
                <a:t>i</a:t>
              </a:r>
              <a:r>
                <a:rPr lang="en-US" altLang="zh-CN" sz="2400" b="0" baseline="-25000" dirty="0">
                  <a:ea typeface="黑体" pitchFamily="49" charset="-122"/>
                </a:rPr>
                <a:t> </a:t>
              </a:r>
              <a:r>
                <a:rPr lang="en-US" altLang="zh-CN" sz="2400" b="0" dirty="0">
                  <a:ea typeface="黑体" pitchFamily="49" charset="-122"/>
                </a:rPr>
                <a:t>--</a:t>
              </a:r>
              <a:r>
                <a:rPr lang="zh-CN" altLang="en-US" sz="2000" dirty="0">
                  <a:ea typeface="楷体" panose="02010609060101010101" pitchFamily="49" charset="-122"/>
                </a:rPr>
                <a:t>载流子复合辐射几率</a:t>
              </a:r>
              <a:r>
                <a:rPr lang="zh-CN" altLang="en-US" sz="2400" b="0" dirty="0">
                  <a:ea typeface="黑体" pitchFamily="49" charset="-122"/>
                </a:rPr>
                <a:t>； </a:t>
              </a:r>
              <a:r>
                <a:rPr lang="en-US" altLang="zh-CN" sz="2400" b="0" i="1" dirty="0" err="1">
                  <a:latin typeface="Symbol" pitchFamily="18" charset="2"/>
                  <a:ea typeface="黑体" pitchFamily="49" charset="-122"/>
                </a:rPr>
                <a:t>h</a:t>
              </a:r>
              <a:r>
                <a:rPr lang="en-US" altLang="zh-CN" sz="2400" b="0" i="1" baseline="-25000" dirty="0" err="1">
                  <a:latin typeface="Times New Roman" pitchFamily="18" charset="0"/>
                  <a:ea typeface="黑体" pitchFamily="49" charset="-122"/>
                </a:rPr>
                <a:t>D</a:t>
              </a:r>
              <a:r>
                <a:rPr lang="en-US" altLang="zh-CN" sz="2400" b="0" i="1" dirty="0">
                  <a:ea typeface="黑体" pitchFamily="49" charset="-122"/>
                </a:rPr>
                <a:t>-- </a:t>
              </a:r>
              <a:r>
                <a:rPr lang="en-US" altLang="zh-CN" sz="2200" b="0" dirty="0">
                  <a:latin typeface="Times New Roman" pitchFamily="18" charset="0"/>
                  <a:ea typeface="黑体" pitchFamily="49" charset="-122"/>
                </a:rPr>
                <a:t>LD</a:t>
              </a:r>
              <a:r>
                <a:rPr lang="zh-CN" altLang="en-US" sz="2200" b="0" dirty="0">
                  <a:ea typeface="楷体" panose="02010609060101010101" pitchFamily="49" charset="-122"/>
                </a:rPr>
                <a:t>效率</a:t>
              </a:r>
              <a:endParaRPr lang="zh-CN" altLang="en-US" sz="2400" b="0" i="1" baseline="-25000" dirty="0">
                <a:ea typeface="黑体" pitchFamily="49" charset="-122"/>
              </a:endParaRPr>
            </a:p>
          </p:txBody>
        </p:sp>
        <p:graphicFrame>
          <p:nvGraphicFramePr>
            <p:cNvPr id="3078" name="Object 20"/>
            <p:cNvGraphicFramePr>
              <a:graphicFrameLocks noChangeAspect="1"/>
            </p:cNvGraphicFramePr>
            <p:nvPr/>
          </p:nvGraphicFramePr>
          <p:xfrm>
            <a:off x="3504" y="3744"/>
            <a:ext cx="624" cy="274"/>
          </p:xfrm>
          <a:graphic>
            <a:graphicData uri="http://schemas.openxmlformats.org/presentationml/2006/ole">
              <mc:AlternateContent xmlns:mc="http://schemas.openxmlformats.org/markup-compatibility/2006">
                <mc:Choice xmlns:v="urn:schemas-microsoft-com:vml" Requires="v">
                  <p:oleObj spid="_x0000_s67595" name="公式" r:id="rId11" imgW="520560" imgH="228600" progId="Equation.3">
                    <p:embed/>
                  </p:oleObj>
                </mc:Choice>
                <mc:Fallback>
                  <p:oleObj name="公式" r:id="rId11" imgW="52056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4" y="3744"/>
                          <a:ext cx="624" cy="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92" name="Line 21"/>
          <p:cNvSpPr>
            <a:spLocks noChangeShapeType="1"/>
          </p:cNvSpPr>
          <p:nvPr/>
        </p:nvSpPr>
        <p:spPr bwMode="auto">
          <a:xfrm>
            <a:off x="8153400" y="4343400"/>
            <a:ext cx="0" cy="685800"/>
          </a:xfrm>
          <a:prstGeom prst="line">
            <a:avLst/>
          </a:prstGeom>
          <a:noFill/>
          <a:ln w="9525">
            <a:solidFill>
              <a:srgbClr val="008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93" name="Line 22"/>
          <p:cNvSpPr>
            <a:spLocks noChangeShapeType="1"/>
          </p:cNvSpPr>
          <p:nvPr/>
        </p:nvSpPr>
        <p:spPr bwMode="auto">
          <a:xfrm flipH="1">
            <a:off x="7848600" y="5029200"/>
            <a:ext cx="304800" cy="0"/>
          </a:xfrm>
          <a:prstGeom prst="line">
            <a:avLst/>
          </a:prstGeom>
          <a:noFill/>
          <a:ln w="9525">
            <a:solidFill>
              <a:srgbClr val="008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704241234"/>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ChangeArrowheads="1"/>
          </p:cNvSpPr>
          <p:nvPr/>
        </p:nvSpPr>
        <p:spPr bwMode="auto">
          <a:xfrm>
            <a:off x="304800" y="260350"/>
            <a:ext cx="6931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800" dirty="0">
                <a:solidFill>
                  <a:schemeClr val="accent2"/>
                </a:solidFill>
                <a:latin typeface="楷体" panose="02010609060101010101" pitchFamily="49" charset="-122"/>
                <a:ea typeface="楷体" panose="02010609060101010101" pitchFamily="49" charset="-122"/>
              </a:rPr>
              <a:t>讨论</a:t>
            </a:r>
            <a:r>
              <a:rPr lang="en-US" altLang="zh-CN" sz="2800" dirty="0">
                <a:solidFill>
                  <a:schemeClr val="accent2"/>
                </a:solidFill>
                <a:latin typeface="楷体" panose="02010609060101010101" pitchFamily="49" charset="-122"/>
                <a:ea typeface="楷体" panose="02010609060101010101" pitchFamily="49" charset="-122"/>
              </a:rPr>
              <a:t>2</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输出功率与反射镜透过率有关</a:t>
            </a:r>
            <a:endParaRPr lang="zh-CN" altLang="en-US" sz="2800" dirty="0">
              <a:solidFill>
                <a:srgbClr val="FF00FF"/>
              </a:solidFill>
              <a:latin typeface="楷体" panose="02010609060101010101" pitchFamily="49" charset="-122"/>
              <a:ea typeface="楷体" panose="02010609060101010101" pitchFamily="49" charset="-122"/>
            </a:endParaRPr>
          </a:p>
        </p:txBody>
      </p:sp>
      <p:grpSp>
        <p:nvGrpSpPr>
          <p:cNvPr id="2" name="Group 3"/>
          <p:cNvGrpSpPr>
            <a:grpSpLocks/>
          </p:cNvGrpSpPr>
          <p:nvPr/>
        </p:nvGrpSpPr>
        <p:grpSpPr bwMode="auto">
          <a:xfrm>
            <a:off x="5334000" y="914400"/>
            <a:ext cx="3581400" cy="835025"/>
            <a:chOff x="3264" y="576"/>
            <a:chExt cx="2256" cy="526"/>
          </a:xfrm>
        </p:grpSpPr>
        <p:graphicFrame>
          <p:nvGraphicFramePr>
            <p:cNvPr id="4105" name="Object 4"/>
            <p:cNvGraphicFramePr>
              <a:graphicFrameLocks noChangeAspect="1"/>
            </p:cNvGraphicFramePr>
            <p:nvPr/>
          </p:nvGraphicFramePr>
          <p:xfrm>
            <a:off x="3264" y="576"/>
            <a:ext cx="1728" cy="526"/>
          </p:xfrm>
          <a:graphic>
            <a:graphicData uri="http://schemas.openxmlformats.org/presentationml/2006/ole">
              <mc:AlternateContent xmlns:mc="http://schemas.openxmlformats.org/markup-compatibility/2006">
                <mc:Choice xmlns:v="urn:schemas-microsoft-com:vml" Requires="v">
                  <p:oleObj spid="_x0000_s68619" name="公式" r:id="rId3" imgW="1498320" imgH="457200" progId="Equation.3">
                    <p:embed/>
                  </p:oleObj>
                </mc:Choice>
                <mc:Fallback>
                  <p:oleObj name="公式" r:id="rId3" imgW="149832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 y="576"/>
                          <a:ext cx="1728" cy="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21" name="Line 5"/>
            <p:cNvSpPr>
              <a:spLocks noChangeShapeType="1"/>
            </p:cNvSpPr>
            <p:nvPr/>
          </p:nvSpPr>
          <p:spPr bwMode="auto">
            <a:xfrm flipV="1">
              <a:off x="3600" y="672"/>
              <a:ext cx="384"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2" name="Line 6"/>
            <p:cNvSpPr>
              <a:spLocks noChangeShapeType="1"/>
            </p:cNvSpPr>
            <p:nvPr/>
          </p:nvSpPr>
          <p:spPr bwMode="auto">
            <a:xfrm>
              <a:off x="3600" y="864"/>
              <a:ext cx="144"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3" name="AutoShape 7"/>
            <p:cNvSpPr>
              <a:spLocks noChangeArrowheads="1"/>
            </p:cNvSpPr>
            <p:nvPr/>
          </p:nvSpPr>
          <p:spPr bwMode="auto">
            <a:xfrm>
              <a:off x="4944" y="720"/>
              <a:ext cx="192" cy="144"/>
            </a:xfrm>
            <a:prstGeom prst="rightArrow">
              <a:avLst>
                <a:gd name="adj1" fmla="val 50000"/>
                <a:gd name="adj2" fmla="val 33333"/>
              </a:avLst>
            </a:prstGeom>
            <a:solidFill>
              <a:srgbClr val="FF0000"/>
            </a:solidFill>
            <a:ln w="9525">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4106" name="Object 8"/>
            <p:cNvGraphicFramePr>
              <a:graphicFrameLocks noChangeAspect="1"/>
            </p:cNvGraphicFramePr>
            <p:nvPr/>
          </p:nvGraphicFramePr>
          <p:xfrm>
            <a:off x="5280" y="672"/>
            <a:ext cx="240" cy="288"/>
          </p:xfrm>
          <a:graphic>
            <a:graphicData uri="http://schemas.openxmlformats.org/presentationml/2006/ole">
              <mc:AlternateContent xmlns:mc="http://schemas.openxmlformats.org/markup-compatibility/2006">
                <mc:Choice xmlns:v="urn:schemas-microsoft-com:vml" Requires="v">
                  <p:oleObj spid="_x0000_s68620" name="公式" r:id="rId5" imgW="190440" imgH="228600" progId="Equation.3">
                    <p:embed/>
                  </p:oleObj>
                </mc:Choice>
                <mc:Fallback>
                  <p:oleObj name="公式" r:id="rId5" imgW="1904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0" y="672"/>
                          <a:ext cx="2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1433" name="Rectangle 9"/>
          <p:cNvSpPr>
            <a:spLocks noChangeArrowheads="1"/>
          </p:cNvSpPr>
          <p:nvPr/>
        </p:nvSpPr>
        <p:spPr bwMode="auto">
          <a:xfrm>
            <a:off x="457200" y="939800"/>
            <a:ext cx="5194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buFontTx/>
              <a:buChar char="•"/>
            </a:pPr>
            <a:r>
              <a:rPr lang="en-US" altLang="zh-CN" sz="2800" b="0" i="1" dirty="0">
                <a:solidFill>
                  <a:schemeClr val="accent2"/>
                </a:solidFill>
                <a:ea typeface="黑体" pitchFamily="49" charset="-122"/>
              </a:rPr>
              <a:t> </a:t>
            </a:r>
            <a:r>
              <a:rPr lang="zh-CN" altLang="en-US" sz="2800" i="1" dirty="0">
                <a:solidFill>
                  <a:schemeClr val="accent2"/>
                </a:solidFill>
                <a:latin typeface="楷体" panose="02010609060101010101" pitchFamily="49" charset="-122"/>
                <a:ea typeface="楷体" panose="02010609060101010101" pitchFamily="49" charset="-122"/>
              </a:rPr>
              <a:t>最佳透过率 </a:t>
            </a:r>
            <a:r>
              <a:rPr lang="zh-CN" altLang="en-US" sz="2800" dirty="0">
                <a:solidFill>
                  <a:srgbClr val="FF00FF"/>
                </a:solidFill>
                <a:latin typeface="楷体" panose="02010609060101010101" pitchFamily="49" charset="-122"/>
                <a:ea typeface="楷体" panose="02010609060101010101" pitchFamily="49" charset="-122"/>
              </a:rPr>
              <a:t>实验测定及计算</a:t>
            </a:r>
          </a:p>
        </p:txBody>
      </p:sp>
      <p:sp>
        <p:nvSpPr>
          <p:cNvPr id="231434" name="Rectangle 10"/>
          <p:cNvSpPr>
            <a:spLocks noChangeArrowheads="1"/>
          </p:cNvSpPr>
          <p:nvPr/>
        </p:nvSpPr>
        <p:spPr bwMode="auto">
          <a:xfrm>
            <a:off x="762000" y="1455738"/>
            <a:ext cx="5202238"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35000"/>
              </a:lnSpc>
            </a:pPr>
            <a:r>
              <a:rPr lang="en-US" altLang="zh-CN" sz="2600" b="0" dirty="0">
                <a:ea typeface="黑体" pitchFamily="49" charset="-122"/>
                <a:sym typeface="Wingdings" pitchFamily="2" charset="2"/>
              </a:rPr>
              <a:t></a:t>
            </a:r>
            <a:r>
              <a:rPr lang="en-US" altLang="zh-CN" sz="2400" b="0" dirty="0">
                <a:latin typeface="Times New Roman" pitchFamily="18" charset="0"/>
                <a:ea typeface="宋体" pitchFamily="2" charset="-122"/>
                <a:sym typeface="Monotype Sorts"/>
              </a:rPr>
              <a:t> </a:t>
            </a:r>
            <a:r>
              <a:rPr lang="zh-CN" altLang="en-US" sz="2800" dirty="0">
                <a:latin typeface="Times New Roman" pitchFamily="18" charset="0"/>
                <a:ea typeface="楷体" panose="02010609060101010101" pitchFamily="49" charset="-122"/>
                <a:sym typeface="Monotype Sorts"/>
              </a:rPr>
              <a:t>实验</a:t>
            </a:r>
            <a:r>
              <a:rPr lang="zh-CN" altLang="en-US" sz="2800" b="0" dirty="0">
                <a:latin typeface="Times New Roman" pitchFamily="18" charset="0"/>
                <a:ea typeface="宋体" pitchFamily="2" charset="-122"/>
                <a:sym typeface="Monotype Sorts"/>
              </a:rPr>
              <a:t>  </a:t>
            </a:r>
            <a:r>
              <a:rPr lang="en-US" altLang="zh-CN" sz="2800" b="0" i="1" dirty="0">
                <a:latin typeface="Times New Roman" pitchFamily="18" charset="0"/>
                <a:ea typeface="宋体" pitchFamily="2" charset="-122"/>
                <a:sym typeface="Monotype Sorts"/>
              </a:rPr>
              <a:t>P</a:t>
            </a:r>
            <a:r>
              <a:rPr lang="en-US" altLang="zh-CN" sz="2800" b="0" i="1" baseline="-25000" dirty="0">
                <a:latin typeface="Times New Roman" pitchFamily="18" charset="0"/>
                <a:ea typeface="宋体" pitchFamily="2" charset="-122"/>
                <a:sym typeface="Monotype Sorts"/>
              </a:rPr>
              <a:t>p</a:t>
            </a:r>
            <a:r>
              <a:rPr lang="zh-CN" altLang="en-US" sz="2800" dirty="0">
                <a:latin typeface="Times New Roman" pitchFamily="18" charset="0"/>
                <a:ea typeface="楷体" panose="02010609060101010101" pitchFamily="49" charset="-122"/>
                <a:sym typeface="Monotype Sorts"/>
              </a:rPr>
              <a:t>一定，改变</a:t>
            </a:r>
            <a:r>
              <a:rPr lang="en-US" altLang="zh-CN" sz="2800" b="0" dirty="0">
                <a:latin typeface="Times New Roman" pitchFamily="18" charset="0"/>
                <a:ea typeface="宋体" pitchFamily="2" charset="-122"/>
                <a:sym typeface="Monotype Sorts"/>
              </a:rPr>
              <a:t>T </a:t>
            </a:r>
            <a:r>
              <a:rPr lang="zh-CN" altLang="en-US" sz="2800" dirty="0">
                <a:latin typeface="Times New Roman" pitchFamily="18" charset="0"/>
                <a:ea typeface="楷体" panose="02010609060101010101" pitchFamily="49" charset="-122"/>
                <a:sym typeface="Monotype Sorts"/>
              </a:rPr>
              <a:t>测</a:t>
            </a:r>
            <a:r>
              <a:rPr lang="zh-CN" altLang="en-US" sz="2800" b="0" dirty="0">
                <a:latin typeface="Times New Roman" pitchFamily="18" charset="0"/>
                <a:ea typeface="黑体" pitchFamily="49" charset="-122"/>
                <a:sym typeface="Monotype Sorts"/>
              </a:rPr>
              <a:t> </a:t>
            </a:r>
            <a:r>
              <a:rPr lang="en-US" altLang="zh-CN" sz="2800" b="0" i="1" dirty="0">
                <a:latin typeface="Times New Roman" pitchFamily="18" charset="0"/>
                <a:ea typeface="宋体" pitchFamily="2" charset="-122"/>
                <a:sym typeface="Monotype Sorts"/>
              </a:rPr>
              <a:t>P</a:t>
            </a:r>
            <a:r>
              <a:rPr lang="en-US" altLang="zh-CN" sz="2800" b="0" i="1" baseline="-25000" dirty="0">
                <a:latin typeface="Times New Roman" pitchFamily="18" charset="0"/>
                <a:ea typeface="宋体" pitchFamily="2" charset="-122"/>
                <a:sym typeface="Monotype Sorts"/>
              </a:rPr>
              <a:t>out</a:t>
            </a:r>
            <a:r>
              <a:rPr lang="en-US" altLang="zh-CN" sz="2800" b="0" dirty="0">
                <a:latin typeface="Times New Roman" pitchFamily="18" charset="0"/>
                <a:ea typeface="宋体" pitchFamily="2" charset="-122"/>
                <a:sym typeface="Monotype Sorts"/>
              </a:rPr>
              <a:t>    </a:t>
            </a:r>
          </a:p>
          <a:p>
            <a:pPr algn="l">
              <a:lnSpc>
                <a:spcPct val="135000"/>
              </a:lnSpc>
            </a:pPr>
            <a:r>
              <a:rPr lang="en-US" altLang="zh-CN" sz="2800" b="0" dirty="0">
                <a:ea typeface="黑体" pitchFamily="49" charset="-122"/>
                <a:sym typeface="Wingdings" pitchFamily="2" charset="2"/>
              </a:rPr>
              <a:t></a:t>
            </a:r>
            <a:r>
              <a:rPr lang="en-US" altLang="zh-CN" sz="2800" b="0" dirty="0">
                <a:latin typeface="Times New Roman" pitchFamily="18" charset="0"/>
                <a:ea typeface="宋体" pitchFamily="2" charset="-122"/>
                <a:sym typeface="Monotype Sorts"/>
              </a:rPr>
              <a:t> </a:t>
            </a:r>
            <a:r>
              <a:rPr lang="zh-CN" altLang="en-US" sz="2800" dirty="0">
                <a:latin typeface="Times New Roman" pitchFamily="18" charset="0"/>
                <a:ea typeface="楷体" panose="02010609060101010101" pitchFamily="49" charset="-122"/>
                <a:sym typeface="Monotype Sorts"/>
              </a:rPr>
              <a:t>计算</a:t>
            </a:r>
            <a:r>
              <a:rPr lang="zh-CN" altLang="en-US" sz="2800" b="0" dirty="0">
                <a:latin typeface="Times New Roman" pitchFamily="18" charset="0"/>
                <a:ea typeface="宋体" pitchFamily="2" charset="-122"/>
                <a:sym typeface="Monotype Sorts"/>
              </a:rPr>
              <a:t> </a:t>
            </a:r>
            <a:r>
              <a:rPr lang="en-US" altLang="zh-CN" sz="2800" b="0" i="1" dirty="0" err="1">
                <a:latin typeface="Times New Roman" pitchFamily="18" charset="0"/>
                <a:ea typeface="宋体" pitchFamily="2" charset="-122"/>
                <a:sym typeface="Monotype Sorts"/>
              </a:rPr>
              <a:t>dP</a:t>
            </a:r>
            <a:r>
              <a:rPr lang="en-US" altLang="zh-CN" sz="2800" b="0" i="1" dirty="0">
                <a:latin typeface="Times New Roman" pitchFamily="18" charset="0"/>
                <a:ea typeface="宋体" pitchFamily="2" charset="-122"/>
                <a:sym typeface="Monotype Sorts"/>
              </a:rPr>
              <a:t>/</a:t>
            </a:r>
            <a:r>
              <a:rPr lang="en-US" altLang="zh-CN" sz="2800" b="0" i="1" dirty="0" err="1">
                <a:latin typeface="Times New Roman" pitchFamily="18" charset="0"/>
                <a:ea typeface="宋体" pitchFamily="2" charset="-122"/>
                <a:sym typeface="Monotype Sorts"/>
              </a:rPr>
              <a:t>dT</a:t>
            </a:r>
            <a:r>
              <a:rPr lang="en-US" altLang="zh-CN" sz="2800" b="0" i="1" dirty="0">
                <a:latin typeface="Times New Roman" pitchFamily="18" charset="0"/>
                <a:ea typeface="宋体" pitchFamily="2" charset="-122"/>
                <a:sym typeface="Monotype Sorts"/>
              </a:rPr>
              <a:t>=0</a:t>
            </a:r>
          </a:p>
        </p:txBody>
      </p:sp>
      <p:sp>
        <p:nvSpPr>
          <p:cNvPr id="231435" name="Text Box 11"/>
          <p:cNvSpPr txBox="1">
            <a:spLocks noChangeArrowheads="1"/>
          </p:cNvSpPr>
          <p:nvPr/>
        </p:nvSpPr>
        <p:spPr bwMode="auto">
          <a:xfrm>
            <a:off x="539750" y="5157788"/>
            <a:ext cx="8208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400" dirty="0">
                <a:ea typeface="楷体" panose="02010609060101010101" pitchFamily="49" charset="-122"/>
              </a:rPr>
              <a:t>当</a:t>
            </a:r>
            <a:r>
              <a:rPr lang="en-US" altLang="zh-CN" sz="2400" dirty="0">
                <a:latin typeface="Times New Roman" pitchFamily="18" charset="0"/>
                <a:ea typeface="黑体" pitchFamily="49" charset="-122"/>
              </a:rPr>
              <a:t>T&lt;&lt;1</a:t>
            </a:r>
            <a:r>
              <a:rPr lang="en-US" altLang="zh-CN" sz="2400" dirty="0">
                <a:ea typeface="黑体" pitchFamily="49" charset="-122"/>
              </a:rPr>
              <a:t>    </a:t>
            </a:r>
            <a:r>
              <a:rPr lang="en-US" altLang="zh-CN" sz="2400" i="1" dirty="0">
                <a:latin typeface="Times New Roman" pitchFamily="18" charset="0"/>
                <a:ea typeface="黑体" pitchFamily="49" charset="-122"/>
              </a:rPr>
              <a:t>2</a:t>
            </a:r>
            <a:r>
              <a:rPr lang="en-US" altLang="zh-CN" sz="2400" i="1" dirty="0">
                <a:latin typeface="Symbol" pitchFamily="18" charset="2"/>
                <a:ea typeface="黑体" pitchFamily="49" charset="-122"/>
              </a:rPr>
              <a:t>d </a:t>
            </a:r>
            <a:r>
              <a:rPr lang="en-US" altLang="zh-CN" sz="2400" i="1" dirty="0">
                <a:latin typeface="Symbol" pitchFamily="18" charset="2"/>
                <a:ea typeface="黑体" pitchFamily="49" charset="-122"/>
                <a:sym typeface="Symbol" pitchFamily="18" charset="2"/>
              </a:rPr>
              <a:t> </a:t>
            </a:r>
            <a:r>
              <a:rPr lang="en-US" altLang="zh-CN" sz="2400" i="1" dirty="0">
                <a:latin typeface="Times New Roman" pitchFamily="18" charset="0"/>
                <a:ea typeface="黑体" pitchFamily="49" charset="-122"/>
              </a:rPr>
              <a:t>T + a</a:t>
            </a:r>
            <a:r>
              <a:rPr lang="en-US" altLang="zh-CN" sz="2400" i="1" dirty="0">
                <a:latin typeface="Symbol" pitchFamily="18" charset="2"/>
                <a:ea typeface="黑体" pitchFamily="49" charset="-122"/>
              </a:rPr>
              <a:t>     </a:t>
            </a:r>
            <a:r>
              <a:rPr lang="en-US" altLang="zh-CN" sz="2400" i="1" dirty="0" err="1">
                <a:latin typeface="Times New Roman" pitchFamily="18" charset="0"/>
                <a:ea typeface="黑体" pitchFamily="49" charset="-122"/>
              </a:rPr>
              <a:t>a</a:t>
            </a:r>
            <a:r>
              <a:rPr lang="en-US" altLang="zh-CN" sz="2400" i="1" dirty="0">
                <a:latin typeface="Symbol" pitchFamily="18" charset="2"/>
                <a:ea typeface="黑体" pitchFamily="49" charset="-122"/>
              </a:rPr>
              <a:t>- </a:t>
            </a:r>
            <a:r>
              <a:rPr lang="zh-CN" altLang="en-US" sz="2400" dirty="0">
                <a:latin typeface="楷体" panose="02010609060101010101" pitchFamily="49" charset="-122"/>
                <a:ea typeface="楷体" panose="02010609060101010101" pitchFamily="49" charset="-122"/>
              </a:rPr>
              <a:t>往返指数净损耗因子</a:t>
            </a:r>
            <a:endParaRPr lang="zh-CN" altLang="en-US" sz="2400" dirty="0">
              <a:latin typeface="Symbol" pitchFamily="18" charset="2"/>
              <a:ea typeface="楷体" panose="02010609060101010101" pitchFamily="49" charset="-122"/>
            </a:endParaRPr>
          </a:p>
        </p:txBody>
      </p:sp>
      <p:graphicFrame>
        <p:nvGraphicFramePr>
          <p:cNvPr id="231436" name="Object 12"/>
          <p:cNvGraphicFramePr>
            <a:graphicFrameLocks noChangeAspect="1"/>
          </p:cNvGraphicFramePr>
          <p:nvPr/>
        </p:nvGraphicFramePr>
        <p:xfrm>
          <a:off x="457200" y="3124200"/>
          <a:ext cx="2590800" cy="869950"/>
        </p:xfrm>
        <a:graphic>
          <a:graphicData uri="http://schemas.openxmlformats.org/presentationml/2006/ole">
            <mc:AlternateContent xmlns:mc="http://schemas.openxmlformats.org/markup-compatibility/2006">
              <mc:Choice xmlns:v="urn:schemas-microsoft-com:vml" Requires="v">
                <p:oleObj spid="_x0000_s68621" name="公式" r:id="rId7" imgW="1282680" imgH="431640" progId="Equation.3">
                  <p:embed/>
                </p:oleObj>
              </mc:Choice>
              <mc:Fallback>
                <p:oleObj name="公式" r:id="rId7" imgW="128268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3124200"/>
                        <a:ext cx="2590800"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1437" name="AutoShape 13"/>
          <p:cNvSpPr>
            <a:spLocks noChangeArrowheads="1"/>
          </p:cNvSpPr>
          <p:nvPr/>
        </p:nvSpPr>
        <p:spPr bwMode="auto">
          <a:xfrm>
            <a:off x="3200400" y="3505200"/>
            <a:ext cx="762000" cy="152400"/>
          </a:xfrm>
          <a:prstGeom prst="rightArrow">
            <a:avLst>
              <a:gd name="adj1" fmla="val 50000"/>
              <a:gd name="adj2" fmla="val 125000"/>
            </a:avLst>
          </a:prstGeom>
          <a:solidFill>
            <a:srgbClr val="FF0000"/>
          </a:solidFill>
          <a:ln w="9525">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231438" name="Object 14"/>
          <p:cNvGraphicFramePr>
            <a:graphicFrameLocks noChangeAspect="1"/>
          </p:cNvGraphicFramePr>
          <p:nvPr/>
        </p:nvGraphicFramePr>
        <p:xfrm>
          <a:off x="4038600" y="3124200"/>
          <a:ext cx="3197225" cy="808038"/>
        </p:xfrm>
        <a:graphic>
          <a:graphicData uri="http://schemas.openxmlformats.org/presentationml/2006/ole">
            <mc:AlternateContent xmlns:mc="http://schemas.openxmlformats.org/markup-compatibility/2006">
              <mc:Choice xmlns:v="urn:schemas-microsoft-com:vml" Requires="v">
                <p:oleObj spid="_x0000_s68622" name="公式" r:id="rId9" imgW="1701720" imgH="431640" progId="Equation.3">
                  <p:embed/>
                </p:oleObj>
              </mc:Choice>
              <mc:Fallback>
                <p:oleObj name="公式" r:id="rId9" imgW="170172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8600" y="3124200"/>
                        <a:ext cx="3197225" cy="808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1439" name="Text Box 15"/>
          <p:cNvSpPr txBox="1">
            <a:spLocks noChangeArrowheads="1"/>
          </p:cNvSpPr>
          <p:nvPr/>
        </p:nvSpPr>
        <p:spPr bwMode="auto">
          <a:xfrm>
            <a:off x="3124200" y="3124200"/>
            <a:ext cx="874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dirty="0">
                <a:ea typeface="楷体" panose="02010609060101010101" pitchFamily="49" charset="-122"/>
              </a:rPr>
              <a:t>取微分</a:t>
            </a:r>
          </a:p>
        </p:txBody>
      </p:sp>
      <p:sp>
        <p:nvSpPr>
          <p:cNvPr id="231440" name="AutoShape 16"/>
          <p:cNvSpPr>
            <a:spLocks noChangeArrowheads="1"/>
          </p:cNvSpPr>
          <p:nvPr/>
        </p:nvSpPr>
        <p:spPr bwMode="auto">
          <a:xfrm>
            <a:off x="7467600" y="3505200"/>
            <a:ext cx="762000" cy="152400"/>
          </a:xfrm>
          <a:prstGeom prst="rightArrow">
            <a:avLst>
              <a:gd name="adj1" fmla="val 50000"/>
              <a:gd name="adj2" fmla="val 125000"/>
            </a:avLst>
          </a:prstGeom>
          <a:solidFill>
            <a:srgbClr val="FF0000"/>
          </a:solidFill>
          <a:ln w="9525">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231441" name="Object 17"/>
          <p:cNvGraphicFramePr>
            <a:graphicFrameLocks noChangeAspect="1"/>
          </p:cNvGraphicFramePr>
          <p:nvPr/>
        </p:nvGraphicFramePr>
        <p:xfrm>
          <a:off x="7391400" y="3124200"/>
          <a:ext cx="914400" cy="298450"/>
        </p:xfrm>
        <a:graphic>
          <a:graphicData uri="http://schemas.openxmlformats.org/presentationml/2006/ole">
            <mc:AlternateContent xmlns:mc="http://schemas.openxmlformats.org/markup-compatibility/2006">
              <mc:Choice xmlns:v="urn:schemas-microsoft-com:vml" Requires="v">
                <p:oleObj spid="_x0000_s68623" name="公式" r:id="rId11" imgW="660240" imgH="215640" progId="Equation.3">
                  <p:embed/>
                </p:oleObj>
              </mc:Choice>
              <mc:Fallback>
                <p:oleObj name="公式" r:id="rId11" imgW="66024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91400" y="3124200"/>
                        <a:ext cx="914400"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1442" name="Object 18"/>
          <p:cNvGraphicFramePr>
            <a:graphicFrameLocks noChangeAspect="1"/>
          </p:cNvGraphicFramePr>
          <p:nvPr/>
        </p:nvGraphicFramePr>
        <p:xfrm>
          <a:off x="457200" y="4267200"/>
          <a:ext cx="1839913" cy="473075"/>
        </p:xfrm>
        <a:graphic>
          <a:graphicData uri="http://schemas.openxmlformats.org/presentationml/2006/ole">
            <mc:AlternateContent xmlns:mc="http://schemas.openxmlformats.org/markup-compatibility/2006">
              <mc:Choice xmlns:v="urn:schemas-microsoft-com:vml" Requires="v">
                <p:oleObj spid="_x0000_s68624" name="公式" r:id="rId13" imgW="977760" imgH="253800" progId="Equation.3">
                  <p:embed/>
                </p:oleObj>
              </mc:Choice>
              <mc:Fallback>
                <p:oleObj name="公式" r:id="rId13" imgW="977760" imgH="2538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 y="4267200"/>
                        <a:ext cx="1839913"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1443" name="AutoShape 19"/>
          <p:cNvSpPr>
            <a:spLocks noChangeArrowheads="1"/>
          </p:cNvSpPr>
          <p:nvPr/>
        </p:nvSpPr>
        <p:spPr bwMode="auto">
          <a:xfrm>
            <a:off x="2514600" y="4419600"/>
            <a:ext cx="304800" cy="152400"/>
          </a:xfrm>
          <a:prstGeom prst="rightArrow">
            <a:avLst>
              <a:gd name="adj1" fmla="val 50000"/>
              <a:gd name="adj2" fmla="val 50000"/>
            </a:avLst>
          </a:prstGeom>
          <a:solidFill>
            <a:srgbClr val="FF0000"/>
          </a:solidFill>
          <a:ln w="9525">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31446" name="AutoShape 22"/>
          <p:cNvSpPr>
            <a:spLocks noChangeArrowheads="1"/>
          </p:cNvSpPr>
          <p:nvPr/>
        </p:nvSpPr>
        <p:spPr bwMode="auto">
          <a:xfrm>
            <a:off x="5181600" y="4419600"/>
            <a:ext cx="304800" cy="152400"/>
          </a:xfrm>
          <a:prstGeom prst="rightArrow">
            <a:avLst>
              <a:gd name="adj1" fmla="val 50000"/>
              <a:gd name="adj2" fmla="val 50000"/>
            </a:avLst>
          </a:prstGeom>
          <a:solidFill>
            <a:srgbClr val="FF0000"/>
          </a:solidFill>
          <a:ln w="9525">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nvGrpSpPr>
          <p:cNvPr id="3" name="Group 27"/>
          <p:cNvGrpSpPr>
            <a:grpSpLocks/>
          </p:cNvGrpSpPr>
          <p:nvPr/>
        </p:nvGrpSpPr>
        <p:grpSpPr bwMode="auto">
          <a:xfrm>
            <a:off x="5562600" y="4038600"/>
            <a:ext cx="3048000" cy="838200"/>
            <a:chOff x="3504" y="2544"/>
            <a:chExt cx="1920" cy="528"/>
          </a:xfrm>
        </p:grpSpPr>
        <p:graphicFrame>
          <p:nvGraphicFramePr>
            <p:cNvPr id="4104" name="Object 21"/>
            <p:cNvGraphicFramePr>
              <a:graphicFrameLocks noChangeAspect="1"/>
            </p:cNvGraphicFramePr>
            <p:nvPr/>
          </p:nvGraphicFramePr>
          <p:xfrm>
            <a:off x="3621" y="2592"/>
            <a:ext cx="1707" cy="453"/>
          </p:xfrm>
          <a:graphic>
            <a:graphicData uri="http://schemas.openxmlformats.org/presentationml/2006/ole">
              <mc:AlternateContent xmlns:mc="http://schemas.openxmlformats.org/markup-compatibility/2006">
                <mc:Choice xmlns:v="urn:schemas-microsoft-com:vml" Requires="v">
                  <p:oleObj spid="_x0000_s68625" name="公式" r:id="rId15" imgW="1485720" imgH="393480" progId="Equation.3">
                    <p:embed/>
                  </p:oleObj>
                </mc:Choice>
                <mc:Fallback>
                  <p:oleObj name="公式" r:id="rId15" imgW="1485720" imgH="393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21" y="2592"/>
                          <a:ext cx="1707" cy="4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20" name="Rectangle 23"/>
            <p:cNvSpPr>
              <a:spLocks noChangeArrowheads="1"/>
            </p:cNvSpPr>
            <p:nvPr/>
          </p:nvSpPr>
          <p:spPr bwMode="auto">
            <a:xfrm>
              <a:off x="3504" y="2544"/>
              <a:ext cx="1920" cy="52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grpSp>
        <p:nvGrpSpPr>
          <p:cNvPr id="4" name="Group 26"/>
          <p:cNvGrpSpPr>
            <a:grpSpLocks/>
          </p:cNvGrpSpPr>
          <p:nvPr/>
        </p:nvGrpSpPr>
        <p:grpSpPr bwMode="auto">
          <a:xfrm>
            <a:off x="2971800" y="4191000"/>
            <a:ext cx="2133600" cy="609600"/>
            <a:chOff x="1872" y="2640"/>
            <a:chExt cx="1344" cy="384"/>
          </a:xfrm>
        </p:grpSpPr>
        <p:graphicFrame>
          <p:nvGraphicFramePr>
            <p:cNvPr id="4103" name="Object 20"/>
            <p:cNvGraphicFramePr>
              <a:graphicFrameLocks noChangeAspect="1"/>
            </p:cNvGraphicFramePr>
            <p:nvPr/>
          </p:nvGraphicFramePr>
          <p:xfrm>
            <a:off x="1920" y="2688"/>
            <a:ext cx="1190" cy="319"/>
          </p:xfrm>
          <a:graphic>
            <a:graphicData uri="http://schemas.openxmlformats.org/presentationml/2006/ole">
              <mc:AlternateContent xmlns:mc="http://schemas.openxmlformats.org/markup-compatibility/2006">
                <mc:Choice xmlns:v="urn:schemas-microsoft-com:vml" Requires="v">
                  <p:oleObj spid="_x0000_s68626" name="公式" r:id="rId17" imgW="990360" imgH="266400" progId="Equation.3">
                    <p:embed/>
                  </p:oleObj>
                </mc:Choice>
                <mc:Fallback>
                  <p:oleObj name="公式" r:id="rId17" imgW="990360" imgH="2664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20" y="2688"/>
                          <a:ext cx="1190"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19" name="Rectangle 24"/>
            <p:cNvSpPr>
              <a:spLocks noChangeArrowheads="1"/>
            </p:cNvSpPr>
            <p:nvPr/>
          </p:nvSpPr>
          <p:spPr bwMode="auto">
            <a:xfrm>
              <a:off x="1872" y="2640"/>
              <a:ext cx="1344" cy="384"/>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graphicFrame>
        <p:nvGraphicFramePr>
          <p:cNvPr id="231449" name="Object 25"/>
          <p:cNvGraphicFramePr>
            <a:graphicFrameLocks noChangeAspect="1"/>
          </p:cNvGraphicFramePr>
          <p:nvPr/>
        </p:nvGraphicFramePr>
        <p:xfrm>
          <a:off x="3779838" y="2276475"/>
          <a:ext cx="2438400" cy="425450"/>
        </p:xfrm>
        <a:graphic>
          <a:graphicData uri="http://schemas.openxmlformats.org/presentationml/2006/ole">
            <mc:AlternateContent xmlns:mc="http://schemas.openxmlformats.org/markup-compatibility/2006">
              <mc:Choice xmlns:v="urn:schemas-microsoft-com:vml" Requires="v">
                <p:oleObj spid="_x0000_s68627" name="公式" r:id="rId19" imgW="1307880" imgH="228600" progId="Equation.3">
                  <p:embed/>
                </p:oleObj>
              </mc:Choice>
              <mc:Fallback>
                <p:oleObj name="公式" r:id="rId19" imgW="1307880" imgH="228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79838" y="2276475"/>
                        <a:ext cx="2438400"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368849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14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14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143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14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3143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143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23143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143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3143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3144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144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31442"/>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1443"/>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31446"/>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1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6" grpId="0"/>
      <p:bldP spid="231433" grpId="0"/>
      <p:bldP spid="231434" grpId="0"/>
      <p:bldP spid="231435" grpId="0"/>
      <p:bldP spid="231437" grpId="0" animBg="1"/>
      <p:bldP spid="231439" grpId="0"/>
      <p:bldP spid="231439" grpId="1"/>
      <p:bldP spid="231440" grpId="0" animBg="1"/>
      <p:bldP spid="231443" grpId="0" animBg="1"/>
      <p:bldP spid="23144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p:cNvSpPr txBox="1">
            <a:spLocks noChangeArrowheads="1"/>
          </p:cNvSpPr>
          <p:nvPr/>
        </p:nvSpPr>
        <p:spPr bwMode="auto">
          <a:xfrm>
            <a:off x="381000" y="255588"/>
            <a:ext cx="58467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800" dirty="0">
                <a:solidFill>
                  <a:schemeClr val="accent2"/>
                </a:solidFill>
                <a:latin typeface="楷体" panose="02010609060101010101" pitchFamily="49" charset="-122"/>
                <a:ea typeface="楷体" panose="02010609060101010101" pitchFamily="49" charset="-122"/>
              </a:rPr>
              <a:t>讨论</a:t>
            </a:r>
            <a:r>
              <a:rPr lang="en-US" altLang="zh-CN" sz="2800" dirty="0">
                <a:solidFill>
                  <a:schemeClr val="accent2"/>
                </a:solidFill>
                <a:latin typeface="楷体" panose="02010609060101010101" pitchFamily="49" charset="-122"/>
                <a:ea typeface="楷体" panose="02010609060101010101" pitchFamily="49" charset="-122"/>
              </a:rPr>
              <a:t>3 :</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输出功率</a:t>
            </a:r>
            <a:r>
              <a:rPr lang="zh-CN" altLang="en-US" sz="2800" i="1" dirty="0">
                <a:latin typeface="楷体" panose="02010609060101010101" pitchFamily="49" charset="-122"/>
                <a:ea typeface="楷体" panose="02010609060101010101" pitchFamily="49" charset="-122"/>
              </a:rPr>
              <a:t> </a:t>
            </a:r>
            <a:r>
              <a:rPr lang="en-US" altLang="zh-CN" sz="2800" i="1" dirty="0">
                <a:latin typeface="Times New Roman" pitchFamily="18" charset="0"/>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工作物质长度</a:t>
            </a:r>
          </a:p>
        </p:txBody>
      </p:sp>
      <p:sp>
        <p:nvSpPr>
          <p:cNvPr id="233475" name="AutoShape 3"/>
          <p:cNvSpPr>
            <a:spLocks noChangeArrowheads="1"/>
          </p:cNvSpPr>
          <p:nvPr/>
        </p:nvSpPr>
        <p:spPr bwMode="auto">
          <a:xfrm>
            <a:off x="6084888" y="476250"/>
            <a:ext cx="312737" cy="152400"/>
          </a:xfrm>
          <a:prstGeom prst="rightArrow">
            <a:avLst>
              <a:gd name="adj1" fmla="val 50000"/>
              <a:gd name="adj2" fmla="val 51302"/>
            </a:avLst>
          </a:prstGeom>
          <a:solidFill>
            <a:srgbClr val="FF0000"/>
          </a:solidFill>
          <a:ln w="9525">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33476" name="Text Box 4"/>
          <p:cNvSpPr txBox="1">
            <a:spLocks noChangeArrowheads="1"/>
          </p:cNvSpPr>
          <p:nvPr/>
        </p:nvSpPr>
        <p:spPr bwMode="auto">
          <a:xfrm>
            <a:off x="6477000" y="228600"/>
            <a:ext cx="1463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sz="2400" b="0" i="1">
                <a:latin typeface="Times New Roman" pitchFamily="18" charset="0"/>
                <a:ea typeface="黑体" pitchFamily="49" charset="-122"/>
              </a:rPr>
              <a:t>l</a:t>
            </a:r>
            <a:r>
              <a:rPr lang="en-US" altLang="zh-CN" sz="2400" b="0" i="1">
                <a:latin typeface="Times New Roman" pitchFamily="18" charset="0"/>
                <a:ea typeface="黑体" pitchFamily="49" charset="-122"/>
                <a:sym typeface="Symbol" pitchFamily="18" charset="2"/>
              </a:rPr>
              <a:t> P</a:t>
            </a:r>
            <a:endParaRPr lang="en-US" altLang="zh-CN" sz="2400" b="0">
              <a:ea typeface="黑体" pitchFamily="49" charset="-122"/>
            </a:endParaRPr>
          </a:p>
        </p:txBody>
      </p:sp>
      <p:sp>
        <p:nvSpPr>
          <p:cNvPr id="233477" name="Rectangle 5"/>
          <p:cNvSpPr>
            <a:spLocks noChangeArrowheads="1"/>
          </p:cNvSpPr>
          <p:nvPr/>
        </p:nvSpPr>
        <p:spPr bwMode="auto">
          <a:xfrm>
            <a:off x="381000" y="839788"/>
            <a:ext cx="5630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800" dirty="0">
                <a:solidFill>
                  <a:schemeClr val="accent2"/>
                </a:solidFill>
                <a:latin typeface="楷体" panose="02010609060101010101" pitchFamily="49" charset="-122"/>
                <a:ea typeface="楷体" panose="02010609060101010101" pitchFamily="49" charset="-122"/>
              </a:rPr>
              <a:t>讨论</a:t>
            </a:r>
            <a:r>
              <a:rPr lang="en-US" altLang="zh-CN" sz="2800" dirty="0">
                <a:solidFill>
                  <a:schemeClr val="accent2"/>
                </a:solidFill>
                <a:latin typeface="楷体" panose="02010609060101010101" pitchFamily="49" charset="-122"/>
                <a:ea typeface="楷体" panose="02010609060101010101" pitchFamily="49" charset="-122"/>
              </a:rPr>
              <a:t>4</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输出功率 </a:t>
            </a:r>
            <a:r>
              <a:rPr lang="en-US" altLang="zh-CN" sz="2800" dirty="0">
                <a:latin typeface="Times New Roman" pitchFamily="18" charset="0"/>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工作物质性质</a:t>
            </a:r>
          </a:p>
        </p:txBody>
      </p:sp>
      <p:graphicFrame>
        <p:nvGraphicFramePr>
          <p:cNvPr id="233478" name="Object 6"/>
          <p:cNvGraphicFramePr>
            <a:graphicFrameLocks noChangeAspect="1"/>
          </p:cNvGraphicFramePr>
          <p:nvPr/>
        </p:nvGraphicFramePr>
        <p:xfrm>
          <a:off x="838200" y="2819400"/>
          <a:ext cx="2438400" cy="1011238"/>
        </p:xfrm>
        <a:graphic>
          <a:graphicData uri="http://schemas.openxmlformats.org/presentationml/2006/ole">
            <mc:AlternateContent xmlns:mc="http://schemas.openxmlformats.org/markup-compatibility/2006">
              <mc:Choice xmlns:v="urn:schemas-microsoft-com:vml" Requires="v">
                <p:oleObj spid="_x0000_s69646" name="Document" r:id="rId3" imgW="1913760" imgH="778320" progId="Word.Document.8">
                  <p:embed/>
                </p:oleObj>
              </mc:Choice>
              <mc:Fallback>
                <p:oleObj name="Document" r:id="rId3" imgW="1913760" imgH="77832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819400"/>
                        <a:ext cx="2438400"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479" name="Object 7"/>
          <p:cNvGraphicFramePr>
            <a:graphicFrameLocks noChangeAspect="1"/>
          </p:cNvGraphicFramePr>
          <p:nvPr/>
        </p:nvGraphicFramePr>
        <p:xfrm>
          <a:off x="838200" y="3886200"/>
          <a:ext cx="2286000" cy="765175"/>
        </p:xfrm>
        <a:graphic>
          <a:graphicData uri="http://schemas.openxmlformats.org/presentationml/2006/ole">
            <mc:AlternateContent xmlns:mc="http://schemas.openxmlformats.org/markup-compatibility/2006">
              <mc:Choice xmlns:v="urn:schemas-microsoft-com:vml" Requires="v">
                <p:oleObj spid="_x0000_s69647" name="公式" r:id="rId5" imgW="1282680" imgH="431640" progId="Equation.3">
                  <p:embed/>
                </p:oleObj>
              </mc:Choice>
              <mc:Fallback>
                <p:oleObj name="公式" r:id="rId5" imgW="128268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886200"/>
                        <a:ext cx="2286000"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3480" name="Text Box 8"/>
          <p:cNvSpPr txBox="1">
            <a:spLocks noChangeArrowheads="1"/>
          </p:cNvSpPr>
          <p:nvPr/>
        </p:nvSpPr>
        <p:spPr bwMode="auto">
          <a:xfrm>
            <a:off x="223877" y="3200400"/>
            <a:ext cx="553998"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400" dirty="0">
                <a:solidFill>
                  <a:srgbClr val="FF00FF"/>
                </a:solidFill>
                <a:ea typeface="楷体" panose="02010609060101010101" pitchFamily="49" charset="-122"/>
              </a:rPr>
              <a:t>三能级</a:t>
            </a:r>
            <a:endParaRPr lang="zh-CN" altLang="en-US" sz="2400" dirty="0">
              <a:ea typeface="楷体" panose="02010609060101010101" pitchFamily="49" charset="-122"/>
            </a:endParaRPr>
          </a:p>
        </p:txBody>
      </p:sp>
      <p:graphicFrame>
        <p:nvGraphicFramePr>
          <p:cNvPr id="233481" name="Object 9"/>
          <p:cNvGraphicFramePr>
            <a:graphicFrameLocks noChangeAspect="1"/>
          </p:cNvGraphicFramePr>
          <p:nvPr/>
        </p:nvGraphicFramePr>
        <p:xfrm>
          <a:off x="3657600" y="3276600"/>
          <a:ext cx="5257800" cy="923925"/>
        </p:xfrm>
        <a:graphic>
          <a:graphicData uri="http://schemas.openxmlformats.org/presentationml/2006/ole">
            <mc:AlternateContent xmlns:mc="http://schemas.openxmlformats.org/markup-compatibility/2006">
              <mc:Choice xmlns:v="urn:schemas-microsoft-com:vml" Requires="v">
                <p:oleObj spid="_x0000_s69648" name="公式" r:id="rId7" imgW="2895480" imgH="507960" progId="Equation.3">
                  <p:embed/>
                </p:oleObj>
              </mc:Choice>
              <mc:Fallback>
                <p:oleObj name="公式" r:id="rId7" imgW="2895480" imgH="5079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3276600"/>
                        <a:ext cx="525780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482" name="Object 10"/>
          <p:cNvGraphicFramePr>
            <a:graphicFrameLocks noChangeAspect="1"/>
          </p:cNvGraphicFramePr>
          <p:nvPr/>
        </p:nvGraphicFramePr>
        <p:xfrm>
          <a:off x="4572000" y="4343400"/>
          <a:ext cx="3352800" cy="509588"/>
        </p:xfrm>
        <a:graphic>
          <a:graphicData uri="http://schemas.openxmlformats.org/presentationml/2006/ole">
            <mc:AlternateContent xmlns:mc="http://schemas.openxmlformats.org/markup-compatibility/2006">
              <mc:Choice xmlns:v="urn:schemas-microsoft-com:vml" Requires="v">
                <p:oleObj spid="_x0000_s69649" name="Document" r:id="rId9" imgW="3487320" imgH="531720" progId="Word.Document.8">
                  <p:embed/>
                </p:oleObj>
              </mc:Choice>
              <mc:Fallback>
                <p:oleObj name="Document" r:id="rId9" imgW="3487320" imgH="531720" progId="Word.Document.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4343400"/>
                        <a:ext cx="3352800"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3483" name="Rectangle 11"/>
          <p:cNvSpPr>
            <a:spLocks noChangeArrowheads="1"/>
          </p:cNvSpPr>
          <p:nvPr/>
        </p:nvSpPr>
        <p:spPr bwMode="auto">
          <a:xfrm>
            <a:off x="381000" y="5765800"/>
            <a:ext cx="426243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600" dirty="0">
                <a:solidFill>
                  <a:schemeClr val="accent2"/>
                </a:solidFill>
                <a:latin typeface="楷体" panose="02010609060101010101" pitchFamily="49" charset="-122"/>
                <a:ea typeface="楷体" panose="02010609060101010101" pitchFamily="49" charset="-122"/>
              </a:rPr>
              <a:t>说明</a:t>
            </a:r>
            <a:r>
              <a:rPr lang="en-US" altLang="zh-CN" sz="2600" dirty="0">
                <a:solidFill>
                  <a:schemeClr val="accent2"/>
                </a:solidFill>
                <a:latin typeface="楷体" panose="02010609060101010101" pitchFamily="49" charset="-122"/>
                <a:ea typeface="楷体" panose="02010609060101010101" pitchFamily="49" charset="-122"/>
              </a:rPr>
              <a:t>:</a:t>
            </a:r>
            <a:r>
              <a:rPr lang="zh-CN" altLang="en-US" sz="2800" dirty="0">
                <a:solidFill>
                  <a:srgbClr val="000000"/>
                </a:solidFill>
                <a:latin typeface="楷体" panose="02010609060101010101" pitchFamily="49" charset="-122"/>
                <a:ea typeface="楷体" panose="02010609060101010101" pitchFamily="49" charset="-122"/>
              </a:rPr>
              <a:t>上述物理模型的缺陷</a:t>
            </a:r>
            <a:endParaRPr lang="zh-CN" altLang="en-US" sz="2800" baseline="-25000" dirty="0">
              <a:latin typeface="楷体" panose="02010609060101010101" pitchFamily="49" charset="-122"/>
              <a:ea typeface="楷体" panose="02010609060101010101" pitchFamily="49" charset="-122"/>
            </a:endParaRPr>
          </a:p>
        </p:txBody>
      </p:sp>
      <p:sp>
        <p:nvSpPr>
          <p:cNvPr id="5140" name="Rectangle 12"/>
          <p:cNvSpPr>
            <a:spLocks noChangeArrowheads="1"/>
          </p:cNvSpPr>
          <p:nvPr/>
        </p:nvSpPr>
        <p:spPr bwMode="auto">
          <a:xfrm>
            <a:off x="1258888" y="6962775"/>
            <a:ext cx="984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sz="2800" b="0">
                <a:solidFill>
                  <a:srgbClr val="000000"/>
                </a:solidFill>
                <a:ea typeface="黑体" pitchFamily="49" charset="-122"/>
              </a:rPr>
              <a:t> </a:t>
            </a:r>
            <a:endParaRPr lang="en-US" altLang="zh-CN" sz="2800" b="0" baseline="-25000">
              <a:ea typeface="黑体" pitchFamily="49" charset="-122"/>
            </a:endParaRPr>
          </a:p>
        </p:txBody>
      </p:sp>
      <p:sp>
        <p:nvSpPr>
          <p:cNvPr id="5141" name="Rectangle 13"/>
          <p:cNvSpPr>
            <a:spLocks noChangeArrowheads="1"/>
          </p:cNvSpPr>
          <p:nvPr/>
        </p:nvSpPr>
        <p:spPr bwMode="auto">
          <a:xfrm>
            <a:off x="4732338" y="5794375"/>
            <a:ext cx="2952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sz="2800" b="0">
                <a:solidFill>
                  <a:srgbClr val="000000"/>
                </a:solidFill>
                <a:ea typeface="黑体" pitchFamily="49" charset="-122"/>
              </a:rPr>
              <a:t>   </a:t>
            </a:r>
            <a:endParaRPr lang="en-US" altLang="zh-CN" sz="2800" b="0" baseline="-25000">
              <a:ea typeface="黑体" pitchFamily="49" charset="-122"/>
            </a:endParaRPr>
          </a:p>
        </p:txBody>
      </p:sp>
      <p:sp>
        <p:nvSpPr>
          <p:cNvPr id="233486" name="Rectangle 14"/>
          <p:cNvSpPr>
            <a:spLocks noChangeArrowheads="1"/>
          </p:cNvSpPr>
          <p:nvPr/>
        </p:nvSpPr>
        <p:spPr bwMode="auto">
          <a:xfrm>
            <a:off x="4724400" y="5842000"/>
            <a:ext cx="293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sz="2600" b="0">
                <a:ea typeface="黑体" pitchFamily="49" charset="-122"/>
                <a:sym typeface="Wingdings" pitchFamily="2" charset="2"/>
              </a:rPr>
              <a:t></a:t>
            </a:r>
          </a:p>
        </p:txBody>
      </p:sp>
      <p:graphicFrame>
        <p:nvGraphicFramePr>
          <p:cNvPr id="233488" name="Object 16"/>
          <p:cNvGraphicFramePr>
            <a:graphicFrameLocks noChangeAspect="1"/>
          </p:cNvGraphicFramePr>
          <p:nvPr/>
        </p:nvGraphicFramePr>
        <p:xfrm>
          <a:off x="4648200" y="5029200"/>
          <a:ext cx="1447800" cy="552450"/>
        </p:xfrm>
        <a:graphic>
          <a:graphicData uri="http://schemas.openxmlformats.org/presentationml/2006/ole">
            <mc:AlternateContent xmlns:mc="http://schemas.openxmlformats.org/markup-compatibility/2006">
              <mc:Choice xmlns:v="urn:schemas-microsoft-com:vml" Requires="v">
                <p:oleObj spid="_x0000_s69650" name="公式" r:id="rId11" imgW="596880" imgH="228600" progId="Equation.3">
                  <p:embed/>
                </p:oleObj>
              </mc:Choice>
              <mc:Fallback>
                <p:oleObj name="公式" r:id="rId11" imgW="59688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8200" y="5029200"/>
                        <a:ext cx="1447800"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489" name="Object 17"/>
          <p:cNvGraphicFramePr>
            <a:graphicFrameLocks noChangeAspect="1"/>
          </p:cNvGraphicFramePr>
          <p:nvPr/>
        </p:nvGraphicFramePr>
        <p:xfrm>
          <a:off x="7391400" y="5105400"/>
          <a:ext cx="914400" cy="319088"/>
        </p:xfrm>
        <a:graphic>
          <a:graphicData uri="http://schemas.openxmlformats.org/presentationml/2006/ole">
            <mc:AlternateContent xmlns:mc="http://schemas.openxmlformats.org/markup-compatibility/2006">
              <mc:Choice xmlns:v="urn:schemas-microsoft-com:vml" Requires="v">
                <p:oleObj spid="_x0000_s69651" name="公式" r:id="rId13" imgW="685800" imgH="241200" progId="Equation.3">
                  <p:embed/>
                </p:oleObj>
              </mc:Choice>
              <mc:Fallback>
                <p:oleObj name="公式" r:id="rId13" imgW="685800" imgH="241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91400" y="5105400"/>
                        <a:ext cx="9144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3490" name="Text Box 18"/>
          <p:cNvSpPr txBox="1">
            <a:spLocks noChangeArrowheads="1"/>
          </p:cNvSpPr>
          <p:nvPr/>
        </p:nvSpPr>
        <p:spPr bwMode="auto">
          <a:xfrm>
            <a:off x="6172200" y="5053013"/>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400" dirty="0">
                <a:latin typeface="Times New Roman" pitchFamily="18" charset="0"/>
                <a:ea typeface="楷体" panose="02010609060101010101" pitchFamily="49" charset="-122"/>
              </a:rPr>
              <a:t>才能使</a:t>
            </a:r>
            <a:endParaRPr lang="zh-CN" altLang="en-US" sz="2800" dirty="0">
              <a:latin typeface="Times New Roman" pitchFamily="18" charset="0"/>
              <a:ea typeface="楷体" panose="02010609060101010101" pitchFamily="49" charset="-122"/>
            </a:endParaRPr>
          </a:p>
        </p:txBody>
      </p:sp>
      <p:grpSp>
        <p:nvGrpSpPr>
          <p:cNvPr id="2" name="Group 34"/>
          <p:cNvGrpSpPr>
            <a:grpSpLocks/>
          </p:cNvGrpSpPr>
          <p:nvPr/>
        </p:nvGrpSpPr>
        <p:grpSpPr bwMode="auto">
          <a:xfrm>
            <a:off x="5105400" y="5791200"/>
            <a:ext cx="1771650" cy="488950"/>
            <a:chOff x="3216" y="3648"/>
            <a:chExt cx="1008" cy="338"/>
          </a:xfrm>
        </p:grpSpPr>
        <p:sp>
          <p:nvSpPr>
            <p:cNvPr id="5155" name="Rectangle 19"/>
            <p:cNvSpPr>
              <a:spLocks noChangeArrowheads="1"/>
            </p:cNvSpPr>
            <p:nvPr/>
          </p:nvSpPr>
          <p:spPr bwMode="auto">
            <a:xfrm>
              <a:off x="3216" y="3648"/>
              <a:ext cx="534"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600" dirty="0">
                  <a:solidFill>
                    <a:srgbClr val="000000"/>
                  </a:solidFill>
                  <a:latin typeface="楷体" panose="02010609060101010101" pitchFamily="49" charset="-122"/>
                  <a:ea typeface="楷体" panose="02010609060101010101" pitchFamily="49" charset="-122"/>
                </a:rPr>
                <a:t>假设</a:t>
              </a:r>
              <a:endParaRPr lang="zh-CN" altLang="en-US" sz="2800" dirty="0">
                <a:solidFill>
                  <a:srgbClr val="000000"/>
                </a:solidFill>
                <a:latin typeface="楷体" panose="02010609060101010101" pitchFamily="49" charset="-122"/>
                <a:ea typeface="楷体" panose="02010609060101010101" pitchFamily="49" charset="-122"/>
              </a:endParaRPr>
            </a:p>
          </p:txBody>
        </p:sp>
        <p:graphicFrame>
          <p:nvGraphicFramePr>
            <p:cNvPr id="5133" name="Object 20"/>
            <p:cNvGraphicFramePr>
              <a:graphicFrameLocks noChangeAspect="1"/>
            </p:cNvGraphicFramePr>
            <p:nvPr/>
          </p:nvGraphicFramePr>
          <p:xfrm>
            <a:off x="3744" y="3728"/>
            <a:ext cx="480" cy="194"/>
          </p:xfrm>
          <a:graphic>
            <a:graphicData uri="http://schemas.openxmlformats.org/presentationml/2006/ole">
              <mc:AlternateContent xmlns:mc="http://schemas.openxmlformats.org/markup-compatibility/2006">
                <mc:Choice xmlns:v="urn:schemas-microsoft-com:vml" Requires="v">
                  <p:oleObj spid="_x0000_s69652" name="公式" r:id="rId15" imgW="406080" imgH="164880" progId="Equation.3">
                    <p:embed/>
                  </p:oleObj>
                </mc:Choice>
                <mc:Fallback>
                  <p:oleObj name="公式" r:id="rId15" imgW="406080" imgH="1648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44" y="3728"/>
                          <a:ext cx="480"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35"/>
          <p:cNvGrpSpPr>
            <a:grpSpLocks/>
          </p:cNvGrpSpPr>
          <p:nvPr/>
        </p:nvGrpSpPr>
        <p:grpSpPr bwMode="auto">
          <a:xfrm>
            <a:off x="7086600" y="5765800"/>
            <a:ext cx="1381125" cy="519113"/>
            <a:chOff x="4464" y="3632"/>
            <a:chExt cx="870" cy="327"/>
          </a:xfrm>
        </p:grpSpPr>
        <p:sp>
          <p:nvSpPr>
            <p:cNvPr id="5154" name="Rectangle 15"/>
            <p:cNvSpPr>
              <a:spLocks noChangeArrowheads="1"/>
            </p:cNvSpPr>
            <p:nvPr/>
          </p:nvSpPr>
          <p:spPr bwMode="auto">
            <a:xfrm>
              <a:off x="4464" y="3680"/>
              <a:ext cx="1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sz="2600" b="0">
                  <a:ea typeface="黑体" pitchFamily="49" charset="-122"/>
                  <a:sym typeface="Wingdings" pitchFamily="2" charset="2"/>
                </a:rPr>
                <a:t></a:t>
              </a:r>
            </a:p>
          </p:txBody>
        </p:sp>
        <p:graphicFrame>
          <p:nvGraphicFramePr>
            <p:cNvPr id="5132" name="Object 21"/>
            <p:cNvGraphicFramePr>
              <a:graphicFrameLocks noChangeAspect="1"/>
            </p:cNvGraphicFramePr>
            <p:nvPr/>
          </p:nvGraphicFramePr>
          <p:xfrm>
            <a:off x="4678" y="3632"/>
            <a:ext cx="656" cy="327"/>
          </p:xfrm>
          <a:graphic>
            <a:graphicData uri="http://schemas.openxmlformats.org/presentationml/2006/ole">
              <mc:AlternateContent xmlns:mc="http://schemas.openxmlformats.org/markup-compatibility/2006">
                <mc:Choice xmlns:v="urn:schemas-microsoft-com:vml" Requires="v">
                  <p:oleObj spid="_x0000_s69653" name="公式" r:id="rId17" imgW="482400" imgH="241200" progId="Equation.3">
                    <p:embed/>
                  </p:oleObj>
                </mc:Choice>
                <mc:Fallback>
                  <p:oleObj name="公式" r:id="rId17" imgW="482400" imgH="2412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78" y="3632"/>
                          <a:ext cx="65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33494" name="Object 22"/>
          <p:cNvGraphicFramePr>
            <a:graphicFrameLocks noChangeAspect="1"/>
          </p:cNvGraphicFramePr>
          <p:nvPr/>
        </p:nvGraphicFramePr>
        <p:xfrm>
          <a:off x="1066800" y="1524000"/>
          <a:ext cx="1719263" cy="436563"/>
        </p:xfrm>
        <a:graphic>
          <a:graphicData uri="http://schemas.openxmlformats.org/presentationml/2006/ole">
            <mc:AlternateContent xmlns:mc="http://schemas.openxmlformats.org/markup-compatibility/2006">
              <mc:Choice xmlns:v="urn:schemas-microsoft-com:vml" Requires="v">
                <p:oleObj spid="_x0000_s69654" name="公式" r:id="rId19" imgW="901440" imgH="228600" progId="Equation.3">
                  <p:embed/>
                </p:oleObj>
              </mc:Choice>
              <mc:Fallback>
                <p:oleObj name="公式" r:id="rId19" imgW="901440" imgH="228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6800" y="1524000"/>
                        <a:ext cx="1719263"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495" name="Object 23"/>
          <p:cNvGraphicFramePr>
            <a:graphicFrameLocks noChangeAspect="1"/>
          </p:cNvGraphicFramePr>
          <p:nvPr/>
        </p:nvGraphicFramePr>
        <p:xfrm>
          <a:off x="1066800" y="2133600"/>
          <a:ext cx="1981200" cy="439738"/>
        </p:xfrm>
        <a:graphic>
          <a:graphicData uri="http://schemas.openxmlformats.org/presentationml/2006/ole">
            <mc:AlternateContent xmlns:mc="http://schemas.openxmlformats.org/markup-compatibility/2006">
              <mc:Choice xmlns:v="urn:schemas-microsoft-com:vml" Requires="v">
                <p:oleObj spid="_x0000_s69655" name="公式" r:id="rId21" imgW="1028520" imgH="228600" progId="Equation.3">
                  <p:embed/>
                </p:oleObj>
              </mc:Choice>
              <mc:Fallback>
                <p:oleObj name="公式" r:id="rId21" imgW="1028520" imgH="228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66800" y="2133600"/>
                        <a:ext cx="19812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496" name="Object 24"/>
          <p:cNvGraphicFramePr>
            <a:graphicFrameLocks noChangeAspect="1"/>
          </p:cNvGraphicFramePr>
          <p:nvPr/>
        </p:nvGraphicFramePr>
        <p:xfrm>
          <a:off x="4572000" y="1600200"/>
          <a:ext cx="3429000" cy="879475"/>
        </p:xfrm>
        <a:graphic>
          <a:graphicData uri="http://schemas.openxmlformats.org/presentationml/2006/ole">
            <mc:AlternateContent xmlns:mc="http://schemas.openxmlformats.org/markup-compatibility/2006">
              <mc:Choice xmlns:v="urn:schemas-microsoft-com:vml" Requires="v">
                <p:oleObj spid="_x0000_s69656" name="公式" r:id="rId23" imgW="1790640" imgH="482400" progId="Equation.3">
                  <p:embed/>
                </p:oleObj>
              </mc:Choice>
              <mc:Fallback>
                <p:oleObj name="公式" r:id="rId23" imgW="1790640" imgH="4824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72000" y="1600200"/>
                        <a:ext cx="3429000" cy="87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3497" name="Text Box 25"/>
          <p:cNvSpPr txBox="1">
            <a:spLocks noChangeArrowheads="1"/>
          </p:cNvSpPr>
          <p:nvPr/>
        </p:nvSpPr>
        <p:spPr bwMode="auto">
          <a:xfrm>
            <a:off x="4572000" y="2590800"/>
            <a:ext cx="365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sz="2400" b="0" i="1" dirty="0">
                <a:latin typeface="Times New Roman" pitchFamily="18" charset="0"/>
                <a:ea typeface="楷体" panose="02010609060101010101" pitchFamily="49" charset="-122"/>
              </a:rPr>
              <a:t>W </a:t>
            </a:r>
            <a:r>
              <a:rPr lang="en-US" altLang="zh-CN" sz="2400" b="0" i="1" baseline="-25000" dirty="0">
                <a:latin typeface="Times New Roman" pitchFamily="18" charset="0"/>
                <a:ea typeface="楷体" panose="02010609060101010101" pitchFamily="49" charset="-122"/>
              </a:rPr>
              <a:t>03 </a:t>
            </a:r>
            <a:r>
              <a:rPr lang="en-US" altLang="zh-CN" sz="2400" b="0" i="1" dirty="0">
                <a:latin typeface="Times New Roman" pitchFamily="18" charset="0"/>
                <a:ea typeface="楷体" panose="02010609060101010101" pitchFamily="49" charset="-122"/>
                <a:sym typeface="Symbol" pitchFamily="18" charset="2"/>
              </a:rPr>
              <a:t>,</a:t>
            </a:r>
            <a:r>
              <a:rPr lang="en-US" altLang="zh-CN" sz="2400" b="0" i="1" baseline="-25000" dirty="0">
                <a:latin typeface="Times New Roman" pitchFamily="18" charset="0"/>
                <a:ea typeface="楷体" panose="02010609060101010101" pitchFamily="49" charset="-122"/>
              </a:rPr>
              <a:t> </a:t>
            </a:r>
            <a:r>
              <a:rPr lang="en-US" altLang="zh-CN" sz="2400" b="0" i="1" dirty="0">
                <a:latin typeface="Times New Roman" pitchFamily="18" charset="0"/>
                <a:ea typeface="楷体" panose="02010609060101010101" pitchFamily="49" charset="-122"/>
              </a:rPr>
              <a:t>n</a:t>
            </a:r>
            <a:r>
              <a:rPr lang="en-US" altLang="zh-CN" sz="2400" b="0" i="1" dirty="0">
                <a:latin typeface="Times New Roman" pitchFamily="18" charset="0"/>
                <a:ea typeface="楷体" panose="02010609060101010101" pitchFamily="49" charset="-122"/>
                <a:sym typeface="Symbol" pitchFamily="18" charset="2"/>
              </a:rPr>
              <a:t></a:t>
            </a:r>
            <a:r>
              <a:rPr lang="en-US" altLang="zh-CN" sz="2400" b="0" i="1" dirty="0">
                <a:latin typeface="Times New Roman" pitchFamily="18" charset="0"/>
                <a:ea typeface="楷体" panose="02010609060101010101" pitchFamily="49" charset="-122"/>
              </a:rPr>
              <a:t>, </a:t>
            </a:r>
            <a:r>
              <a:rPr lang="en-US" altLang="zh-CN" sz="2400" b="0" i="1" dirty="0">
                <a:latin typeface="Times New Roman" pitchFamily="18" charset="0"/>
                <a:ea typeface="楷体" panose="02010609060101010101" pitchFamily="49" charset="-122"/>
                <a:sym typeface="Symbol" pitchFamily="18" charset="2"/>
              </a:rPr>
              <a:t></a:t>
            </a:r>
            <a:r>
              <a:rPr lang="en-US" altLang="zh-CN" sz="2400" b="0" i="1" baseline="-25000" dirty="0">
                <a:latin typeface="Times New Roman" pitchFamily="18" charset="0"/>
                <a:ea typeface="楷体" panose="02010609060101010101" pitchFamily="49" charset="-122"/>
              </a:rPr>
              <a:t>21</a:t>
            </a:r>
            <a:r>
              <a:rPr lang="en-US" altLang="zh-CN" sz="2400" b="0" i="1" dirty="0">
                <a:latin typeface="Times New Roman" pitchFamily="18" charset="0"/>
                <a:ea typeface="楷体" panose="02010609060101010101" pitchFamily="49" charset="-122"/>
                <a:sym typeface="Symbol" pitchFamily="18" charset="2"/>
              </a:rPr>
              <a:t></a:t>
            </a:r>
            <a:r>
              <a:rPr lang="en-US" altLang="zh-CN" sz="2400" b="0" i="1" dirty="0">
                <a:latin typeface="Times New Roman" pitchFamily="18" charset="0"/>
                <a:ea typeface="楷体" panose="02010609060101010101" pitchFamily="49" charset="-122"/>
              </a:rPr>
              <a:t>, </a:t>
            </a:r>
            <a:r>
              <a:rPr lang="en-US" altLang="zh-CN" sz="2400" b="0" i="1" dirty="0">
                <a:latin typeface="Times New Roman" pitchFamily="18" charset="0"/>
                <a:ea typeface="楷体" panose="02010609060101010101" pitchFamily="49" charset="-122"/>
                <a:sym typeface="Symbol" pitchFamily="18" charset="2"/>
              </a:rPr>
              <a:t></a:t>
            </a:r>
            <a:r>
              <a:rPr lang="en-US" altLang="zh-CN" sz="2400" b="0" i="1" baseline="-25000" dirty="0">
                <a:latin typeface="Times New Roman" pitchFamily="18" charset="0"/>
                <a:ea typeface="楷体" panose="02010609060101010101" pitchFamily="49" charset="-122"/>
              </a:rPr>
              <a:t>2</a:t>
            </a:r>
            <a:r>
              <a:rPr lang="en-US" altLang="zh-CN" sz="2400" b="0" i="1" dirty="0">
                <a:latin typeface="Times New Roman" pitchFamily="18" charset="0"/>
                <a:ea typeface="楷体" panose="02010609060101010101" pitchFamily="49" charset="-122"/>
                <a:sym typeface="Symbol" pitchFamily="18" charset="2"/>
              </a:rPr>
              <a:t></a:t>
            </a:r>
            <a:r>
              <a:rPr lang="en-US" altLang="zh-CN" sz="2400" b="0" i="1" dirty="0">
                <a:latin typeface="Times New Roman" pitchFamily="18" charset="0"/>
                <a:ea typeface="楷体" panose="02010609060101010101" pitchFamily="49" charset="-122"/>
              </a:rPr>
              <a:t> </a:t>
            </a:r>
            <a:r>
              <a:rPr lang="en-US" altLang="zh-CN" sz="2400" i="1" dirty="0">
                <a:latin typeface="Times New Roman" pitchFamily="18" charset="0"/>
                <a:ea typeface="楷体" panose="02010609060101010101" pitchFamily="49" charset="-122"/>
                <a:sym typeface="Symbol" pitchFamily="18" charset="2"/>
              </a:rPr>
              <a:t></a:t>
            </a:r>
            <a:r>
              <a:rPr lang="en-US" altLang="zh-CN" sz="2400" b="0" i="1" dirty="0">
                <a:latin typeface="Times New Roman" pitchFamily="18" charset="0"/>
                <a:ea typeface="楷体" panose="02010609060101010101" pitchFamily="49" charset="-122"/>
              </a:rPr>
              <a:t> P</a:t>
            </a:r>
            <a:r>
              <a:rPr lang="en-US" altLang="zh-CN" sz="2400" b="0" i="1" dirty="0">
                <a:latin typeface="Times New Roman" pitchFamily="18" charset="0"/>
                <a:ea typeface="楷体" panose="02010609060101010101" pitchFamily="49" charset="-122"/>
                <a:sym typeface="Symbol" pitchFamily="18" charset="2"/>
              </a:rPr>
              <a:t></a:t>
            </a:r>
            <a:endParaRPr lang="en-US" altLang="zh-CN" sz="2000" b="0" dirty="0">
              <a:latin typeface="Times New Roman" pitchFamily="18" charset="0"/>
              <a:ea typeface="楷体" panose="02010609060101010101" pitchFamily="49" charset="-122"/>
              <a:sym typeface="Symbol" pitchFamily="18" charset="2"/>
            </a:endParaRPr>
          </a:p>
        </p:txBody>
      </p:sp>
      <p:sp>
        <p:nvSpPr>
          <p:cNvPr id="233498" name="Text Box 26"/>
          <p:cNvSpPr txBox="1">
            <a:spLocks noChangeArrowheads="1"/>
          </p:cNvSpPr>
          <p:nvPr/>
        </p:nvSpPr>
        <p:spPr bwMode="auto">
          <a:xfrm>
            <a:off x="223877" y="1600200"/>
            <a:ext cx="553998"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400" dirty="0">
                <a:solidFill>
                  <a:srgbClr val="FF00FF"/>
                </a:solidFill>
                <a:ea typeface="楷体" panose="02010609060101010101" pitchFamily="49" charset="-122"/>
              </a:rPr>
              <a:t>四能级</a:t>
            </a:r>
            <a:endParaRPr lang="zh-CN" altLang="en-US" sz="2800" dirty="0">
              <a:ea typeface="楷体" panose="02010609060101010101" pitchFamily="49" charset="-122"/>
            </a:endParaRPr>
          </a:p>
        </p:txBody>
      </p:sp>
      <p:sp>
        <p:nvSpPr>
          <p:cNvPr id="233499" name="AutoShape 27"/>
          <p:cNvSpPr>
            <a:spLocks/>
          </p:cNvSpPr>
          <p:nvPr/>
        </p:nvSpPr>
        <p:spPr bwMode="auto">
          <a:xfrm>
            <a:off x="3352800" y="1600200"/>
            <a:ext cx="152400" cy="838200"/>
          </a:xfrm>
          <a:prstGeom prst="rightBrace">
            <a:avLst>
              <a:gd name="adj1" fmla="val 458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33500" name="AutoShape 28"/>
          <p:cNvSpPr>
            <a:spLocks noChangeArrowheads="1"/>
          </p:cNvSpPr>
          <p:nvPr/>
        </p:nvSpPr>
        <p:spPr bwMode="auto">
          <a:xfrm>
            <a:off x="3886200" y="1905000"/>
            <a:ext cx="304800" cy="304800"/>
          </a:xfrm>
          <a:prstGeom prst="rightArrow">
            <a:avLst>
              <a:gd name="adj1" fmla="val 50000"/>
              <a:gd name="adj2" fmla="val 25000"/>
            </a:avLst>
          </a:prstGeom>
          <a:solidFill>
            <a:srgbClr val="FF0000"/>
          </a:solidFill>
          <a:ln w="9525">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233501" name="Object 29"/>
          <p:cNvGraphicFramePr>
            <a:graphicFrameLocks noChangeAspect="1"/>
          </p:cNvGraphicFramePr>
          <p:nvPr/>
        </p:nvGraphicFramePr>
        <p:xfrm>
          <a:off x="5943600" y="762000"/>
          <a:ext cx="2133600" cy="768350"/>
        </p:xfrm>
        <a:graphic>
          <a:graphicData uri="http://schemas.openxmlformats.org/presentationml/2006/ole">
            <mc:AlternateContent xmlns:mc="http://schemas.openxmlformats.org/markup-compatibility/2006">
              <mc:Choice xmlns:v="urn:schemas-microsoft-com:vml" Requires="v">
                <p:oleObj spid="_x0000_s69657" name="公式" r:id="rId25" imgW="1193760" imgH="431640" progId="Equation.3">
                  <p:embed/>
                </p:oleObj>
              </mc:Choice>
              <mc:Fallback>
                <p:oleObj name="公式" r:id="rId25" imgW="1193760" imgH="43164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943600" y="762000"/>
                        <a:ext cx="2133600"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3502" name="Oval 30"/>
          <p:cNvSpPr>
            <a:spLocks noChangeArrowheads="1"/>
          </p:cNvSpPr>
          <p:nvPr/>
        </p:nvSpPr>
        <p:spPr bwMode="auto">
          <a:xfrm>
            <a:off x="6588125" y="908050"/>
            <a:ext cx="228600" cy="4572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33503" name="Oval 31"/>
          <p:cNvSpPr>
            <a:spLocks noChangeArrowheads="1"/>
          </p:cNvSpPr>
          <p:nvPr/>
        </p:nvSpPr>
        <p:spPr bwMode="auto">
          <a:xfrm>
            <a:off x="7162800" y="838200"/>
            <a:ext cx="381000" cy="3048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33504" name="Text Box 32"/>
          <p:cNvSpPr txBox="1">
            <a:spLocks noChangeArrowheads="1"/>
          </p:cNvSpPr>
          <p:nvPr/>
        </p:nvSpPr>
        <p:spPr bwMode="auto">
          <a:xfrm>
            <a:off x="457200" y="5029200"/>
            <a:ext cx="41862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800" dirty="0">
                <a:latin typeface="楷体" panose="02010609060101010101" pitchFamily="49" charset="-122"/>
                <a:ea typeface="楷体" panose="02010609060101010101" pitchFamily="49" charset="-122"/>
              </a:rPr>
              <a:t>三能级系统对</a:t>
            </a:r>
            <a:r>
              <a:rPr lang="en-US" altLang="zh-CN" sz="2800" i="1" dirty="0">
                <a:solidFill>
                  <a:srgbClr val="FF00FF"/>
                </a:solidFill>
                <a:latin typeface="Times New Roman" pitchFamily="18" charset="0"/>
                <a:ea typeface="楷体" panose="02010609060101010101" pitchFamily="49" charset="-122"/>
              </a:rPr>
              <a:t>W</a:t>
            </a:r>
            <a:r>
              <a:rPr lang="en-US" altLang="zh-CN" sz="2800" i="1" baseline="-25000" dirty="0">
                <a:solidFill>
                  <a:srgbClr val="FF00FF"/>
                </a:solidFill>
                <a:latin typeface="Times New Roman" pitchFamily="18" charset="0"/>
                <a:ea typeface="楷体" panose="02010609060101010101" pitchFamily="49" charset="-122"/>
              </a:rPr>
              <a:t>13</a:t>
            </a:r>
            <a:r>
              <a:rPr lang="zh-CN" altLang="en-US" sz="2800" dirty="0">
                <a:solidFill>
                  <a:srgbClr val="FF00FF"/>
                </a:solidFill>
                <a:latin typeface="楷体" panose="02010609060101010101" pitchFamily="49" charset="-122"/>
                <a:ea typeface="楷体" panose="02010609060101010101" pitchFamily="49" charset="-122"/>
              </a:rPr>
              <a:t>有要求</a:t>
            </a:r>
            <a:endParaRPr lang="zh-CN" altLang="en-US" sz="2800" b="0" dirty="0">
              <a:latin typeface="Times New Roman" pitchFamily="18" charset="0"/>
              <a:ea typeface="宋体" pitchFamily="2" charset="-122"/>
            </a:endParaRPr>
          </a:p>
        </p:txBody>
      </p:sp>
      <p:sp>
        <p:nvSpPr>
          <p:cNvPr id="233505" name="AutoShape 33"/>
          <p:cNvSpPr>
            <a:spLocks/>
          </p:cNvSpPr>
          <p:nvPr/>
        </p:nvSpPr>
        <p:spPr bwMode="auto">
          <a:xfrm>
            <a:off x="3352800" y="3276600"/>
            <a:ext cx="152400" cy="838200"/>
          </a:xfrm>
          <a:prstGeom prst="rightBrace">
            <a:avLst>
              <a:gd name="adj1" fmla="val 458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Tree>
    <p:extLst>
      <p:ext uri="{BB962C8B-B14F-4D97-AF65-F5344CB8AC3E}">
        <p14:creationId xmlns:p14="http://schemas.microsoft.com/office/powerpoint/2010/main" val="20030250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4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34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34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347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350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350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350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34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3349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3349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3499"/>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350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3349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3497"/>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3480"/>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23347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233479"/>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3505"/>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233481"/>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233482"/>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350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0"/>
                                          </p:stCondLst>
                                        </p:cTn>
                                        <p:tgtEl>
                                          <p:spTgt spid="233488"/>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33490"/>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0"/>
                                          </p:stCondLst>
                                        </p:cTn>
                                        <p:tgtEl>
                                          <p:spTgt spid="233489"/>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0"/>
                                          </p:stCondLst>
                                        </p:cTn>
                                        <p:tgtEl>
                                          <p:spTgt spid="233483">
                                            <p:txEl>
                                              <p:pRg st="0" end="0"/>
                                            </p:txEl>
                                          </p:spTgt>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33486"/>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nodeType="clickEffect">
                                  <p:stCondLst>
                                    <p:cond delay="0"/>
                                  </p:stCondLst>
                                  <p:childTnLst>
                                    <p:set>
                                      <p:cBhvr>
                                        <p:cTn id="110" dur="1" fill="hold">
                                          <p:stCondLst>
                                            <p:cond delay="0"/>
                                          </p:stCondLst>
                                        </p:cTn>
                                        <p:tgtEl>
                                          <p:spTgt spid="2"/>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nodeType="clickEffect">
                                  <p:stCondLst>
                                    <p:cond delay="0"/>
                                  </p:stCondLst>
                                  <p:childTnLst>
                                    <p:set>
                                      <p:cBhvr>
                                        <p:cTn id="1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4" grpId="0"/>
      <p:bldP spid="233475" grpId="0" animBg="1"/>
      <p:bldP spid="233476" grpId="0"/>
      <p:bldP spid="233477" grpId="0"/>
      <p:bldP spid="233480" grpId="0"/>
      <p:bldP spid="233486" grpId="0"/>
      <p:bldP spid="233490" grpId="0"/>
      <p:bldP spid="233497" grpId="0"/>
      <p:bldP spid="233498" grpId="0"/>
      <p:bldP spid="233499" grpId="0" animBg="1"/>
      <p:bldP spid="233500" grpId="0" animBg="1"/>
      <p:bldP spid="233502" grpId="0" animBg="1"/>
      <p:bldP spid="233503" grpId="0" animBg="1"/>
      <p:bldP spid="233504" grpId="0"/>
      <p:bldP spid="23350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ext Box 2"/>
          <p:cNvSpPr txBox="1">
            <a:spLocks noChangeArrowheads="1"/>
          </p:cNvSpPr>
          <p:nvPr/>
        </p:nvSpPr>
        <p:spPr bwMode="auto">
          <a:xfrm>
            <a:off x="379413" y="258763"/>
            <a:ext cx="548798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sz="2600" dirty="0">
                <a:solidFill>
                  <a:schemeClr val="accent2"/>
                </a:solidFill>
                <a:latin typeface="楷体" panose="02010609060101010101" pitchFamily="49" charset="-122"/>
                <a:ea typeface="楷体" panose="02010609060101010101" pitchFamily="49" charset="-122"/>
              </a:rPr>
              <a:t>2. </a:t>
            </a:r>
            <a:r>
              <a:rPr lang="zh-CN" altLang="en-US" sz="2600" dirty="0">
                <a:solidFill>
                  <a:schemeClr val="accent2"/>
                </a:solidFill>
                <a:latin typeface="楷体" panose="02010609060101010101" pitchFamily="49" charset="-122"/>
                <a:ea typeface="楷体" panose="02010609060101010101" pitchFamily="49" charset="-122"/>
              </a:rPr>
              <a:t>非均匀加宽</a:t>
            </a:r>
            <a:r>
              <a:rPr lang="zh-CN" altLang="en-US" sz="2600" u="sng" dirty="0">
                <a:solidFill>
                  <a:srgbClr val="FF0000"/>
                </a:solidFill>
                <a:latin typeface="楷体" panose="02010609060101010101" pitchFamily="49" charset="-122"/>
                <a:ea typeface="楷体" panose="02010609060101010101" pitchFamily="49" charset="-122"/>
              </a:rPr>
              <a:t>单模</a:t>
            </a:r>
            <a:r>
              <a:rPr lang="zh-CN" altLang="en-US" sz="2600" dirty="0">
                <a:solidFill>
                  <a:schemeClr val="accent2"/>
                </a:solidFill>
                <a:latin typeface="楷体" panose="02010609060101010101" pitchFamily="49" charset="-122"/>
                <a:ea typeface="楷体" panose="02010609060101010101" pitchFamily="49" charset="-122"/>
              </a:rPr>
              <a:t>激光器</a:t>
            </a:r>
            <a:endParaRPr lang="zh-CN" altLang="en-US" sz="2400" dirty="0">
              <a:latin typeface="楷体" panose="02010609060101010101" pitchFamily="49" charset="-122"/>
              <a:ea typeface="楷体" panose="02010609060101010101" pitchFamily="49" charset="-122"/>
            </a:endParaRPr>
          </a:p>
        </p:txBody>
      </p:sp>
      <p:grpSp>
        <p:nvGrpSpPr>
          <p:cNvPr id="2" name="Group 24"/>
          <p:cNvGrpSpPr>
            <a:grpSpLocks/>
          </p:cNvGrpSpPr>
          <p:nvPr/>
        </p:nvGrpSpPr>
        <p:grpSpPr bwMode="auto">
          <a:xfrm>
            <a:off x="381000" y="838200"/>
            <a:ext cx="8610600" cy="488950"/>
            <a:chOff x="240" y="528"/>
            <a:chExt cx="5424" cy="308"/>
          </a:xfrm>
        </p:grpSpPr>
        <p:sp>
          <p:nvSpPr>
            <p:cNvPr id="6171" name="Text Box 3"/>
            <p:cNvSpPr txBox="1">
              <a:spLocks noChangeArrowheads="1"/>
            </p:cNvSpPr>
            <p:nvPr/>
          </p:nvSpPr>
          <p:spPr bwMode="auto">
            <a:xfrm>
              <a:off x="240" y="528"/>
              <a:ext cx="542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sz="2600" dirty="0">
                  <a:solidFill>
                    <a:srgbClr val="FF00FF"/>
                  </a:solidFill>
                  <a:latin typeface="Symbol" pitchFamily="18" charset="2"/>
                  <a:ea typeface="黑体" pitchFamily="49" charset="-122"/>
                </a:rPr>
                <a:t>n</a:t>
              </a:r>
              <a:r>
                <a:rPr lang="en-US" altLang="zh-CN" sz="2600" baseline="-25000" dirty="0">
                  <a:solidFill>
                    <a:srgbClr val="FF00FF"/>
                  </a:solidFill>
                  <a:latin typeface="黑体" pitchFamily="49" charset="-122"/>
                  <a:ea typeface="黑体" pitchFamily="49" charset="-122"/>
                </a:rPr>
                <a:t>q</a:t>
              </a:r>
              <a:r>
                <a:rPr lang="en-US" altLang="zh-CN" sz="2600" dirty="0">
                  <a:solidFill>
                    <a:srgbClr val="FF00FF"/>
                  </a:solidFill>
                  <a:latin typeface="黑体" pitchFamily="49" charset="-122"/>
                  <a:ea typeface="黑体" pitchFamily="49" charset="-122"/>
                  <a:sym typeface="Symbol" pitchFamily="18" charset="2"/>
                </a:rPr>
                <a:t></a:t>
              </a:r>
              <a:r>
                <a:rPr lang="en-US" altLang="zh-CN" sz="2600" dirty="0">
                  <a:solidFill>
                    <a:srgbClr val="FF00FF"/>
                  </a:solidFill>
                  <a:latin typeface="Symbol" pitchFamily="18" charset="2"/>
                  <a:ea typeface="黑体" pitchFamily="49" charset="-122"/>
                  <a:sym typeface="Symbol" pitchFamily="18" charset="2"/>
                </a:rPr>
                <a:t>n</a:t>
              </a:r>
              <a:r>
                <a:rPr lang="en-US" altLang="zh-CN" sz="2600" baseline="-25000" dirty="0">
                  <a:solidFill>
                    <a:srgbClr val="FF00FF"/>
                  </a:solidFill>
                  <a:latin typeface="黑体" pitchFamily="49" charset="-122"/>
                  <a:ea typeface="黑体" pitchFamily="49" charset="-122"/>
                  <a:sym typeface="Symbol" pitchFamily="18" charset="2"/>
                </a:rPr>
                <a:t>0</a:t>
              </a:r>
              <a:r>
                <a:rPr lang="zh-CN" altLang="en-US" sz="2600" dirty="0">
                  <a:latin typeface="楷体" panose="02010609060101010101" pitchFamily="49" charset="-122"/>
                  <a:ea typeface="楷体" panose="02010609060101010101" pitchFamily="49" charset="-122"/>
                </a:rPr>
                <a:t>时</a:t>
              </a:r>
              <a:r>
                <a:rPr lang="en-US" altLang="zh-CN" sz="26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和   分别在增益曲线烧两个孔</a:t>
              </a:r>
              <a:r>
                <a:rPr lang="en-US" altLang="zh-CN" sz="2600" dirty="0">
                  <a:latin typeface="楷体" panose="02010609060101010101" pitchFamily="49" charset="-122"/>
                  <a:ea typeface="楷体" panose="02010609060101010101" pitchFamily="49" charset="-122"/>
                </a:rPr>
                <a:t>,</a:t>
              </a:r>
              <a:r>
                <a:rPr lang="zh-CN" altLang="en-US" sz="2600" dirty="0">
                  <a:latin typeface="楷体" panose="02010609060101010101" pitchFamily="49" charset="-122"/>
                  <a:ea typeface="楷体" panose="02010609060101010101" pitchFamily="49" charset="-122"/>
                </a:rPr>
                <a:t>不是共同作用</a:t>
              </a:r>
            </a:p>
          </p:txBody>
        </p:sp>
        <p:graphicFrame>
          <p:nvGraphicFramePr>
            <p:cNvPr id="6158" name="Object 4"/>
            <p:cNvGraphicFramePr>
              <a:graphicFrameLocks noChangeAspect="1"/>
            </p:cNvGraphicFramePr>
            <p:nvPr/>
          </p:nvGraphicFramePr>
          <p:xfrm>
            <a:off x="1056" y="528"/>
            <a:ext cx="212" cy="288"/>
          </p:xfrm>
          <a:graphic>
            <a:graphicData uri="http://schemas.openxmlformats.org/presentationml/2006/ole">
              <mc:AlternateContent xmlns:mc="http://schemas.openxmlformats.org/markup-compatibility/2006">
                <mc:Choice xmlns:v="urn:schemas-microsoft-com:vml" Requires="v">
                  <p:oleObj spid="_x0000_s70672" name="公式" r:id="rId3" imgW="177480" imgH="241200" progId="Equation.3">
                    <p:embed/>
                  </p:oleObj>
                </mc:Choice>
                <mc:Fallback>
                  <p:oleObj name="公式" r:id="rId3" imgW="17748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528"/>
                          <a:ext cx="21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9" name="Object 5"/>
            <p:cNvGraphicFramePr>
              <a:graphicFrameLocks noChangeAspect="1"/>
            </p:cNvGraphicFramePr>
            <p:nvPr/>
          </p:nvGraphicFramePr>
          <p:xfrm>
            <a:off x="1536" y="528"/>
            <a:ext cx="204" cy="278"/>
          </p:xfrm>
          <a:graphic>
            <a:graphicData uri="http://schemas.openxmlformats.org/presentationml/2006/ole">
              <mc:AlternateContent xmlns:mc="http://schemas.openxmlformats.org/markup-compatibility/2006">
                <mc:Choice xmlns:v="urn:schemas-microsoft-com:vml" Requires="v">
                  <p:oleObj spid="_x0000_s70673" name="公式" r:id="rId5" imgW="177480" imgH="241200" progId="Equation.3">
                    <p:embed/>
                  </p:oleObj>
                </mc:Choice>
                <mc:Fallback>
                  <p:oleObj name="公式" r:id="rId5" imgW="17748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528"/>
                          <a:ext cx="204"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34502" name="Object 6"/>
          <p:cNvGraphicFramePr>
            <a:graphicFrameLocks noChangeAspect="1"/>
          </p:cNvGraphicFramePr>
          <p:nvPr/>
        </p:nvGraphicFramePr>
        <p:xfrm>
          <a:off x="1143000" y="2590800"/>
          <a:ext cx="3810000" cy="1112838"/>
        </p:xfrm>
        <a:graphic>
          <a:graphicData uri="http://schemas.openxmlformats.org/presentationml/2006/ole">
            <mc:AlternateContent xmlns:mc="http://schemas.openxmlformats.org/markup-compatibility/2006">
              <mc:Choice xmlns:v="urn:schemas-microsoft-com:vml" Requires="v">
                <p:oleObj spid="_x0000_s70674" name="公式" r:id="rId7" imgW="1993680" imgH="583920" progId="Equation.3">
                  <p:embed/>
                </p:oleObj>
              </mc:Choice>
              <mc:Fallback>
                <p:oleObj name="公式" r:id="rId7" imgW="1993680" imgH="5839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2590800"/>
                        <a:ext cx="3810000" cy="1112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4504" name="Object 8"/>
          <p:cNvGraphicFramePr>
            <a:graphicFrameLocks noChangeAspect="1"/>
          </p:cNvGraphicFramePr>
          <p:nvPr/>
        </p:nvGraphicFramePr>
        <p:xfrm>
          <a:off x="611188" y="4437063"/>
          <a:ext cx="2379662" cy="550862"/>
        </p:xfrm>
        <a:graphic>
          <a:graphicData uri="http://schemas.openxmlformats.org/presentationml/2006/ole">
            <mc:AlternateContent xmlns:mc="http://schemas.openxmlformats.org/markup-compatibility/2006">
              <mc:Choice xmlns:v="urn:schemas-microsoft-com:vml" Requires="v">
                <p:oleObj spid="_x0000_s70675" name="公式" r:id="rId9" imgW="1091880" imgH="253800" progId="Equation.3">
                  <p:embed/>
                </p:oleObj>
              </mc:Choice>
              <mc:Fallback>
                <p:oleObj name="公式" r:id="rId9" imgW="1091880" imgH="253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188" y="4437063"/>
                        <a:ext cx="2379662" cy="550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4505" name="Object 9"/>
          <p:cNvGraphicFramePr>
            <a:graphicFrameLocks noChangeAspect="1"/>
          </p:cNvGraphicFramePr>
          <p:nvPr/>
        </p:nvGraphicFramePr>
        <p:xfrm>
          <a:off x="3924300" y="4292600"/>
          <a:ext cx="3657600" cy="990600"/>
        </p:xfrm>
        <a:graphic>
          <a:graphicData uri="http://schemas.openxmlformats.org/presentationml/2006/ole">
            <mc:AlternateContent xmlns:mc="http://schemas.openxmlformats.org/markup-compatibility/2006">
              <mc:Choice xmlns:v="urn:schemas-microsoft-com:vml" Requires="v">
                <p:oleObj spid="_x0000_s70676" name="公式" r:id="rId11" imgW="1879560" imgH="507960" progId="Equation.3">
                  <p:embed/>
                </p:oleObj>
              </mc:Choice>
              <mc:Fallback>
                <p:oleObj name="公式" r:id="rId11" imgW="1879560" imgH="5079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24300" y="4292600"/>
                        <a:ext cx="3657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4506" name="Object 10"/>
          <p:cNvGraphicFramePr>
            <a:graphicFrameLocks noChangeAspect="1"/>
          </p:cNvGraphicFramePr>
          <p:nvPr/>
        </p:nvGraphicFramePr>
        <p:xfrm>
          <a:off x="381000" y="1524000"/>
          <a:ext cx="3048000" cy="922338"/>
        </p:xfrm>
        <a:graphic>
          <a:graphicData uri="http://schemas.openxmlformats.org/presentationml/2006/ole">
            <mc:AlternateContent xmlns:mc="http://schemas.openxmlformats.org/markup-compatibility/2006">
              <mc:Choice xmlns:v="urn:schemas-microsoft-com:vml" Requires="v">
                <p:oleObj spid="_x0000_s70677" name="公式" r:id="rId13" imgW="1676160" imgH="507960" progId="Equation.3">
                  <p:embed/>
                </p:oleObj>
              </mc:Choice>
              <mc:Fallback>
                <p:oleObj name="公式" r:id="rId13" imgW="1676160" imgH="5079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 y="1524000"/>
                        <a:ext cx="3048000" cy="922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4507" name="Object 11"/>
          <p:cNvGraphicFramePr>
            <a:graphicFrameLocks noChangeAspect="1"/>
          </p:cNvGraphicFramePr>
          <p:nvPr/>
        </p:nvGraphicFramePr>
        <p:xfrm>
          <a:off x="3810000" y="1447800"/>
          <a:ext cx="2514600" cy="1058863"/>
        </p:xfrm>
        <a:graphic>
          <a:graphicData uri="http://schemas.openxmlformats.org/presentationml/2006/ole">
            <mc:AlternateContent xmlns:mc="http://schemas.openxmlformats.org/markup-compatibility/2006">
              <mc:Choice xmlns:v="urn:schemas-microsoft-com:vml" Requires="v">
                <p:oleObj spid="_x0000_s70678" name="公式" r:id="rId15" imgW="1384200" imgH="583920" progId="Equation.3">
                  <p:embed/>
                </p:oleObj>
              </mc:Choice>
              <mc:Fallback>
                <p:oleObj name="公式" r:id="rId15" imgW="1384200" imgH="58392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10000" y="1447800"/>
                        <a:ext cx="2514600" cy="1058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4508" name="AutoShape 12"/>
          <p:cNvSpPr>
            <a:spLocks noChangeArrowheads="1"/>
          </p:cNvSpPr>
          <p:nvPr/>
        </p:nvSpPr>
        <p:spPr bwMode="auto">
          <a:xfrm>
            <a:off x="3581400" y="1828800"/>
            <a:ext cx="152400" cy="228600"/>
          </a:xfrm>
          <a:prstGeom prst="rightArrow">
            <a:avLst>
              <a:gd name="adj1" fmla="val 50000"/>
              <a:gd name="adj2" fmla="val 25000"/>
            </a:avLst>
          </a:prstGeom>
          <a:solidFill>
            <a:srgbClr val="FF0000"/>
          </a:solidFill>
          <a:ln w="9525">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34509" name="AutoShape 13"/>
          <p:cNvSpPr>
            <a:spLocks noChangeArrowheads="1"/>
          </p:cNvSpPr>
          <p:nvPr/>
        </p:nvSpPr>
        <p:spPr bwMode="auto">
          <a:xfrm>
            <a:off x="457200" y="2971800"/>
            <a:ext cx="304800" cy="228600"/>
          </a:xfrm>
          <a:prstGeom prst="rightArrow">
            <a:avLst>
              <a:gd name="adj1" fmla="val 50000"/>
              <a:gd name="adj2" fmla="val 33333"/>
            </a:avLst>
          </a:prstGeom>
          <a:solidFill>
            <a:srgbClr val="FF0000"/>
          </a:solidFill>
          <a:ln w="9525">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6151" name="Object 14"/>
          <p:cNvGraphicFramePr>
            <a:graphicFrameLocks noChangeAspect="1"/>
          </p:cNvGraphicFramePr>
          <p:nvPr/>
        </p:nvGraphicFramePr>
        <p:xfrm>
          <a:off x="6553200" y="1752600"/>
          <a:ext cx="2133600" cy="1676400"/>
        </p:xfrm>
        <a:graphic>
          <a:graphicData uri="http://schemas.openxmlformats.org/presentationml/2006/ole">
            <mc:AlternateContent xmlns:mc="http://schemas.openxmlformats.org/markup-compatibility/2006">
              <mc:Choice xmlns:v="urn:schemas-microsoft-com:vml" Requires="v">
                <p:oleObj spid="_x0000_s70679" name="VISIO" r:id="rId17" imgW="2554920" imgH="2056680" progId="Visio.Drawing.5">
                  <p:embed/>
                </p:oleObj>
              </mc:Choice>
              <mc:Fallback>
                <p:oleObj name="VISIO" r:id="rId17" imgW="2554920" imgH="2056680" progId="Visio.Drawing.5">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53200" y="1752600"/>
                        <a:ext cx="21336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2" name="Object 15"/>
          <p:cNvGraphicFramePr>
            <a:graphicFrameLocks noChangeAspect="1"/>
          </p:cNvGraphicFramePr>
          <p:nvPr/>
        </p:nvGraphicFramePr>
        <p:xfrm>
          <a:off x="8077200" y="1828800"/>
          <a:ext cx="304800" cy="304800"/>
        </p:xfrm>
        <a:graphic>
          <a:graphicData uri="http://schemas.openxmlformats.org/presentationml/2006/ole">
            <mc:AlternateContent xmlns:mc="http://schemas.openxmlformats.org/markup-compatibility/2006">
              <mc:Choice xmlns:v="urn:schemas-microsoft-com:vml" Requires="v">
                <p:oleObj spid="_x0000_s70680" name="公式" r:id="rId19" imgW="177480" imgH="241200" progId="Equation.3">
                  <p:embed/>
                </p:oleObj>
              </mc:Choice>
              <mc:Fallback>
                <p:oleObj name="公式" r:id="rId19" imgW="177480" imgH="2412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77200" y="1828800"/>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4" name="Line 16"/>
          <p:cNvSpPr>
            <a:spLocks noChangeShapeType="1"/>
          </p:cNvSpPr>
          <p:nvPr/>
        </p:nvSpPr>
        <p:spPr bwMode="auto">
          <a:xfrm flipH="1">
            <a:off x="8001000" y="2057400"/>
            <a:ext cx="76200" cy="3048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153" name="Object 17"/>
          <p:cNvGraphicFramePr>
            <a:graphicFrameLocks noChangeAspect="1"/>
          </p:cNvGraphicFramePr>
          <p:nvPr/>
        </p:nvGraphicFramePr>
        <p:xfrm>
          <a:off x="7010400" y="1828800"/>
          <a:ext cx="300038" cy="304800"/>
        </p:xfrm>
        <a:graphic>
          <a:graphicData uri="http://schemas.openxmlformats.org/presentationml/2006/ole">
            <mc:AlternateContent xmlns:mc="http://schemas.openxmlformats.org/markup-compatibility/2006">
              <mc:Choice xmlns:v="urn:schemas-microsoft-com:vml" Requires="v">
                <p:oleObj spid="_x0000_s70681" name="公式" r:id="rId21" imgW="177480" imgH="241200" progId="Equation.3">
                  <p:embed/>
                </p:oleObj>
              </mc:Choice>
              <mc:Fallback>
                <p:oleObj name="公式" r:id="rId21" imgW="177480" imgH="2412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10400" y="1828800"/>
                        <a:ext cx="30003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5" name="Line 18"/>
          <p:cNvSpPr>
            <a:spLocks noChangeShapeType="1"/>
          </p:cNvSpPr>
          <p:nvPr/>
        </p:nvSpPr>
        <p:spPr bwMode="auto">
          <a:xfrm>
            <a:off x="7239000" y="2057400"/>
            <a:ext cx="152400" cy="2286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6" name="Line 19"/>
          <p:cNvSpPr>
            <a:spLocks noChangeShapeType="1"/>
          </p:cNvSpPr>
          <p:nvPr/>
        </p:nvSpPr>
        <p:spPr bwMode="auto">
          <a:xfrm>
            <a:off x="6705600" y="2743200"/>
            <a:ext cx="19812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6154" name="Object 20"/>
          <p:cNvGraphicFramePr>
            <a:graphicFrameLocks noChangeAspect="1"/>
          </p:cNvGraphicFramePr>
          <p:nvPr/>
        </p:nvGraphicFramePr>
        <p:xfrm>
          <a:off x="7848600" y="1447800"/>
          <a:ext cx="774700" cy="254000"/>
        </p:xfrm>
        <a:graphic>
          <a:graphicData uri="http://schemas.openxmlformats.org/presentationml/2006/ole">
            <mc:AlternateContent xmlns:mc="http://schemas.openxmlformats.org/markup-compatibility/2006">
              <mc:Choice xmlns:v="urn:schemas-microsoft-com:vml" Requires="v">
                <p:oleObj spid="_x0000_s70682" name="公式" r:id="rId23" imgW="698400" imgH="228600" progId="Equation.3">
                  <p:embed/>
                </p:oleObj>
              </mc:Choice>
              <mc:Fallback>
                <p:oleObj name="公式" r:id="rId23" imgW="698400" imgH="2286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848600" y="1447800"/>
                        <a:ext cx="774700"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5" name="Object 21"/>
          <p:cNvGraphicFramePr>
            <a:graphicFrameLocks noChangeAspect="1"/>
          </p:cNvGraphicFramePr>
          <p:nvPr/>
        </p:nvGraphicFramePr>
        <p:xfrm>
          <a:off x="6781800" y="1447800"/>
          <a:ext cx="774700" cy="254000"/>
        </p:xfrm>
        <a:graphic>
          <a:graphicData uri="http://schemas.openxmlformats.org/presentationml/2006/ole">
            <mc:AlternateContent xmlns:mc="http://schemas.openxmlformats.org/markup-compatibility/2006">
              <mc:Choice xmlns:v="urn:schemas-microsoft-com:vml" Requires="v">
                <p:oleObj spid="_x0000_s70683" name="公式" r:id="rId25" imgW="698400" imgH="228600" progId="Equation.3">
                  <p:embed/>
                </p:oleObj>
              </mc:Choice>
              <mc:Fallback>
                <p:oleObj name="公式" r:id="rId25" imgW="698400" imgH="2286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781800" y="1447800"/>
                        <a:ext cx="774700"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4518" name="AutoShape 22"/>
          <p:cNvSpPr>
            <a:spLocks noChangeArrowheads="1"/>
          </p:cNvSpPr>
          <p:nvPr/>
        </p:nvSpPr>
        <p:spPr bwMode="auto">
          <a:xfrm>
            <a:off x="3419475" y="4581525"/>
            <a:ext cx="304800" cy="228600"/>
          </a:xfrm>
          <a:prstGeom prst="rightArrow">
            <a:avLst>
              <a:gd name="adj1" fmla="val 50000"/>
              <a:gd name="adj2" fmla="val 33333"/>
            </a:avLst>
          </a:prstGeom>
          <a:solidFill>
            <a:srgbClr val="FF0000"/>
          </a:solidFill>
          <a:ln w="9525">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34519" name="Text Box 23"/>
          <p:cNvSpPr txBox="1">
            <a:spLocks noChangeArrowheads="1"/>
          </p:cNvSpPr>
          <p:nvPr/>
        </p:nvSpPr>
        <p:spPr bwMode="auto">
          <a:xfrm>
            <a:off x="468313" y="4910138"/>
            <a:ext cx="8626475"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30000"/>
              </a:lnSpc>
              <a:buFontTx/>
              <a:buChar char="•"/>
            </a:pPr>
            <a:r>
              <a:rPr lang="zh-CN" altLang="en-US" sz="2800" dirty="0">
                <a:latin typeface="楷体" panose="02010609060101010101" pitchFamily="49" charset="-122"/>
                <a:ea typeface="楷体" panose="02010609060101010101" pitchFamily="49" charset="-122"/>
              </a:rPr>
              <a:t>要求熟知</a:t>
            </a:r>
          </a:p>
          <a:p>
            <a:pPr algn="l" eaLnBrk="1" hangingPunct="1">
              <a:lnSpc>
                <a:spcPct val="130000"/>
              </a:lnSpc>
            </a:pPr>
            <a:r>
              <a:rPr lang="zh-CN" altLang="en-US" sz="2800" dirty="0">
                <a:latin typeface="楷体" panose="02010609060101010101" pitchFamily="49" charset="-122"/>
                <a:ea typeface="楷体" panose="02010609060101010101" pitchFamily="49" charset="-122"/>
              </a:rPr>
              <a:t>均匀加宽和非均匀加宽单模连续激光器输出功率和泵浦功率、工作物质及谐振腔参数的关系。</a:t>
            </a:r>
            <a:r>
              <a:rPr lang="zh-CN" altLang="en-US" sz="2400" dirty="0">
                <a:latin typeface="楷体" panose="02010609060101010101" pitchFamily="49" charset="-122"/>
                <a:ea typeface="楷体" panose="02010609060101010101" pitchFamily="49" charset="-122"/>
              </a:rPr>
              <a:t> </a:t>
            </a:r>
          </a:p>
        </p:txBody>
      </p:sp>
      <p:grpSp>
        <p:nvGrpSpPr>
          <p:cNvPr id="3" name="Group 30"/>
          <p:cNvGrpSpPr>
            <a:grpSpLocks/>
          </p:cNvGrpSpPr>
          <p:nvPr/>
        </p:nvGrpSpPr>
        <p:grpSpPr bwMode="auto">
          <a:xfrm>
            <a:off x="395288" y="3789363"/>
            <a:ext cx="7993062" cy="512762"/>
            <a:chOff x="249" y="2432"/>
            <a:chExt cx="5035" cy="323"/>
          </a:xfrm>
        </p:grpSpPr>
        <p:sp>
          <p:nvSpPr>
            <p:cNvPr id="6170" name="Text Box 7"/>
            <p:cNvSpPr txBox="1">
              <a:spLocks noChangeArrowheads="1"/>
            </p:cNvSpPr>
            <p:nvPr/>
          </p:nvSpPr>
          <p:spPr bwMode="auto">
            <a:xfrm>
              <a:off x="249" y="2432"/>
              <a:ext cx="503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sz="2600" dirty="0">
                  <a:solidFill>
                    <a:srgbClr val="FF00FF"/>
                  </a:solidFill>
                  <a:latin typeface="Symbol" pitchFamily="18" charset="2"/>
                  <a:ea typeface="黑体" pitchFamily="49" charset="-122"/>
                </a:rPr>
                <a:t>n</a:t>
              </a:r>
              <a:r>
                <a:rPr lang="en-US" altLang="zh-CN" sz="2600" baseline="-25000" dirty="0">
                  <a:solidFill>
                    <a:srgbClr val="FF00FF"/>
                  </a:solidFill>
                  <a:latin typeface="黑体" pitchFamily="49" charset="-122"/>
                  <a:ea typeface="黑体" pitchFamily="49" charset="-122"/>
                </a:rPr>
                <a:t>q</a:t>
              </a:r>
              <a:r>
                <a:rPr lang="en-US" altLang="zh-CN" sz="2600" dirty="0">
                  <a:solidFill>
                    <a:srgbClr val="FF00FF"/>
                  </a:solidFill>
                  <a:latin typeface="黑体" pitchFamily="49" charset="-122"/>
                  <a:ea typeface="黑体" pitchFamily="49" charset="-122"/>
                  <a:sym typeface="Symbol" pitchFamily="18" charset="2"/>
                </a:rPr>
                <a:t>=</a:t>
              </a:r>
              <a:r>
                <a:rPr lang="en-US" altLang="zh-CN" sz="2600" dirty="0">
                  <a:solidFill>
                    <a:srgbClr val="FF00FF"/>
                  </a:solidFill>
                  <a:latin typeface="Symbol" pitchFamily="18" charset="2"/>
                  <a:ea typeface="黑体" pitchFamily="49" charset="-122"/>
                  <a:sym typeface="Symbol" pitchFamily="18" charset="2"/>
                </a:rPr>
                <a:t>n</a:t>
              </a:r>
              <a:r>
                <a:rPr lang="en-US" altLang="zh-CN" sz="2600" baseline="-25000" dirty="0">
                  <a:solidFill>
                    <a:srgbClr val="FF00FF"/>
                  </a:solidFill>
                  <a:latin typeface="黑体" pitchFamily="49" charset="-122"/>
                  <a:ea typeface="黑体" pitchFamily="49" charset="-122"/>
                  <a:sym typeface="Symbol" pitchFamily="18" charset="2"/>
                </a:rPr>
                <a:t>0</a:t>
              </a:r>
              <a:r>
                <a:rPr lang="zh-CN" altLang="en-US" sz="2600" baseline="-25000" dirty="0">
                  <a:solidFill>
                    <a:srgbClr val="FF00FF"/>
                  </a:solidFill>
                  <a:latin typeface="黑体" pitchFamily="49" charset="-122"/>
                  <a:ea typeface="黑体" pitchFamily="49" charset="-122"/>
                  <a:sym typeface="Symbol" pitchFamily="18" charset="2"/>
                </a:rPr>
                <a:t>，    </a:t>
              </a:r>
              <a:r>
                <a:rPr lang="zh-CN" altLang="en-US" sz="2600" dirty="0">
                  <a:latin typeface="楷体" panose="02010609060101010101" pitchFamily="49" charset="-122"/>
                  <a:ea typeface="楷体" panose="02010609060101010101" pitchFamily="49" charset="-122"/>
                  <a:sym typeface="Symbol" pitchFamily="18" charset="2"/>
                </a:rPr>
                <a:t>和  同时在增益曲线上中心频率处烧一个孔</a:t>
              </a:r>
              <a:endParaRPr lang="zh-CN" altLang="en-US" sz="2400" dirty="0">
                <a:latin typeface="楷体" panose="02010609060101010101" pitchFamily="49" charset="-122"/>
                <a:ea typeface="楷体" panose="02010609060101010101" pitchFamily="49" charset="-122"/>
                <a:sym typeface="Symbol" pitchFamily="18" charset="2"/>
              </a:endParaRPr>
            </a:p>
          </p:txBody>
        </p:sp>
        <p:graphicFrame>
          <p:nvGraphicFramePr>
            <p:cNvPr id="6156" name="Object 27"/>
            <p:cNvGraphicFramePr>
              <a:graphicFrameLocks noChangeAspect="1"/>
            </p:cNvGraphicFramePr>
            <p:nvPr/>
          </p:nvGraphicFramePr>
          <p:xfrm>
            <a:off x="930" y="2432"/>
            <a:ext cx="212" cy="288"/>
          </p:xfrm>
          <a:graphic>
            <a:graphicData uri="http://schemas.openxmlformats.org/presentationml/2006/ole">
              <mc:AlternateContent xmlns:mc="http://schemas.openxmlformats.org/markup-compatibility/2006">
                <mc:Choice xmlns:v="urn:schemas-microsoft-com:vml" Requires="v">
                  <p:oleObj spid="_x0000_s70684" name="公式" r:id="rId27" imgW="177480" imgH="241200" progId="Equation.3">
                    <p:embed/>
                  </p:oleObj>
                </mc:Choice>
                <mc:Fallback>
                  <p:oleObj name="公式" r:id="rId27" imgW="17748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 y="2432"/>
                          <a:ext cx="21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7" name="Object 28"/>
            <p:cNvGraphicFramePr>
              <a:graphicFrameLocks noChangeAspect="1"/>
            </p:cNvGraphicFramePr>
            <p:nvPr/>
          </p:nvGraphicFramePr>
          <p:xfrm>
            <a:off x="1383" y="2432"/>
            <a:ext cx="237" cy="323"/>
          </p:xfrm>
          <a:graphic>
            <a:graphicData uri="http://schemas.openxmlformats.org/presentationml/2006/ole">
              <mc:AlternateContent xmlns:mc="http://schemas.openxmlformats.org/markup-compatibility/2006">
                <mc:Choice xmlns:v="urn:schemas-microsoft-com:vml" Requires="v">
                  <p:oleObj spid="_x0000_s70685" name="公式" r:id="rId28" imgW="177480" imgH="241200" progId="Equation.3">
                    <p:embed/>
                  </p:oleObj>
                </mc:Choice>
                <mc:Fallback>
                  <p:oleObj name="公式" r:id="rId28" imgW="17748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3" y="2432"/>
                          <a:ext cx="237"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8030466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44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450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450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450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450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3450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3450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451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3450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4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8" grpId="0"/>
      <p:bldP spid="234508" grpId="0" animBg="1"/>
      <p:bldP spid="234509" grpId="0" animBg="1"/>
      <p:bldP spid="234518" grpId="0" animBg="1"/>
      <p:bldP spid="2345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45" name="Text Box 21"/>
          <p:cNvSpPr txBox="1">
            <a:spLocks noChangeArrowheads="1"/>
          </p:cNvSpPr>
          <p:nvPr/>
        </p:nvSpPr>
        <p:spPr bwMode="auto">
          <a:xfrm>
            <a:off x="468313" y="3716338"/>
            <a:ext cx="7991475" cy="57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30000"/>
              </a:lnSpc>
            </a:pPr>
            <a:r>
              <a:rPr lang="zh-CN" altLang="en-US" sz="2800" dirty="0">
                <a:solidFill>
                  <a:schemeClr val="tx2"/>
                </a:solidFill>
                <a:latin typeface="楷体" panose="02010609060101010101" pitchFamily="49" charset="-122"/>
                <a:ea typeface="楷体" panose="02010609060101010101" pitchFamily="49" charset="-122"/>
              </a:rPr>
              <a:t>理论上说</a:t>
            </a:r>
            <a:r>
              <a:rPr lang="en-US" altLang="zh-CN" sz="2800" dirty="0">
                <a:solidFill>
                  <a:schemeClr val="tx2"/>
                </a:solidFill>
                <a:latin typeface="楷体" panose="02010609060101010101" pitchFamily="49" charset="-122"/>
                <a:ea typeface="楷体" panose="02010609060101010101" pitchFamily="49" charset="-122"/>
              </a:rPr>
              <a:t>,</a:t>
            </a:r>
            <a:r>
              <a:rPr lang="zh-CN" altLang="en-US" sz="2800" dirty="0">
                <a:solidFill>
                  <a:schemeClr val="tx2"/>
                </a:solidFill>
                <a:latin typeface="楷体" panose="02010609060101010101" pitchFamily="49" charset="-122"/>
                <a:ea typeface="楷体" panose="02010609060101010101" pitchFamily="49" charset="-122"/>
              </a:rPr>
              <a:t>脉冲激光器和连续激光器没有严格界限</a:t>
            </a:r>
            <a:endParaRPr lang="zh-CN" altLang="en-US" sz="2800" dirty="0">
              <a:latin typeface="楷体" panose="02010609060101010101" pitchFamily="49" charset="-122"/>
              <a:ea typeface="楷体" panose="02010609060101010101" pitchFamily="49" charset="-122"/>
            </a:endParaRPr>
          </a:p>
        </p:txBody>
      </p:sp>
      <p:sp>
        <p:nvSpPr>
          <p:cNvPr id="231426" name="Rectangle 2"/>
          <p:cNvSpPr>
            <a:spLocks noChangeArrowheads="1"/>
          </p:cNvSpPr>
          <p:nvPr/>
        </p:nvSpPr>
        <p:spPr bwMode="auto">
          <a:xfrm>
            <a:off x="0" y="2565400"/>
            <a:ext cx="814705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30000"/>
              </a:lnSpc>
            </a:pPr>
            <a:r>
              <a:rPr lang="en-US" altLang="zh-CN" sz="2600" b="0" dirty="0">
                <a:latin typeface="黑体" pitchFamily="49" charset="-122"/>
                <a:ea typeface="黑体" pitchFamily="49" charset="-122"/>
              </a:rPr>
              <a:t>    </a:t>
            </a:r>
            <a:r>
              <a:rPr lang="zh-CN" altLang="en-US" sz="2600" dirty="0">
                <a:latin typeface="楷体" panose="02010609060101010101" pitchFamily="49" charset="-122"/>
                <a:ea typeface="楷体" panose="02010609060101010101" pitchFamily="49" charset="-122"/>
              </a:rPr>
              <a:t>泵浦作用时间较长，趋近稳态</a:t>
            </a:r>
          </a:p>
          <a:p>
            <a:pPr algn="l" eaLnBrk="1" hangingPunct="1">
              <a:lnSpc>
                <a:spcPct val="130000"/>
              </a:lnSpc>
            </a:pPr>
            <a:r>
              <a:rPr lang="zh-CN" altLang="en-US" sz="2600" dirty="0">
                <a:latin typeface="楷体" panose="02010609060101010101" pitchFamily="49" charset="-122"/>
                <a:ea typeface="楷体" panose="02010609060101010101" pitchFamily="49" charset="-122"/>
              </a:rPr>
              <a:t>    </a:t>
            </a:r>
            <a:r>
              <a:rPr lang="zh-CN" altLang="en-US" sz="2600" i="1" dirty="0">
                <a:solidFill>
                  <a:schemeClr val="accent2"/>
                </a:solidFill>
                <a:latin typeface="楷体" panose="02010609060101010101" pitchFamily="49" charset="-122"/>
                <a:ea typeface="楷体" panose="02010609060101010101" pitchFamily="49" charset="-122"/>
                <a:sym typeface="Symbol" pitchFamily="18" charset="2"/>
              </a:rPr>
              <a:t> </a:t>
            </a:r>
            <a:r>
              <a:rPr lang="zh-CN" altLang="en-US" sz="2600" dirty="0">
                <a:solidFill>
                  <a:schemeClr val="accent2"/>
                </a:solidFill>
                <a:latin typeface="楷体" panose="02010609060101010101" pitchFamily="49" charset="-122"/>
                <a:ea typeface="楷体" panose="02010609060101010101" pitchFamily="49" charset="-122"/>
                <a:sym typeface="Symbol" pitchFamily="18" charset="2"/>
              </a:rPr>
              <a:t>连续激光器  </a:t>
            </a:r>
            <a:r>
              <a:rPr lang="zh-CN" altLang="en-US" sz="2600" dirty="0">
                <a:solidFill>
                  <a:schemeClr val="accent2"/>
                </a:solidFill>
                <a:latin typeface="楷体" panose="02010609060101010101" pitchFamily="49" charset="-122"/>
                <a:ea typeface="楷体" panose="02010609060101010101" pitchFamily="49" charset="-122"/>
              </a:rPr>
              <a:t>可按稳态处理</a:t>
            </a:r>
            <a:endParaRPr lang="zh-CN" altLang="en-US" sz="2400" baseline="-25000" dirty="0">
              <a:latin typeface="楷体" panose="02010609060101010101" pitchFamily="49" charset="-122"/>
              <a:ea typeface="楷体" panose="02010609060101010101" pitchFamily="49" charset="-122"/>
            </a:endParaRPr>
          </a:p>
        </p:txBody>
      </p:sp>
      <p:sp>
        <p:nvSpPr>
          <p:cNvPr id="231427" name="Text Box 3"/>
          <p:cNvSpPr txBox="1">
            <a:spLocks noChangeArrowheads="1"/>
          </p:cNvSpPr>
          <p:nvPr/>
        </p:nvSpPr>
        <p:spPr bwMode="auto">
          <a:xfrm>
            <a:off x="611188" y="4437063"/>
            <a:ext cx="6048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solidFill>
                  <a:srgbClr val="CC0099"/>
                </a:solidFill>
                <a:latin typeface="楷体" panose="02010609060101010101" pitchFamily="49" charset="-122"/>
                <a:ea typeface="楷体" panose="02010609060101010101" pitchFamily="49" charset="-122"/>
              </a:rPr>
              <a:t>三能级系统</a:t>
            </a:r>
            <a:r>
              <a:rPr lang="en-US" altLang="zh-CN" sz="2800" dirty="0">
                <a:solidFill>
                  <a:srgbClr val="CC0099"/>
                </a:solidFill>
                <a:latin typeface="楷体" panose="02010609060101010101" pitchFamily="49" charset="-122"/>
                <a:ea typeface="楷体" panose="02010609060101010101" pitchFamily="49" charset="-122"/>
              </a:rPr>
              <a:t>(</a:t>
            </a:r>
            <a:r>
              <a:rPr lang="zh-CN" altLang="en-US" sz="2800" dirty="0">
                <a:solidFill>
                  <a:srgbClr val="CC0099"/>
                </a:solidFill>
                <a:latin typeface="楷体" panose="02010609060101010101" pitchFamily="49" charset="-122"/>
                <a:ea typeface="楷体" panose="02010609060101010101" pitchFamily="49" charset="-122"/>
              </a:rPr>
              <a:t>红宝石</a:t>
            </a:r>
            <a:r>
              <a:rPr lang="en-US" altLang="zh-CN" sz="2800" dirty="0">
                <a:solidFill>
                  <a:srgbClr val="CC0099"/>
                </a:solidFill>
                <a:latin typeface="楷体" panose="02010609060101010101" pitchFamily="49" charset="-122"/>
                <a:ea typeface="楷体" panose="02010609060101010101" pitchFamily="49" charset="-122"/>
              </a:rPr>
              <a:t>)</a:t>
            </a:r>
            <a:r>
              <a:rPr lang="zh-CN" altLang="en-US" sz="2800" dirty="0">
                <a:solidFill>
                  <a:srgbClr val="CC0099"/>
                </a:solidFill>
                <a:latin typeface="楷体" panose="02010609060101010101" pitchFamily="49" charset="-122"/>
                <a:ea typeface="楷体" panose="02010609060101010101" pitchFamily="49" charset="-122"/>
              </a:rPr>
              <a:t>的泵浦激励</a:t>
            </a:r>
          </a:p>
        </p:txBody>
      </p:sp>
      <p:grpSp>
        <p:nvGrpSpPr>
          <p:cNvPr id="2" name="Group 22"/>
          <p:cNvGrpSpPr>
            <a:grpSpLocks/>
          </p:cNvGrpSpPr>
          <p:nvPr/>
        </p:nvGrpSpPr>
        <p:grpSpPr bwMode="auto">
          <a:xfrm>
            <a:off x="6300788" y="4941888"/>
            <a:ext cx="2314575" cy="1733550"/>
            <a:chOff x="3969" y="3113"/>
            <a:chExt cx="1458" cy="1092"/>
          </a:xfrm>
        </p:grpSpPr>
        <p:grpSp>
          <p:nvGrpSpPr>
            <p:cNvPr id="2060" name="Group 4"/>
            <p:cNvGrpSpPr>
              <a:grpSpLocks/>
            </p:cNvGrpSpPr>
            <p:nvPr/>
          </p:nvGrpSpPr>
          <p:grpSpPr bwMode="auto">
            <a:xfrm>
              <a:off x="4286" y="3158"/>
              <a:ext cx="1080" cy="809"/>
              <a:chOff x="3504" y="288"/>
              <a:chExt cx="912" cy="720"/>
            </a:xfrm>
          </p:grpSpPr>
          <p:sp>
            <p:nvSpPr>
              <p:cNvPr id="2066" name="Line 5"/>
              <p:cNvSpPr>
                <a:spLocks noChangeShapeType="1"/>
              </p:cNvSpPr>
              <p:nvPr/>
            </p:nvSpPr>
            <p:spPr bwMode="auto">
              <a:xfrm>
                <a:off x="3504" y="288"/>
                <a:ext cx="0" cy="72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7" name="Line 6"/>
              <p:cNvSpPr>
                <a:spLocks noChangeShapeType="1"/>
              </p:cNvSpPr>
              <p:nvPr/>
            </p:nvSpPr>
            <p:spPr bwMode="auto">
              <a:xfrm>
                <a:off x="3504" y="1008"/>
                <a:ext cx="91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8" name="Line 7"/>
              <p:cNvSpPr>
                <a:spLocks noChangeShapeType="1"/>
              </p:cNvSpPr>
              <p:nvPr/>
            </p:nvSpPr>
            <p:spPr bwMode="auto">
              <a:xfrm>
                <a:off x="3504" y="528"/>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69" name="Line 8"/>
              <p:cNvSpPr>
                <a:spLocks noChangeShapeType="1"/>
              </p:cNvSpPr>
              <p:nvPr/>
            </p:nvSpPr>
            <p:spPr bwMode="auto">
              <a:xfrm>
                <a:off x="3888" y="528"/>
                <a:ext cx="0"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61" name="Text Box 9"/>
            <p:cNvSpPr txBox="1">
              <a:spLocks noChangeArrowheads="1"/>
            </p:cNvSpPr>
            <p:nvPr/>
          </p:nvSpPr>
          <p:spPr bwMode="auto">
            <a:xfrm>
              <a:off x="4332" y="3113"/>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b="0" i="1">
                  <a:latin typeface="Times New Roman" pitchFamily="18" charset="0"/>
                  <a:ea typeface="黑体" pitchFamily="49" charset="-122"/>
                </a:rPr>
                <a:t>W</a:t>
              </a:r>
              <a:r>
                <a:rPr lang="en-US" altLang="zh-CN" b="0" i="1" baseline="-25000">
                  <a:latin typeface="Times New Roman" pitchFamily="18" charset="0"/>
                  <a:ea typeface="黑体" pitchFamily="49" charset="-122"/>
                </a:rPr>
                <a:t>13</a:t>
              </a:r>
              <a:r>
                <a:rPr lang="en-US" altLang="zh-CN" b="0" i="1">
                  <a:latin typeface="Times New Roman" pitchFamily="18" charset="0"/>
                  <a:ea typeface="黑体" pitchFamily="49" charset="-122"/>
                </a:rPr>
                <a:t>(t)</a:t>
              </a:r>
              <a:endParaRPr lang="en-US" altLang="zh-CN" sz="2400" b="0">
                <a:latin typeface="Times New Roman" pitchFamily="18" charset="0"/>
                <a:ea typeface="黑体" pitchFamily="49" charset="-122"/>
              </a:endParaRPr>
            </a:p>
          </p:txBody>
        </p:sp>
        <p:sp>
          <p:nvSpPr>
            <p:cNvPr id="2062" name="Text Box 10"/>
            <p:cNvSpPr txBox="1">
              <a:spLocks noChangeArrowheads="1"/>
            </p:cNvSpPr>
            <p:nvPr/>
          </p:nvSpPr>
          <p:spPr bwMode="auto">
            <a:xfrm>
              <a:off x="3969" y="3113"/>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b="0" i="1">
                  <a:latin typeface="Times New Roman" pitchFamily="18" charset="0"/>
                  <a:ea typeface="黑体" pitchFamily="49" charset="-122"/>
                </a:rPr>
                <a:t>w</a:t>
              </a:r>
              <a:r>
                <a:rPr lang="en-US" altLang="zh-CN" b="0" i="1" baseline="-25000">
                  <a:latin typeface="Times New Roman" pitchFamily="18" charset="0"/>
                  <a:ea typeface="黑体" pitchFamily="49" charset="-122"/>
                </a:rPr>
                <a:t>13</a:t>
              </a:r>
              <a:endParaRPr lang="en-US" altLang="zh-CN" sz="2400" b="0">
                <a:latin typeface="Times New Roman" pitchFamily="18" charset="0"/>
                <a:ea typeface="黑体" pitchFamily="49" charset="-122"/>
              </a:endParaRPr>
            </a:p>
          </p:txBody>
        </p:sp>
        <p:sp>
          <p:nvSpPr>
            <p:cNvPr id="2063" name="Text Box 11"/>
            <p:cNvSpPr txBox="1">
              <a:spLocks noChangeArrowheads="1"/>
            </p:cNvSpPr>
            <p:nvPr/>
          </p:nvSpPr>
          <p:spPr bwMode="auto">
            <a:xfrm>
              <a:off x="4059" y="388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a:latin typeface="黑体" pitchFamily="49" charset="-122"/>
                  <a:ea typeface="黑体" pitchFamily="49" charset="-122"/>
                </a:rPr>
                <a:t>0</a:t>
              </a:r>
            </a:p>
          </p:txBody>
        </p:sp>
        <p:sp>
          <p:nvSpPr>
            <p:cNvPr id="2064" name="Text Box 12"/>
            <p:cNvSpPr txBox="1">
              <a:spLocks noChangeArrowheads="1"/>
            </p:cNvSpPr>
            <p:nvPr/>
          </p:nvSpPr>
          <p:spPr bwMode="auto">
            <a:xfrm>
              <a:off x="4649" y="3974"/>
              <a:ext cx="2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a:latin typeface="黑体" pitchFamily="49" charset="-122"/>
                  <a:ea typeface="黑体" pitchFamily="49" charset="-122"/>
                </a:rPr>
                <a:t>t</a:t>
              </a:r>
              <a:r>
                <a:rPr lang="en-US" altLang="zh-CN" sz="1600" b="0" baseline="-25000">
                  <a:latin typeface="黑体" pitchFamily="49" charset="-122"/>
                  <a:ea typeface="黑体" pitchFamily="49" charset="-122"/>
                </a:rPr>
                <a:t>0</a:t>
              </a:r>
              <a:endParaRPr lang="en-US" altLang="zh-CN" sz="2400" b="0">
                <a:latin typeface="黑体" pitchFamily="49" charset="-122"/>
                <a:ea typeface="黑体" pitchFamily="49" charset="-122"/>
              </a:endParaRPr>
            </a:p>
          </p:txBody>
        </p:sp>
        <p:sp>
          <p:nvSpPr>
            <p:cNvPr id="2065" name="Text Box 13"/>
            <p:cNvSpPr txBox="1">
              <a:spLocks noChangeArrowheads="1"/>
            </p:cNvSpPr>
            <p:nvPr/>
          </p:nvSpPr>
          <p:spPr bwMode="auto">
            <a:xfrm>
              <a:off x="5239" y="3974"/>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b="0">
                  <a:latin typeface="黑体" pitchFamily="49" charset="-122"/>
                  <a:ea typeface="黑体" pitchFamily="49" charset="-122"/>
                </a:rPr>
                <a:t>t</a:t>
              </a:r>
              <a:endParaRPr lang="en-US" altLang="zh-CN" sz="2400" b="0">
                <a:latin typeface="黑体" pitchFamily="49" charset="-122"/>
                <a:ea typeface="黑体" pitchFamily="49" charset="-122"/>
              </a:endParaRPr>
            </a:p>
          </p:txBody>
        </p:sp>
      </p:grpSp>
      <p:sp>
        <p:nvSpPr>
          <p:cNvPr id="231438" name="Text Box 14"/>
          <p:cNvSpPr txBox="1">
            <a:spLocks noChangeArrowheads="1"/>
          </p:cNvSpPr>
          <p:nvPr/>
        </p:nvSpPr>
        <p:spPr bwMode="auto">
          <a:xfrm>
            <a:off x="250825" y="5373688"/>
            <a:ext cx="23764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solidFill>
                  <a:schemeClr val="accent2"/>
                </a:solidFill>
                <a:latin typeface="楷体" panose="02010609060101010101" pitchFamily="49" charset="-122"/>
                <a:ea typeface="楷体" panose="02010609060101010101" pitchFamily="49" charset="-122"/>
              </a:rPr>
              <a:t>矩形脉冲激励</a:t>
            </a:r>
            <a:endParaRPr lang="zh-CN" altLang="en-US" sz="2800" dirty="0">
              <a:latin typeface="楷体" panose="02010609060101010101" pitchFamily="49" charset="-122"/>
              <a:ea typeface="楷体" panose="02010609060101010101" pitchFamily="49" charset="-122"/>
            </a:endParaRPr>
          </a:p>
        </p:txBody>
      </p:sp>
      <p:sp>
        <p:nvSpPr>
          <p:cNvPr id="231441" name="Text Box 17"/>
          <p:cNvSpPr txBox="1">
            <a:spLocks noChangeArrowheads="1"/>
          </p:cNvSpPr>
          <p:nvPr/>
        </p:nvSpPr>
        <p:spPr bwMode="auto">
          <a:xfrm>
            <a:off x="468313" y="260350"/>
            <a:ext cx="52562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pPr>
            <a:r>
              <a:rPr lang="en-US" altLang="zh-CN" sz="2800" dirty="0">
                <a:solidFill>
                  <a:srgbClr val="CC0099"/>
                </a:solidFill>
                <a:latin typeface="楷体" panose="02010609060101010101" pitchFamily="49" charset="-122"/>
                <a:ea typeface="楷体" panose="02010609060101010101" pitchFamily="49" charset="-122"/>
                <a:sym typeface="Monotype Sorts"/>
              </a:rPr>
              <a:t> </a:t>
            </a:r>
            <a:r>
              <a:rPr lang="zh-CN" altLang="en-US" sz="2800" dirty="0">
                <a:solidFill>
                  <a:srgbClr val="CC0099"/>
                </a:solidFill>
                <a:latin typeface="楷体" panose="02010609060101010101" pitchFamily="49" charset="-122"/>
                <a:ea typeface="楷体" panose="02010609060101010101" pitchFamily="49" charset="-122"/>
              </a:rPr>
              <a:t>短脉冲激光器</a:t>
            </a:r>
            <a:r>
              <a:rPr lang="en-US" altLang="zh-CN" sz="2800" dirty="0">
                <a:solidFill>
                  <a:srgbClr val="CC0099"/>
                </a:solidFill>
                <a:latin typeface="楷体" panose="02010609060101010101" pitchFamily="49" charset="-122"/>
                <a:ea typeface="楷体" panose="02010609060101010101" pitchFamily="49" charset="-122"/>
              </a:rPr>
              <a:t>(</a:t>
            </a:r>
            <a:r>
              <a:rPr lang="en-US" altLang="zh-CN" sz="2800" i="1" dirty="0">
                <a:solidFill>
                  <a:srgbClr val="CC0099"/>
                </a:solidFill>
                <a:latin typeface="楷体" panose="02010609060101010101" pitchFamily="49" charset="-122"/>
                <a:ea typeface="楷体" panose="02010609060101010101" pitchFamily="49" charset="-122"/>
              </a:rPr>
              <a:t>t</a:t>
            </a:r>
            <a:r>
              <a:rPr lang="en-US" altLang="zh-CN" sz="2800" i="1" baseline="-25000" dirty="0">
                <a:solidFill>
                  <a:srgbClr val="CC0099"/>
                </a:solidFill>
                <a:latin typeface="楷体" panose="02010609060101010101" pitchFamily="49" charset="-122"/>
                <a:ea typeface="楷体" panose="02010609060101010101" pitchFamily="49" charset="-122"/>
              </a:rPr>
              <a:t>0</a:t>
            </a:r>
            <a:r>
              <a:rPr lang="en-US" altLang="zh-CN" sz="2800" i="1" dirty="0">
                <a:solidFill>
                  <a:srgbClr val="CC0099"/>
                </a:solidFill>
                <a:latin typeface="楷体" panose="02010609060101010101" pitchFamily="49" charset="-122"/>
                <a:ea typeface="楷体" panose="02010609060101010101" pitchFamily="49" charset="-122"/>
              </a:rPr>
              <a:t>&lt; t</a:t>
            </a:r>
            <a:r>
              <a:rPr lang="en-US" altLang="zh-CN" sz="2800" i="1" baseline="-25000" dirty="0">
                <a:solidFill>
                  <a:srgbClr val="CC0099"/>
                </a:solidFill>
                <a:latin typeface="楷体" panose="02010609060101010101" pitchFamily="49" charset="-122"/>
                <a:ea typeface="楷体" panose="02010609060101010101" pitchFamily="49" charset="-122"/>
              </a:rPr>
              <a:t>2</a:t>
            </a:r>
            <a:r>
              <a:rPr lang="en-US" altLang="zh-CN" sz="2800" i="1" dirty="0">
                <a:solidFill>
                  <a:srgbClr val="CC0099"/>
                </a:solidFill>
                <a:latin typeface="楷体" panose="02010609060101010101" pitchFamily="49" charset="-122"/>
                <a:ea typeface="楷体" panose="02010609060101010101" pitchFamily="49" charset="-122"/>
              </a:rPr>
              <a:t> </a:t>
            </a:r>
            <a:r>
              <a:rPr lang="en-US" altLang="zh-CN" sz="2800" dirty="0">
                <a:solidFill>
                  <a:srgbClr val="CC0099"/>
                </a:solidFill>
                <a:latin typeface="楷体" panose="02010609060101010101" pitchFamily="49" charset="-122"/>
                <a:ea typeface="楷体" panose="02010609060101010101" pitchFamily="49" charset="-122"/>
              </a:rPr>
              <a:t>)</a:t>
            </a:r>
          </a:p>
        </p:txBody>
      </p:sp>
      <p:sp>
        <p:nvSpPr>
          <p:cNvPr id="231442" name="Text Box 18"/>
          <p:cNvSpPr txBox="1">
            <a:spLocks noChangeArrowheads="1"/>
          </p:cNvSpPr>
          <p:nvPr/>
        </p:nvSpPr>
        <p:spPr bwMode="auto">
          <a:xfrm>
            <a:off x="611188" y="765175"/>
            <a:ext cx="4321175" cy="57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30000"/>
              </a:lnSpc>
            </a:pPr>
            <a:r>
              <a:rPr lang="zh-CN" altLang="en-US" sz="2800" dirty="0">
                <a:latin typeface="楷体" panose="02010609060101010101" pitchFamily="49" charset="-122"/>
                <a:ea typeface="楷体" panose="02010609060101010101" pitchFamily="49" charset="-122"/>
              </a:rPr>
              <a:t>未达到平衡</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泵浦作用终止</a:t>
            </a:r>
          </a:p>
        </p:txBody>
      </p:sp>
      <p:sp>
        <p:nvSpPr>
          <p:cNvPr id="231443" name="Text Box 19"/>
          <p:cNvSpPr txBox="1">
            <a:spLocks noChangeArrowheads="1"/>
          </p:cNvSpPr>
          <p:nvPr/>
        </p:nvSpPr>
        <p:spPr bwMode="auto">
          <a:xfrm>
            <a:off x="611188" y="1341438"/>
            <a:ext cx="7345362" cy="57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30000"/>
              </a:lnSpc>
            </a:pPr>
            <a:r>
              <a:rPr lang="zh-CN" altLang="en-US" sz="2800" dirty="0">
                <a:solidFill>
                  <a:schemeClr val="accent2"/>
                </a:solidFill>
                <a:latin typeface="楷体" panose="02010609060101010101" pitchFamily="49" charset="-122"/>
                <a:ea typeface="楷体" panose="02010609060101010101" pitchFamily="49" charset="-122"/>
              </a:rPr>
              <a:t>非稳态</a:t>
            </a:r>
            <a:r>
              <a:rPr lang="en-US" altLang="zh-CN" sz="2800" dirty="0">
                <a:solidFill>
                  <a:schemeClr val="accent2"/>
                </a:solidFill>
                <a:latin typeface="楷体" panose="02010609060101010101" pitchFamily="49" charset="-122"/>
                <a:ea typeface="楷体" panose="02010609060101010101" pitchFamily="49" charset="-122"/>
              </a:rPr>
              <a:t>; </a:t>
            </a:r>
            <a:r>
              <a:rPr lang="zh-CN" altLang="en-US" sz="2800" dirty="0">
                <a:solidFill>
                  <a:schemeClr val="accent2"/>
                </a:solidFill>
                <a:latin typeface="楷体" panose="02010609060101010101" pitchFamily="49" charset="-122"/>
                <a:ea typeface="楷体" panose="02010609060101010101" pitchFamily="49" charset="-122"/>
              </a:rPr>
              <a:t>数值解</a:t>
            </a:r>
            <a:r>
              <a:rPr lang="en-US" altLang="zh-CN" sz="2800" dirty="0">
                <a:solidFill>
                  <a:schemeClr val="accent2"/>
                </a:solidFill>
                <a:latin typeface="楷体" panose="02010609060101010101" pitchFamily="49" charset="-122"/>
                <a:ea typeface="楷体" panose="02010609060101010101" pitchFamily="49" charset="-122"/>
              </a:rPr>
              <a:t>; </a:t>
            </a:r>
            <a:r>
              <a:rPr lang="zh-CN" altLang="en-US" sz="2800" dirty="0">
                <a:solidFill>
                  <a:schemeClr val="accent2"/>
                </a:solidFill>
                <a:latin typeface="楷体" panose="02010609060101010101" pitchFamily="49" charset="-122"/>
                <a:ea typeface="楷体" panose="02010609060101010101" pitchFamily="49" charset="-122"/>
              </a:rPr>
              <a:t>小信号微扰或其他近似方法</a:t>
            </a:r>
            <a:endParaRPr lang="zh-CN" altLang="en-US" sz="2800" dirty="0">
              <a:latin typeface="楷体" panose="02010609060101010101" pitchFamily="49" charset="-122"/>
              <a:ea typeface="楷体" panose="02010609060101010101" pitchFamily="49" charset="-122"/>
            </a:endParaRPr>
          </a:p>
        </p:txBody>
      </p:sp>
      <p:sp>
        <p:nvSpPr>
          <p:cNvPr id="231444" name="Text Box 20"/>
          <p:cNvSpPr txBox="1">
            <a:spLocks noChangeArrowheads="1"/>
          </p:cNvSpPr>
          <p:nvPr/>
        </p:nvSpPr>
        <p:spPr bwMode="auto">
          <a:xfrm>
            <a:off x="468313" y="2060575"/>
            <a:ext cx="61198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pPr>
            <a:r>
              <a:rPr lang="en-US" altLang="zh-CN" sz="2800" dirty="0">
                <a:solidFill>
                  <a:srgbClr val="CC0099"/>
                </a:solidFill>
                <a:latin typeface="楷体" panose="02010609060101010101" pitchFamily="49" charset="-122"/>
                <a:ea typeface="楷体" panose="02010609060101010101" pitchFamily="49" charset="-122"/>
                <a:sym typeface="Monotype Sorts"/>
              </a:rPr>
              <a:t> </a:t>
            </a:r>
            <a:r>
              <a:rPr lang="zh-CN" altLang="en-US" sz="2800" dirty="0">
                <a:solidFill>
                  <a:srgbClr val="CC0099"/>
                </a:solidFill>
                <a:latin typeface="楷体" panose="02010609060101010101" pitchFamily="49" charset="-122"/>
                <a:ea typeface="楷体" panose="02010609060101010101" pitchFamily="49" charset="-122"/>
              </a:rPr>
              <a:t>长脉冲激光器</a:t>
            </a:r>
            <a:r>
              <a:rPr lang="en-US" altLang="zh-CN" sz="2800" dirty="0">
                <a:solidFill>
                  <a:srgbClr val="CC0099"/>
                </a:solidFill>
                <a:latin typeface="楷体" panose="02010609060101010101" pitchFamily="49" charset="-122"/>
                <a:ea typeface="楷体" panose="02010609060101010101" pitchFamily="49" charset="-122"/>
              </a:rPr>
              <a:t>(</a:t>
            </a:r>
            <a:r>
              <a:rPr lang="en-US" altLang="zh-CN" sz="2800" i="1" dirty="0">
                <a:solidFill>
                  <a:srgbClr val="CC0099"/>
                </a:solidFill>
                <a:latin typeface="楷体" panose="02010609060101010101" pitchFamily="49" charset="-122"/>
                <a:ea typeface="楷体" panose="02010609060101010101" pitchFamily="49" charset="-122"/>
              </a:rPr>
              <a:t>t</a:t>
            </a:r>
            <a:r>
              <a:rPr lang="en-US" altLang="zh-CN" sz="2800" i="1" baseline="-25000" dirty="0">
                <a:solidFill>
                  <a:srgbClr val="CC0099"/>
                </a:solidFill>
                <a:latin typeface="楷体" panose="02010609060101010101" pitchFamily="49" charset="-122"/>
                <a:ea typeface="楷体" panose="02010609060101010101" pitchFamily="49" charset="-122"/>
              </a:rPr>
              <a:t>0</a:t>
            </a:r>
            <a:r>
              <a:rPr lang="en-US" altLang="zh-CN" sz="2800" i="1" dirty="0">
                <a:solidFill>
                  <a:srgbClr val="CC0099"/>
                </a:solidFill>
                <a:latin typeface="楷体" panose="02010609060101010101" pitchFamily="49" charset="-122"/>
                <a:ea typeface="楷体" panose="02010609060101010101" pitchFamily="49" charset="-122"/>
              </a:rPr>
              <a:t>&gt;&gt;t</a:t>
            </a:r>
            <a:r>
              <a:rPr lang="en-US" altLang="zh-CN" sz="2800" i="1" baseline="-25000" dirty="0">
                <a:solidFill>
                  <a:srgbClr val="CC0099"/>
                </a:solidFill>
                <a:latin typeface="楷体" panose="02010609060101010101" pitchFamily="49" charset="-122"/>
                <a:ea typeface="楷体" panose="02010609060101010101" pitchFamily="49" charset="-122"/>
              </a:rPr>
              <a:t>2 </a:t>
            </a:r>
            <a:r>
              <a:rPr lang="en-US" altLang="zh-CN" sz="2800" dirty="0">
                <a:solidFill>
                  <a:srgbClr val="CC0099"/>
                </a:solidFill>
                <a:latin typeface="楷体" panose="02010609060101010101" pitchFamily="49" charset="-122"/>
                <a:ea typeface="楷体" panose="02010609060101010101" pitchFamily="49" charset="-122"/>
              </a:rPr>
              <a:t>)</a:t>
            </a:r>
          </a:p>
        </p:txBody>
      </p:sp>
      <p:graphicFrame>
        <p:nvGraphicFramePr>
          <p:cNvPr id="231439" name="Object 15"/>
          <p:cNvGraphicFramePr>
            <a:graphicFrameLocks noChangeAspect="1"/>
          </p:cNvGraphicFramePr>
          <p:nvPr/>
        </p:nvGraphicFramePr>
        <p:xfrm>
          <a:off x="2714625" y="5214938"/>
          <a:ext cx="3535363" cy="985837"/>
        </p:xfrm>
        <a:graphic>
          <a:graphicData uri="http://schemas.openxmlformats.org/presentationml/2006/ole">
            <mc:AlternateContent xmlns:mc="http://schemas.openxmlformats.org/markup-compatibility/2006">
              <mc:Choice xmlns:v="urn:schemas-microsoft-com:vml" Requires="v">
                <p:oleObj spid="_x0000_s2071" name="公式" r:id="rId3" imgW="1638000" imgH="482400" progId="Equation.3">
                  <p:embed/>
                </p:oleObj>
              </mc:Choice>
              <mc:Fallback>
                <p:oleObj name="公式" r:id="rId3" imgW="1638000" imgH="482400"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625" y="5214938"/>
                        <a:ext cx="3535363" cy="985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14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14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144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144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142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144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142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143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3143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45" grpId="0"/>
      <p:bldP spid="231426" grpId="0"/>
      <p:bldP spid="231427" grpId="0"/>
      <p:bldP spid="231438" grpId="0"/>
      <p:bldP spid="231441" grpId="0"/>
      <p:bldP spid="231442" grpId="0"/>
      <p:bldP spid="231443" grpId="0"/>
      <p:bldP spid="2314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22" name="Picture 2" descr="4"/>
          <p:cNvPicPr>
            <a:picLocks noChangeAspect="1" noChangeArrowheads="1"/>
          </p:cNvPicPr>
          <p:nvPr/>
        </p:nvPicPr>
        <p:blipFill>
          <a:blip r:embed="rId3">
            <a:lum bright="-30000" contrast="42000"/>
            <a:extLst>
              <a:ext uri="{28A0092B-C50C-407E-A947-70E740481C1C}">
                <a14:useLocalDpi xmlns:a14="http://schemas.microsoft.com/office/drawing/2010/main" val="0"/>
              </a:ext>
            </a:extLst>
          </a:blip>
          <a:srcRect l="25302" t="10051" r="40462" b="23367"/>
          <a:stretch>
            <a:fillRect/>
          </a:stretch>
        </p:blipFill>
        <p:spPr bwMode="auto">
          <a:xfrm>
            <a:off x="468313" y="1989138"/>
            <a:ext cx="3124200"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23" name="Text Box 3"/>
          <p:cNvSpPr txBox="1">
            <a:spLocks noChangeArrowheads="1"/>
          </p:cNvSpPr>
          <p:nvPr/>
        </p:nvSpPr>
        <p:spPr bwMode="auto">
          <a:xfrm>
            <a:off x="228600" y="304800"/>
            <a:ext cx="86645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buFontTx/>
              <a:buChar char="•"/>
            </a:pPr>
            <a:r>
              <a:rPr lang="en-US" altLang="zh-CN" sz="2600" b="0" dirty="0">
                <a:solidFill>
                  <a:schemeClr val="accent2"/>
                </a:solidFill>
                <a:ea typeface="黑体" pitchFamily="49" charset="-122"/>
              </a:rPr>
              <a:t> </a:t>
            </a:r>
            <a:r>
              <a:rPr lang="zh-CN" altLang="en-US" sz="2600" dirty="0">
                <a:solidFill>
                  <a:schemeClr val="accent2"/>
                </a:solidFill>
                <a:ea typeface="楷体" panose="02010609060101010101" pitchFamily="49" charset="-122"/>
              </a:rPr>
              <a:t>兰姆凹陷</a:t>
            </a:r>
            <a:r>
              <a:rPr lang="zh-CN" altLang="en-US" sz="2600" b="0" dirty="0">
                <a:solidFill>
                  <a:schemeClr val="accent2"/>
                </a:solidFill>
                <a:ea typeface="黑体" pitchFamily="49" charset="-122"/>
              </a:rPr>
              <a:t> </a:t>
            </a:r>
            <a:r>
              <a:rPr lang="en-US" altLang="zh-CN" sz="2600" b="0" dirty="0">
                <a:ea typeface="黑体" pitchFamily="49" charset="-122"/>
              </a:rPr>
              <a:t>(Lamb Dip) </a:t>
            </a:r>
            <a:r>
              <a:rPr lang="zh-CN" altLang="en-US" sz="2600" b="0" dirty="0">
                <a:solidFill>
                  <a:srgbClr val="FF00FF"/>
                </a:solidFill>
                <a:ea typeface="黑体" pitchFamily="49" charset="-122"/>
              </a:rPr>
              <a:t>－</a:t>
            </a:r>
            <a:r>
              <a:rPr lang="zh-CN" altLang="en-US" sz="2600" dirty="0">
                <a:solidFill>
                  <a:srgbClr val="FF00FF"/>
                </a:solidFill>
                <a:latin typeface="楷体" panose="02010609060101010101" pitchFamily="49" charset="-122"/>
                <a:ea typeface="楷体" panose="02010609060101010101" pitchFamily="49" charset="-122"/>
              </a:rPr>
              <a:t>单模输出功率</a:t>
            </a:r>
            <a:r>
              <a:rPr lang="en-US" altLang="zh-CN" sz="2600" dirty="0">
                <a:solidFill>
                  <a:srgbClr val="FF00FF"/>
                </a:solidFill>
                <a:latin typeface="楷体" panose="02010609060101010101" pitchFamily="49" charset="-122"/>
                <a:ea typeface="楷体" panose="02010609060101010101" pitchFamily="49" charset="-122"/>
              </a:rPr>
              <a:t>P</a:t>
            </a:r>
            <a:r>
              <a:rPr lang="zh-CN" altLang="en-US" sz="2600" dirty="0">
                <a:solidFill>
                  <a:srgbClr val="FF00FF"/>
                </a:solidFill>
                <a:latin typeface="楷体" panose="02010609060101010101" pitchFamily="49" charset="-122"/>
                <a:ea typeface="楷体" panose="02010609060101010101" pitchFamily="49" charset="-122"/>
              </a:rPr>
              <a:t>与频率</a:t>
            </a:r>
            <a:r>
              <a:rPr lang="el-GR" altLang="zh-CN" sz="2600" dirty="0">
                <a:solidFill>
                  <a:srgbClr val="FF00FF"/>
                </a:solidFill>
                <a:latin typeface="楷体" panose="02010609060101010101" pitchFamily="49" charset="-122"/>
                <a:ea typeface="楷体" panose="02010609060101010101" pitchFamily="49" charset="-122"/>
              </a:rPr>
              <a:t>ν</a:t>
            </a:r>
            <a:r>
              <a:rPr lang="zh-CN" altLang="en-US" sz="2600" dirty="0">
                <a:solidFill>
                  <a:srgbClr val="FF00FF"/>
                </a:solidFill>
                <a:latin typeface="楷体" panose="02010609060101010101" pitchFamily="49" charset="-122"/>
                <a:ea typeface="楷体" panose="02010609060101010101" pitchFamily="49" charset="-122"/>
              </a:rPr>
              <a:t>的关系</a:t>
            </a:r>
            <a:endParaRPr lang="zh-CN" altLang="en-US" sz="2400" dirty="0">
              <a:latin typeface="楷体" panose="02010609060101010101" pitchFamily="49" charset="-122"/>
              <a:ea typeface="楷体" panose="02010609060101010101" pitchFamily="49" charset="-122"/>
            </a:endParaRPr>
          </a:p>
        </p:txBody>
      </p:sp>
      <p:sp>
        <p:nvSpPr>
          <p:cNvPr id="235524" name="Text Box 4"/>
          <p:cNvSpPr txBox="1">
            <a:spLocks noChangeArrowheads="1"/>
          </p:cNvSpPr>
          <p:nvPr/>
        </p:nvSpPr>
        <p:spPr bwMode="auto">
          <a:xfrm>
            <a:off x="457200" y="4191000"/>
            <a:ext cx="814705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buFontTx/>
              <a:buChar char="•"/>
            </a:pPr>
            <a:r>
              <a:rPr lang="en-US" altLang="zh-CN" sz="2600" b="0" dirty="0">
                <a:ea typeface="黑体" pitchFamily="49" charset="-122"/>
              </a:rPr>
              <a:t> P</a:t>
            </a:r>
            <a:r>
              <a:rPr lang="en-US" altLang="zh-CN" sz="2600" b="0" dirty="0">
                <a:ea typeface="黑体" pitchFamily="49" charset="-122"/>
                <a:sym typeface="Symbol" pitchFamily="18" charset="2"/>
              </a:rPr>
              <a:t> </a:t>
            </a:r>
            <a:r>
              <a:rPr lang="zh-CN" altLang="en-US" sz="2600" dirty="0">
                <a:latin typeface="楷体" panose="02010609060101010101" pitchFamily="49" charset="-122"/>
                <a:ea typeface="楷体" panose="02010609060101010101" pitchFamily="49" charset="-122"/>
                <a:sym typeface="Symbol" pitchFamily="18" charset="2"/>
              </a:rPr>
              <a:t>烧孔面积 </a:t>
            </a:r>
            <a:r>
              <a:rPr lang="en-US" altLang="zh-CN" sz="2600" dirty="0">
                <a:latin typeface="楷体" panose="02010609060101010101" pitchFamily="49" charset="-122"/>
                <a:ea typeface="楷体" panose="02010609060101010101" pitchFamily="49" charset="-122"/>
                <a:sym typeface="Symbol" pitchFamily="18" charset="2"/>
              </a:rPr>
              <a:t>(</a:t>
            </a:r>
            <a:r>
              <a:rPr lang="zh-CN" altLang="en-US" sz="2600" dirty="0">
                <a:latin typeface="楷体" panose="02010609060101010101" pitchFamily="49" charset="-122"/>
                <a:ea typeface="楷体" panose="02010609060101010101" pitchFamily="49" charset="-122"/>
                <a:sym typeface="Symbol" pitchFamily="18" charset="2"/>
              </a:rPr>
              <a:t>表征对激光有贡献的反转粒子数</a:t>
            </a:r>
            <a:r>
              <a:rPr lang="en-US" altLang="zh-CN" sz="2600" dirty="0">
                <a:latin typeface="楷体" panose="02010609060101010101" pitchFamily="49" charset="-122"/>
                <a:ea typeface="楷体" panose="02010609060101010101" pitchFamily="49" charset="-122"/>
                <a:sym typeface="Symbol" pitchFamily="18" charset="2"/>
              </a:rPr>
              <a:t>)</a:t>
            </a:r>
          </a:p>
          <a:p>
            <a:pPr algn="l">
              <a:lnSpc>
                <a:spcPct val="200000"/>
              </a:lnSpc>
              <a:buFontTx/>
              <a:buChar char="•"/>
            </a:pPr>
            <a:r>
              <a:rPr lang="en-US" altLang="zh-CN" sz="2600" b="0" dirty="0">
                <a:ea typeface="黑体" pitchFamily="49" charset="-122"/>
                <a:sym typeface="Monotype Sorts"/>
              </a:rPr>
              <a:t> </a:t>
            </a:r>
            <a:r>
              <a:rPr lang="zh-CN" altLang="en-US" sz="2600" dirty="0">
                <a:ea typeface="楷体" panose="02010609060101010101" pitchFamily="49" charset="-122"/>
                <a:sym typeface="Monotype Sorts"/>
              </a:rPr>
              <a:t>兰姆凹陷宽度</a:t>
            </a:r>
            <a:r>
              <a:rPr lang="en-US" altLang="zh-CN" sz="2600" b="0" dirty="0">
                <a:ea typeface="黑体" pitchFamily="49" charset="-122"/>
                <a:sym typeface="Monotype Sorts"/>
              </a:rPr>
              <a:t>(</a:t>
            </a:r>
            <a:r>
              <a:rPr lang="en-US" altLang="zh-CN" sz="2600" b="0" dirty="0" err="1">
                <a:latin typeface="Symbol" pitchFamily="18" charset="2"/>
                <a:ea typeface="黑体" pitchFamily="49" charset="-122"/>
                <a:sym typeface="Monotype Sorts"/>
              </a:rPr>
              <a:t>dn</a:t>
            </a:r>
            <a:r>
              <a:rPr lang="en-US" altLang="zh-CN" sz="2600" b="0" dirty="0">
                <a:latin typeface="Symbol" pitchFamily="18" charset="2"/>
                <a:ea typeface="黑体" pitchFamily="49" charset="-122"/>
                <a:sym typeface="Monotype Sorts"/>
              </a:rPr>
              <a:t>) </a:t>
            </a:r>
            <a:r>
              <a:rPr lang="en-US" altLang="zh-CN" sz="2600" b="0" dirty="0">
                <a:latin typeface="Symbol" pitchFamily="18" charset="2"/>
                <a:ea typeface="黑体" pitchFamily="49" charset="-122"/>
                <a:sym typeface="Symbol" pitchFamily="18" charset="2"/>
              </a:rPr>
              <a:t> </a:t>
            </a:r>
            <a:r>
              <a:rPr lang="zh-CN" altLang="en-US" sz="2600" dirty="0">
                <a:latin typeface="Symbol" pitchFamily="18" charset="2"/>
                <a:ea typeface="楷体" panose="02010609060101010101" pitchFamily="49" charset="-122"/>
                <a:sym typeface="Symbol" pitchFamily="18" charset="2"/>
              </a:rPr>
              <a:t>烧孔宽度</a:t>
            </a:r>
            <a:r>
              <a:rPr lang="en-US" altLang="zh-CN" sz="2600" b="0" dirty="0">
                <a:latin typeface="Symbol" pitchFamily="18" charset="2"/>
                <a:ea typeface="黑体" pitchFamily="49" charset="-122"/>
                <a:sym typeface="Monotype Sorts"/>
              </a:rPr>
              <a:t>~ </a:t>
            </a:r>
            <a:r>
              <a:rPr lang="en-US" altLang="zh-CN" sz="2600" b="0" dirty="0" err="1">
                <a:latin typeface="Symbol" pitchFamily="18" charset="2"/>
                <a:ea typeface="黑体" pitchFamily="49" charset="-122"/>
                <a:sym typeface="Monotype Sorts"/>
              </a:rPr>
              <a:t>Dn</a:t>
            </a:r>
            <a:r>
              <a:rPr lang="en-US" altLang="zh-CN" sz="2600" b="0" baseline="-25000" dirty="0" err="1">
                <a:ea typeface="黑体" pitchFamily="49" charset="-122"/>
                <a:sym typeface="Monotype Sorts"/>
              </a:rPr>
              <a:t>L</a:t>
            </a:r>
            <a:r>
              <a:rPr lang="en-US" altLang="zh-CN" sz="2600" b="0" baseline="-25000" dirty="0">
                <a:ea typeface="黑体" pitchFamily="49" charset="-122"/>
                <a:sym typeface="Monotype Sorts"/>
              </a:rPr>
              <a:t> </a:t>
            </a:r>
          </a:p>
        </p:txBody>
      </p:sp>
      <p:graphicFrame>
        <p:nvGraphicFramePr>
          <p:cNvPr id="235525" name="Object 5"/>
          <p:cNvGraphicFramePr>
            <a:graphicFrameLocks noChangeAspect="1"/>
          </p:cNvGraphicFramePr>
          <p:nvPr/>
        </p:nvGraphicFramePr>
        <p:xfrm>
          <a:off x="6084888" y="4703763"/>
          <a:ext cx="2176462" cy="977900"/>
        </p:xfrm>
        <a:graphic>
          <a:graphicData uri="http://schemas.openxmlformats.org/presentationml/2006/ole">
            <mc:AlternateContent xmlns:mc="http://schemas.openxmlformats.org/markup-compatibility/2006">
              <mc:Choice xmlns:v="urn:schemas-microsoft-com:vml" Requires="v">
                <p:oleObj spid="_x0000_s71683" name="公式" r:id="rId4" imgW="1155600" imgH="520560" progId="Equation.3">
                  <p:embed/>
                </p:oleObj>
              </mc:Choice>
              <mc:Fallback>
                <p:oleObj name="公式" r:id="rId4" imgW="1155600" imgH="520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888" y="4703763"/>
                        <a:ext cx="2176462"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526" name="Text Box 6"/>
          <p:cNvSpPr txBox="1">
            <a:spLocks noChangeArrowheads="1"/>
          </p:cNvSpPr>
          <p:nvPr/>
        </p:nvSpPr>
        <p:spPr bwMode="auto">
          <a:xfrm>
            <a:off x="323850" y="5661025"/>
            <a:ext cx="8548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800" dirty="0">
                <a:latin typeface="楷体" panose="02010609060101010101" pitchFamily="49" charset="-122"/>
                <a:ea typeface="楷体" panose="02010609060101010101" pitchFamily="49" charset="-122"/>
              </a:rPr>
              <a:t>气压</a:t>
            </a:r>
            <a:r>
              <a:rPr lang="zh-CN" altLang="en-US" sz="2800" dirty="0">
                <a:latin typeface="楷体" panose="02010609060101010101" pitchFamily="49" charset="-122"/>
                <a:ea typeface="楷体" panose="02010609060101010101" pitchFamily="49" charset="-122"/>
                <a:sym typeface="Symbol" pitchFamily="18" charset="2"/>
              </a:rPr>
              <a:t>  </a:t>
            </a:r>
            <a:r>
              <a:rPr lang="zh-CN" altLang="en-US" sz="2800" dirty="0">
                <a:latin typeface="楷体" panose="02010609060101010101" pitchFamily="49" charset="-122"/>
                <a:ea typeface="楷体" panose="02010609060101010101" pitchFamily="49" charset="-122"/>
              </a:rPr>
              <a:t>碰撞加宽</a:t>
            </a:r>
            <a:r>
              <a:rPr lang="en-US" altLang="zh-CN" sz="2800" b="0" dirty="0" err="1">
                <a:latin typeface="Symbol" pitchFamily="18" charset="2"/>
                <a:ea typeface="黑体" pitchFamily="49" charset="-122"/>
                <a:sym typeface="Monotype Sorts"/>
              </a:rPr>
              <a:t>Dn</a:t>
            </a:r>
            <a:r>
              <a:rPr lang="en-US" altLang="zh-CN" sz="2800" b="0" baseline="-25000" dirty="0" err="1">
                <a:ea typeface="黑体" pitchFamily="49" charset="-122"/>
                <a:sym typeface="Monotype Sorts"/>
              </a:rPr>
              <a:t>L</a:t>
            </a:r>
            <a:r>
              <a:rPr lang="en-US" altLang="zh-CN" sz="2800" b="0" dirty="0">
                <a:ea typeface="黑体" pitchFamily="49" charset="-122"/>
              </a:rPr>
              <a:t> </a:t>
            </a:r>
            <a:r>
              <a:rPr lang="en-US" altLang="zh-CN" sz="2800" b="0" dirty="0">
                <a:ea typeface="黑体" pitchFamily="49" charset="-122"/>
                <a:sym typeface="Symbol" pitchFamily="18" charset="2"/>
              </a:rPr>
              <a:t> </a:t>
            </a:r>
            <a:r>
              <a:rPr lang="en-US" altLang="zh-CN" sz="2800" dirty="0">
                <a:latin typeface="楷体" panose="02010609060101010101" pitchFamily="49" charset="-122"/>
                <a:ea typeface="楷体" panose="02010609060101010101" pitchFamily="49" charset="-122"/>
                <a:sym typeface="Symbol" pitchFamily="18" charset="2"/>
              </a:rPr>
              <a:t> </a:t>
            </a:r>
            <a:r>
              <a:rPr lang="zh-CN" altLang="en-US" sz="2800" dirty="0">
                <a:latin typeface="楷体" panose="02010609060101010101" pitchFamily="49" charset="-122"/>
                <a:ea typeface="楷体" panose="02010609060101010101" pitchFamily="49" charset="-122"/>
                <a:sym typeface="Symbol" pitchFamily="18" charset="2"/>
              </a:rPr>
              <a:t>烧孔宽度</a:t>
            </a:r>
            <a:r>
              <a:rPr lang="en-US" altLang="zh-CN" sz="2800" b="0" dirty="0" err="1">
                <a:latin typeface="Symbol" pitchFamily="18" charset="2"/>
                <a:ea typeface="黑体" pitchFamily="49" charset="-122"/>
                <a:sym typeface="Monotype Sorts"/>
              </a:rPr>
              <a:t>dn</a:t>
            </a:r>
            <a:r>
              <a:rPr lang="en-US" altLang="zh-CN" sz="2800" b="0" dirty="0">
                <a:latin typeface="Symbol" pitchFamily="18" charset="2"/>
                <a:ea typeface="黑体" pitchFamily="49" charset="-122"/>
                <a:sym typeface="Monotype Sorts"/>
              </a:rPr>
              <a:t> </a:t>
            </a:r>
            <a:r>
              <a:rPr lang="en-US" altLang="zh-CN" sz="2800" b="0" dirty="0">
                <a:ea typeface="黑体" pitchFamily="49" charset="-122"/>
                <a:sym typeface="Symbol" pitchFamily="18" charset="2"/>
              </a:rPr>
              <a:t>,</a:t>
            </a:r>
            <a:r>
              <a:rPr lang="en-US" altLang="zh-CN" sz="2800" b="0" dirty="0">
                <a:ea typeface="黑体" pitchFamily="49" charset="-122"/>
              </a:rPr>
              <a:t>  </a:t>
            </a:r>
            <a:r>
              <a:rPr lang="zh-CN" altLang="en-US" sz="2800" dirty="0">
                <a:ea typeface="楷体" panose="02010609060101010101" pitchFamily="49" charset="-122"/>
              </a:rPr>
              <a:t>深度变浅</a:t>
            </a:r>
          </a:p>
        </p:txBody>
      </p:sp>
      <p:pic>
        <p:nvPicPr>
          <p:cNvPr id="235527" name="Picture 7" descr="4"/>
          <p:cNvPicPr>
            <a:picLocks noChangeAspect="1" noChangeArrowheads="1"/>
          </p:cNvPicPr>
          <p:nvPr/>
        </p:nvPicPr>
        <p:blipFill>
          <a:blip r:embed="rId6" cstate="print">
            <a:lum bright="-42000" contrast="90000"/>
            <a:extLst>
              <a:ext uri="{28A0092B-C50C-407E-A947-70E740481C1C}">
                <a14:useLocalDpi xmlns:a14="http://schemas.microsoft.com/office/drawing/2010/main" val="0"/>
              </a:ext>
            </a:extLst>
          </a:blip>
          <a:srcRect l="8395" t="7523" r="4829" b="6107"/>
          <a:stretch>
            <a:fillRect/>
          </a:stretch>
        </p:blipFill>
        <p:spPr bwMode="auto">
          <a:xfrm>
            <a:off x="6248400" y="2025650"/>
            <a:ext cx="2286000"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28" name="Picture 8" descr="4"/>
          <p:cNvPicPr>
            <a:picLocks noChangeAspect="1" noChangeArrowheads="1"/>
          </p:cNvPicPr>
          <p:nvPr/>
        </p:nvPicPr>
        <p:blipFill>
          <a:blip r:embed="rId3">
            <a:lum bright="-6000" contrast="24000"/>
            <a:extLst>
              <a:ext uri="{28A0092B-C50C-407E-A947-70E740481C1C}">
                <a14:useLocalDpi xmlns:a14="http://schemas.microsoft.com/office/drawing/2010/main" val="0"/>
              </a:ext>
            </a:extLst>
          </a:blip>
          <a:srcRect l="64484" t="21425" r="7060" b="23367"/>
          <a:stretch>
            <a:fillRect/>
          </a:stretch>
        </p:blipFill>
        <p:spPr bwMode="auto">
          <a:xfrm>
            <a:off x="3505200" y="2286000"/>
            <a:ext cx="25146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29" name="Text Box 9"/>
          <p:cNvSpPr txBox="1">
            <a:spLocks noChangeArrowheads="1"/>
          </p:cNvSpPr>
          <p:nvPr/>
        </p:nvSpPr>
        <p:spPr bwMode="auto">
          <a:xfrm>
            <a:off x="533400" y="762000"/>
            <a:ext cx="8153400"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35000"/>
              </a:lnSpc>
            </a:pPr>
            <a:r>
              <a:rPr lang="en-US" altLang="zh-CN" sz="2600" b="0" dirty="0">
                <a:latin typeface="黑体" pitchFamily="49" charset="-122"/>
                <a:ea typeface="黑体" pitchFamily="49" charset="-122"/>
                <a:sym typeface="Wingdings" pitchFamily="2" charset="2"/>
              </a:rPr>
              <a:t> </a:t>
            </a:r>
            <a:r>
              <a:rPr lang="zh-CN" altLang="en-US" sz="2600" dirty="0">
                <a:latin typeface="楷体" panose="02010609060101010101" pitchFamily="49" charset="-122"/>
                <a:ea typeface="楷体" panose="02010609060101010101" pitchFamily="49" charset="-122"/>
                <a:sym typeface="Wingdings" pitchFamily="2" charset="2"/>
              </a:rPr>
              <a:t>什么是</a:t>
            </a:r>
            <a:r>
              <a:rPr lang="zh-CN" altLang="en-US" sz="2600" dirty="0">
                <a:latin typeface="楷体" panose="02010609060101010101" pitchFamily="49" charset="-122"/>
                <a:ea typeface="楷体" panose="02010609060101010101" pitchFamily="49" charset="-122"/>
              </a:rPr>
              <a:t>兰姆凹陷现象   </a:t>
            </a:r>
            <a:r>
              <a:rPr lang="zh-CN" altLang="en-US" sz="2600" dirty="0">
                <a:latin typeface="楷体" panose="02010609060101010101" pitchFamily="49" charset="-122"/>
                <a:ea typeface="楷体" panose="02010609060101010101" pitchFamily="49" charset="-122"/>
                <a:sym typeface="Wingdings" pitchFamily="2" charset="2"/>
              </a:rPr>
              <a:t></a:t>
            </a:r>
            <a:r>
              <a:rPr lang="zh-CN" altLang="en-US" sz="2600" dirty="0">
                <a:latin typeface="楷体" panose="02010609060101010101" pitchFamily="49" charset="-122"/>
                <a:ea typeface="楷体" panose="02010609060101010101" pitchFamily="49" charset="-122"/>
              </a:rPr>
              <a:t>兰姆凹陷形成的物理原因</a:t>
            </a:r>
          </a:p>
          <a:p>
            <a:pPr algn="l" eaLnBrk="1" hangingPunct="1">
              <a:lnSpc>
                <a:spcPct val="135000"/>
              </a:lnSpc>
            </a:pPr>
            <a:r>
              <a:rPr lang="zh-CN" altLang="en-US" sz="2600" dirty="0">
                <a:latin typeface="楷体" panose="02010609060101010101" pitchFamily="49" charset="-122"/>
                <a:ea typeface="楷体" panose="02010609060101010101" pitchFamily="49" charset="-122"/>
                <a:sym typeface="Wingdings 2" pitchFamily="18" charset="2"/>
              </a:rPr>
              <a:t> </a:t>
            </a:r>
            <a:r>
              <a:rPr lang="zh-CN" altLang="en-US" sz="2600" dirty="0">
                <a:latin typeface="楷体" panose="02010609060101010101" pitchFamily="49" charset="-122"/>
                <a:ea typeface="楷体" panose="02010609060101010101" pitchFamily="49" charset="-122"/>
              </a:rPr>
              <a:t>兰姆凹陷的宽度、深度</a:t>
            </a:r>
            <a:endParaRPr lang="zh-CN" altLang="en-US" sz="2400" dirty="0">
              <a:latin typeface="楷体" panose="02010609060101010101" pitchFamily="49" charset="-122"/>
              <a:ea typeface="楷体" panose="02010609060101010101" pitchFamily="49" charset="-122"/>
            </a:endParaRPr>
          </a:p>
        </p:txBody>
      </p:sp>
      <p:sp>
        <p:nvSpPr>
          <p:cNvPr id="235530" name="Rectangle 10"/>
          <p:cNvSpPr>
            <a:spLocks noChangeArrowheads="1"/>
          </p:cNvSpPr>
          <p:nvPr/>
        </p:nvSpPr>
        <p:spPr bwMode="auto">
          <a:xfrm>
            <a:off x="3995738" y="2276475"/>
            <a:ext cx="1292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000" dirty="0">
                <a:latin typeface="Times New Roman" pitchFamily="18" charset="0"/>
                <a:ea typeface="楷体" panose="02010609060101010101" pitchFamily="49" charset="-122"/>
              </a:rPr>
              <a:t>Lamb Dip</a:t>
            </a:r>
          </a:p>
        </p:txBody>
      </p:sp>
    </p:spTree>
    <p:extLst>
      <p:ext uri="{BB962C8B-B14F-4D97-AF65-F5344CB8AC3E}">
        <p14:creationId xmlns:p14="http://schemas.microsoft.com/office/powerpoint/2010/main" val="5138189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55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55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552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552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3552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552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3552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35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p:bldP spid="235524" grpId="0"/>
      <p:bldP spid="235526" grpId="0"/>
      <p:bldP spid="235529" grpId="0"/>
      <p:bldP spid="23553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ext Box 2"/>
          <p:cNvSpPr txBox="1">
            <a:spLocks noChangeArrowheads="1"/>
          </p:cNvSpPr>
          <p:nvPr/>
        </p:nvSpPr>
        <p:spPr bwMode="auto">
          <a:xfrm>
            <a:off x="468313" y="981075"/>
            <a:ext cx="8447087"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20000"/>
              </a:lnSpc>
            </a:pPr>
            <a:r>
              <a:rPr lang="en-US" altLang="zh-CN" sz="2400" b="0" dirty="0">
                <a:solidFill>
                  <a:srgbClr val="FF00FF"/>
                </a:solidFill>
                <a:ea typeface="黑体" pitchFamily="49" charset="-122"/>
              </a:rPr>
              <a:t> </a:t>
            </a:r>
            <a:r>
              <a:rPr lang="zh-CN" altLang="en-US" sz="2600" dirty="0">
                <a:solidFill>
                  <a:srgbClr val="FF00FF"/>
                </a:solidFill>
                <a:latin typeface="楷体" panose="02010609060101010101" pitchFamily="49" charset="-122"/>
                <a:ea typeface="楷体" panose="02010609060101010101" pitchFamily="49" charset="-122"/>
              </a:rPr>
              <a:t>非均匀加宽</a:t>
            </a:r>
            <a:r>
              <a:rPr lang="en-US" altLang="zh-CN" sz="2600" dirty="0">
                <a:solidFill>
                  <a:srgbClr val="FF00FF"/>
                </a:solidFill>
                <a:latin typeface="楷体" panose="02010609060101010101" pitchFamily="49" charset="-122"/>
                <a:ea typeface="楷体" panose="02010609060101010101" pitchFamily="49" charset="-122"/>
              </a:rPr>
              <a:t>:</a:t>
            </a:r>
            <a:r>
              <a:rPr lang="en-US" altLang="zh-CN" sz="2600" b="0" dirty="0">
                <a:ea typeface="黑体" pitchFamily="49" charset="-122"/>
              </a:rPr>
              <a:t>  </a:t>
            </a:r>
            <a:r>
              <a:rPr lang="en-US" altLang="zh-CN" sz="2600" b="0" dirty="0" err="1">
                <a:latin typeface="Symbol" pitchFamily="18" charset="2"/>
                <a:ea typeface="黑体" pitchFamily="49" charset="-122"/>
              </a:rPr>
              <a:t>Dn</a:t>
            </a:r>
            <a:r>
              <a:rPr lang="en-US" altLang="zh-CN" sz="2600" b="0" baseline="-25000" dirty="0" err="1">
                <a:ea typeface="黑体" pitchFamily="49" charset="-122"/>
              </a:rPr>
              <a:t>q</a:t>
            </a:r>
            <a:r>
              <a:rPr lang="zh-CN" altLang="en-US" sz="2600" dirty="0">
                <a:latin typeface="楷体" panose="02010609060101010101" pitchFamily="49" charset="-122"/>
                <a:ea typeface="楷体" panose="02010609060101010101" pitchFamily="49" charset="-122"/>
              </a:rPr>
              <a:t>足够大</a:t>
            </a:r>
            <a:r>
              <a:rPr lang="en-US" altLang="zh-CN" sz="26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不发生烧孔相连时</a:t>
            </a:r>
            <a:r>
              <a:rPr lang="en-US" altLang="zh-CN" sz="26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用</a:t>
            </a:r>
            <a:r>
              <a:rPr lang="en-US" altLang="zh-CN" sz="2600" dirty="0">
                <a:latin typeface="楷体" panose="02010609060101010101" pitchFamily="49" charset="-122"/>
                <a:ea typeface="楷体" panose="02010609060101010101" pitchFamily="49" charset="-122"/>
              </a:rPr>
              <a:t>(5-3-10)</a:t>
            </a:r>
            <a:r>
              <a:rPr lang="zh-CN" altLang="en-US" sz="2600" dirty="0">
                <a:latin typeface="楷体" panose="02010609060101010101" pitchFamily="49" charset="-122"/>
                <a:ea typeface="楷体" panose="02010609060101010101" pitchFamily="49" charset="-122"/>
              </a:rPr>
              <a:t>及</a:t>
            </a:r>
            <a:r>
              <a:rPr lang="en-US" altLang="zh-CN" sz="2600" dirty="0">
                <a:latin typeface="楷体" panose="02010609060101010101" pitchFamily="49" charset="-122"/>
                <a:ea typeface="楷体" panose="02010609060101010101" pitchFamily="49" charset="-122"/>
              </a:rPr>
              <a:t>(5-3-12)</a:t>
            </a:r>
            <a:r>
              <a:rPr lang="zh-CN" altLang="en-US" sz="2600" dirty="0">
                <a:latin typeface="楷体" panose="02010609060101010101" pitchFamily="49" charset="-122"/>
                <a:ea typeface="楷体" panose="02010609060101010101" pitchFamily="49" charset="-122"/>
              </a:rPr>
              <a:t>计算每个纵模的输出功率</a:t>
            </a:r>
            <a:r>
              <a:rPr lang="en-US" altLang="zh-CN" sz="26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总功率即为各模输出之和。</a:t>
            </a:r>
          </a:p>
        </p:txBody>
      </p:sp>
      <p:sp>
        <p:nvSpPr>
          <p:cNvPr id="236547" name="Text Box 3"/>
          <p:cNvSpPr txBox="1">
            <a:spLocks noChangeArrowheads="1"/>
          </p:cNvSpPr>
          <p:nvPr/>
        </p:nvSpPr>
        <p:spPr bwMode="auto">
          <a:xfrm>
            <a:off x="533400" y="2636838"/>
            <a:ext cx="86106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35000"/>
              </a:lnSpc>
              <a:buFontTx/>
              <a:buChar char="•"/>
            </a:pPr>
            <a:r>
              <a:rPr lang="en-US" altLang="zh-CN" sz="2600" b="0" dirty="0">
                <a:solidFill>
                  <a:srgbClr val="FF00FF"/>
                </a:solidFill>
                <a:ea typeface="黑体" pitchFamily="49" charset="-122"/>
              </a:rPr>
              <a:t> </a:t>
            </a:r>
            <a:r>
              <a:rPr lang="zh-CN" altLang="en-US" sz="2600" dirty="0">
                <a:solidFill>
                  <a:srgbClr val="FF00FF"/>
                </a:solidFill>
                <a:latin typeface="楷体" panose="02010609060101010101" pitchFamily="49" charset="-122"/>
                <a:ea typeface="楷体" panose="02010609060101010101" pitchFamily="49" charset="-122"/>
              </a:rPr>
              <a:t>均匀加宽</a:t>
            </a:r>
            <a:r>
              <a:rPr lang="en-US" altLang="zh-CN" sz="2600" dirty="0">
                <a:solidFill>
                  <a:srgbClr val="FF00FF"/>
                </a:solidFill>
                <a:latin typeface="楷体" panose="02010609060101010101" pitchFamily="49" charset="-122"/>
                <a:ea typeface="楷体" panose="02010609060101010101" pitchFamily="49" charset="-122"/>
              </a:rPr>
              <a:t>:</a:t>
            </a:r>
            <a:r>
              <a:rPr lang="en-US" altLang="zh-CN" sz="26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固态激光器）必须由多模速率方程求</a:t>
            </a:r>
            <a:r>
              <a:rPr lang="en-US" altLang="zh-CN" sz="2600" dirty="0">
                <a:latin typeface="楷体" panose="02010609060101010101" pitchFamily="49" charset="-122"/>
                <a:ea typeface="楷体" panose="02010609060101010101" pitchFamily="49" charset="-122"/>
              </a:rPr>
              <a:t>P</a:t>
            </a:r>
            <a:r>
              <a:rPr lang="en-US" altLang="zh-CN" sz="2600" baseline="-25000" dirty="0">
                <a:latin typeface="楷体" panose="02010609060101010101" pitchFamily="49" charset="-122"/>
                <a:ea typeface="楷体" panose="02010609060101010101" pitchFamily="49" charset="-122"/>
              </a:rPr>
              <a:t>out</a:t>
            </a:r>
            <a:r>
              <a:rPr lang="en-US" altLang="zh-CN" sz="26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并作简化假设</a:t>
            </a:r>
            <a:r>
              <a:rPr lang="en-US" altLang="zh-CN" sz="2600" dirty="0">
                <a:latin typeface="楷体" panose="02010609060101010101" pitchFamily="49" charset="-122"/>
                <a:ea typeface="楷体" panose="02010609060101010101" pitchFamily="49" charset="-122"/>
              </a:rPr>
              <a:t>(</a:t>
            </a:r>
            <a:r>
              <a:rPr lang="zh-CN" altLang="en-US" sz="2600" dirty="0">
                <a:latin typeface="楷体" panose="02010609060101010101" pitchFamily="49" charset="-122"/>
                <a:ea typeface="楷体" panose="02010609060101010101" pitchFamily="49" charset="-122"/>
              </a:rPr>
              <a:t>各模损耗相等</a:t>
            </a:r>
            <a:r>
              <a:rPr lang="en-US" altLang="zh-CN" sz="26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线型函数为矩形</a:t>
            </a:r>
            <a:r>
              <a:rPr lang="en-US" altLang="zh-CN" sz="26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后可得与</a:t>
            </a:r>
            <a:r>
              <a:rPr lang="en-US" altLang="zh-CN" sz="2600" dirty="0">
                <a:latin typeface="楷体" panose="02010609060101010101" pitchFamily="49" charset="-122"/>
                <a:ea typeface="楷体" panose="02010609060101010101" pitchFamily="49" charset="-122"/>
              </a:rPr>
              <a:t>(5-3-5) </a:t>
            </a:r>
            <a:r>
              <a:rPr lang="zh-CN" altLang="en-US" sz="2600" dirty="0">
                <a:latin typeface="楷体" panose="02010609060101010101" pitchFamily="49" charset="-122"/>
                <a:ea typeface="楷体" panose="02010609060101010101" pitchFamily="49" charset="-122"/>
              </a:rPr>
              <a:t>相同的表达式</a:t>
            </a:r>
            <a:endParaRPr lang="zh-CN" altLang="en-US" sz="2600" b="0" dirty="0">
              <a:latin typeface="Times New Roman" pitchFamily="18" charset="0"/>
              <a:ea typeface="宋体" pitchFamily="2" charset="-122"/>
            </a:endParaRPr>
          </a:p>
        </p:txBody>
      </p:sp>
      <p:graphicFrame>
        <p:nvGraphicFramePr>
          <p:cNvPr id="236548" name="Object 4"/>
          <p:cNvGraphicFramePr>
            <a:graphicFrameLocks noChangeAspect="1"/>
          </p:cNvGraphicFramePr>
          <p:nvPr/>
        </p:nvGraphicFramePr>
        <p:xfrm>
          <a:off x="2555875" y="4581525"/>
          <a:ext cx="3429000" cy="1035050"/>
        </p:xfrm>
        <a:graphic>
          <a:graphicData uri="http://schemas.openxmlformats.org/presentationml/2006/ole">
            <mc:AlternateContent xmlns:mc="http://schemas.openxmlformats.org/markup-compatibility/2006">
              <mc:Choice xmlns:v="urn:schemas-microsoft-com:vml" Requires="v">
                <p:oleObj spid="_x0000_s72707" name="公式" r:id="rId3" imgW="1498320" imgH="507960" progId="Equation.3">
                  <p:embed/>
                </p:oleObj>
              </mc:Choice>
              <mc:Fallback>
                <p:oleObj name="公式" r:id="rId3" imgW="1498320" imgH="507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4581525"/>
                        <a:ext cx="3429000" cy="1035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6549" name="Text Box 5"/>
          <p:cNvSpPr txBox="1">
            <a:spLocks noChangeArrowheads="1"/>
          </p:cNvSpPr>
          <p:nvPr/>
        </p:nvSpPr>
        <p:spPr bwMode="auto">
          <a:xfrm>
            <a:off x="323850" y="260350"/>
            <a:ext cx="4897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spcBef>
                <a:spcPct val="50000"/>
              </a:spcBef>
            </a:pPr>
            <a:r>
              <a:rPr lang="en-US" altLang="zh-CN" sz="2800" dirty="0">
                <a:solidFill>
                  <a:schemeClr val="accent2"/>
                </a:solidFill>
                <a:latin typeface="楷体" panose="02010609060101010101" pitchFamily="49" charset="-122"/>
                <a:ea typeface="楷体" panose="02010609060101010101" pitchFamily="49" charset="-122"/>
              </a:rPr>
              <a:t>3. </a:t>
            </a:r>
            <a:r>
              <a:rPr lang="zh-CN" altLang="en-US" sz="2800" dirty="0">
                <a:solidFill>
                  <a:schemeClr val="accent2"/>
                </a:solidFill>
                <a:latin typeface="楷体" panose="02010609060101010101" pitchFamily="49" charset="-122"/>
                <a:ea typeface="楷体" panose="02010609060101010101" pitchFamily="49" charset="-122"/>
              </a:rPr>
              <a:t>多模激光器的输出功率</a:t>
            </a:r>
          </a:p>
        </p:txBody>
      </p:sp>
    </p:spTree>
    <p:extLst>
      <p:ext uri="{BB962C8B-B14F-4D97-AF65-F5344CB8AC3E}">
        <p14:creationId xmlns:p14="http://schemas.microsoft.com/office/powerpoint/2010/main" val="33409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65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654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654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6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6" grpId="0"/>
      <p:bldP spid="236547" grpId="0"/>
      <p:bldP spid="23654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ext Box 2"/>
          <p:cNvSpPr txBox="1">
            <a:spLocks noChangeArrowheads="1"/>
          </p:cNvSpPr>
          <p:nvPr/>
        </p:nvSpPr>
        <p:spPr bwMode="auto">
          <a:xfrm>
            <a:off x="0" y="260350"/>
            <a:ext cx="88392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600" dirty="0">
                <a:solidFill>
                  <a:schemeClr val="accent2"/>
                </a:solidFill>
                <a:latin typeface="楷体" panose="02010609060101010101" pitchFamily="49" charset="-122"/>
                <a:ea typeface="楷体" panose="02010609060101010101" pitchFamily="49" charset="-122"/>
              </a:rPr>
              <a:t>二、短脉冲激光器的输出能量 （</a:t>
            </a:r>
            <a:r>
              <a:rPr lang="en-US" altLang="zh-CN" sz="2600" b="0" dirty="0">
                <a:solidFill>
                  <a:schemeClr val="accent2"/>
                </a:solidFill>
                <a:ea typeface="黑体" pitchFamily="49" charset="-122"/>
              </a:rPr>
              <a:t>t</a:t>
            </a:r>
            <a:r>
              <a:rPr lang="en-US" altLang="zh-CN" sz="2600" b="0" baseline="-25000" dirty="0">
                <a:solidFill>
                  <a:schemeClr val="accent2"/>
                </a:solidFill>
                <a:ea typeface="黑体" pitchFamily="49" charset="-122"/>
              </a:rPr>
              <a:t>0</a:t>
            </a:r>
            <a:r>
              <a:rPr lang="en-US" altLang="zh-CN" sz="2600" b="0" dirty="0">
                <a:solidFill>
                  <a:schemeClr val="accent2"/>
                </a:solidFill>
                <a:ea typeface="黑体" pitchFamily="49" charset="-122"/>
              </a:rPr>
              <a:t>&lt;&lt; </a:t>
            </a:r>
            <a:r>
              <a:rPr lang="en-US" altLang="zh-CN" sz="2600" b="0" dirty="0" err="1">
                <a:solidFill>
                  <a:schemeClr val="accent2"/>
                </a:solidFill>
                <a:latin typeface="Symbol" pitchFamily="18" charset="2"/>
                <a:ea typeface="黑体" pitchFamily="49" charset="-122"/>
              </a:rPr>
              <a:t>t</a:t>
            </a:r>
            <a:r>
              <a:rPr lang="en-US" altLang="zh-CN" sz="2600" b="0" baseline="-25000" dirty="0" err="1">
                <a:solidFill>
                  <a:schemeClr val="accent2"/>
                </a:solidFill>
                <a:ea typeface="黑体" pitchFamily="49" charset="-122"/>
              </a:rPr>
              <a:t>s</a:t>
            </a:r>
            <a:r>
              <a:rPr lang="en-US" altLang="zh-CN" sz="2600" b="0" dirty="0">
                <a:solidFill>
                  <a:schemeClr val="accent2"/>
                </a:solidFill>
                <a:ea typeface="黑体" pitchFamily="49" charset="-122"/>
              </a:rPr>
              <a:t>)</a:t>
            </a:r>
            <a:r>
              <a:rPr lang="en-US" altLang="zh-CN" sz="2400" b="0" dirty="0">
                <a:ea typeface="黑体" pitchFamily="49" charset="-122"/>
              </a:rPr>
              <a:t>   </a:t>
            </a:r>
            <a:r>
              <a:rPr lang="zh-CN" altLang="en-US" sz="2400" dirty="0">
                <a:ea typeface="楷体" panose="02010609060101010101" pitchFamily="49" charset="-122"/>
              </a:rPr>
              <a:t>四能级系统为例</a:t>
            </a:r>
            <a:endParaRPr lang="zh-CN" altLang="en-US" sz="2600" dirty="0">
              <a:solidFill>
                <a:schemeClr val="accent2"/>
              </a:solidFill>
              <a:ea typeface="楷体" panose="02010609060101010101" pitchFamily="49" charset="-122"/>
            </a:endParaRPr>
          </a:p>
        </p:txBody>
      </p:sp>
      <p:sp>
        <p:nvSpPr>
          <p:cNvPr id="237571" name="Text Box 3"/>
          <p:cNvSpPr txBox="1">
            <a:spLocks noChangeArrowheads="1"/>
          </p:cNvSpPr>
          <p:nvPr/>
        </p:nvSpPr>
        <p:spPr bwMode="auto">
          <a:xfrm>
            <a:off x="0" y="692150"/>
            <a:ext cx="9124614" cy="644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60000"/>
              </a:lnSpc>
            </a:pPr>
            <a:r>
              <a:rPr lang="zh-CN" altLang="en-US" sz="2600" dirty="0">
                <a:latin typeface="楷体" panose="02010609060101010101" pitchFamily="49" charset="-122"/>
                <a:ea typeface="楷体" panose="02010609060101010101" pitchFamily="49" charset="-122"/>
              </a:rPr>
              <a:t>思路：输出能量 ～ 受激辐射光子数 ～ </a:t>
            </a:r>
            <a:r>
              <a:rPr lang="en-US" altLang="zh-CN" sz="2600" dirty="0">
                <a:latin typeface="楷体" panose="02010609060101010101" pitchFamily="49" charset="-122"/>
                <a:ea typeface="楷体" panose="02010609060101010101" pitchFamily="49" charset="-122"/>
              </a:rPr>
              <a:t>n</a:t>
            </a:r>
            <a:r>
              <a:rPr lang="en-US" altLang="zh-CN" sz="2600" baseline="-25000" dirty="0">
                <a:latin typeface="楷体" panose="02010609060101010101" pitchFamily="49" charset="-122"/>
                <a:ea typeface="楷体" panose="02010609060101010101" pitchFamily="49" charset="-122"/>
              </a:rPr>
              <a:t>2 </a:t>
            </a:r>
            <a:r>
              <a:rPr lang="zh-CN" altLang="en-US" sz="2600" dirty="0">
                <a:latin typeface="楷体" panose="02010609060101010101" pitchFamily="49" charset="-122"/>
                <a:ea typeface="楷体" panose="02010609060101010101" pitchFamily="49" charset="-122"/>
              </a:rPr>
              <a:t>～ 吸收泵浦能</a:t>
            </a:r>
            <a:r>
              <a:rPr lang="zh-CN" altLang="en-US" sz="2600" dirty="0">
                <a:ea typeface="楷体" panose="02010609060101010101" pitchFamily="49" charset="-122"/>
              </a:rPr>
              <a:t>量</a:t>
            </a:r>
          </a:p>
        </p:txBody>
      </p:sp>
      <p:sp>
        <p:nvSpPr>
          <p:cNvPr id="237572" name="Text Box 4"/>
          <p:cNvSpPr txBox="1">
            <a:spLocks noChangeArrowheads="1"/>
          </p:cNvSpPr>
          <p:nvPr/>
        </p:nvSpPr>
        <p:spPr bwMode="auto">
          <a:xfrm>
            <a:off x="250825" y="1557338"/>
            <a:ext cx="8893175"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sz="2200" b="0" dirty="0">
                <a:solidFill>
                  <a:srgbClr val="FF00FF"/>
                </a:solidFill>
                <a:latin typeface="Times New Roman" pitchFamily="18" charset="0"/>
                <a:ea typeface="黑体" pitchFamily="49" charset="-122"/>
              </a:rPr>
              <a:t>E</a:t>
            </a:r>
            <a:r>
              <a:rPr lang="en-US" altLang="zh-CN" sz="2200" b="0" baseline="-25000" dirty="0">
                <a:solidFill>
                  <a:srgbClr val="FF00FF"/>
                </a:solidFill>
                <a:latin typeface="Times New Roman" pitchFamily="18" charset="0"/>
                <a:ea typeface="黑体" pitchFamily="49" charset="-122"/>
              </a:rPr>
              <a:t>0</a:t>
            </a:r>
            <a:r>
              <a:rPr lang="en-US" altLang="zh-CN" sz="2200" b="0" dirty="0">
                <a:solidFill>
                  <a:srgbClr val="FF00FF"/>
                </a:solidFill>
                <a:latin typeface="Times New Roman" pitchFamily="18" charset="0"/>
                <a:ea typeface="黑体" pitchFamily="49" charset="-122"/>
                <a:sym typeface="Symbol" pitchFamily="18" charset="2"/>
              </a:rPr>
              <a:t>E</a:t>
            </a:r>
            <a:r>
              <a:rPr lang="en-US" altLang="zh-CN" sz="2200" b="0" baseline="-25000" dirty="0">
                <a:solidFill>
                  <a:srgbClr val="FF00FF"/>
                </a:solidFill>
                <a:latin typeface="Times New Roman" pitchFamily="18" charset="0"/>
                <a:ea typeface="黑体" pitchFamily="49" charset="-122"/>
                <a:sym typeface="Symbol" pitchFamily="18" charset="2"/>
              </a:rPr>
              <a:t>3</a:t>
            </a:r>
            <a:r>
              <a:rPr lang="en-US" altLang="zh-CN" sz="2200" b="0" dirty="0">
                <a:solidFill>
                  <a:srgbClr val="FF00FF"/>
                </a:solidFill>
                <a:latin typeface="Times New Roman" pitchFamily="18" charset="0"/>
                <a:ea typeface="黑体" pitchFamily="49" charset="-122"/>
                <a:sym typeface="Symbol" pitchFamily="18" charset="2"/>
              </a:rPr>
              <a:t>           E</a:t>
            </a:r>
            <a:r>
              <a:rPr lang="en-US" altLang="zh-CN" sz="2200" b="0" baseline="-25000" dirty="0">
                <a:solidFill>
                  <a:srgbClr val="FF00FF"/>
                </a:solidFill>
                <a:latin typeface="Times New Roman" pitchFamily="18" charset="0"/>
                <a:ea typeface="黑体" pitchFamily="49" charset="-122"/>
                <a:sym typeface="Symbol" pitchFamily="18" charset="2"/>
              </a:rPr>
              <a:t>3</a:t>
            </a:r>
            <a:r>
              <a:rPr lang="en-US" altLang="zh-CN" sz="2200" b="0" dirty="0">
                <a:solidFill>
                  <a:srgbClr val="FF00FF"/>
                </a:solidFill>
                <a:latin typeface="Times New Roman" pitchFamily="18" charset="0"/>
                <a:ea typeface="黑体" pitchFamily="49" charset="-122"/>
                <a:sym typeface="Symbol" pitchFamily="18" charset="2"/>
              </a:rPr>
              <a:t>E</a:t>
            </a:r>
            <a:r>
              <a:rPr lang="en-US" altLang="zh-CN" sz="2200" b="0" baseline="-25000" dirty="0">
                <a:solidFill>
                  <a:srgbClr val="FF00FF"/>
                </a:solidFill>
                <a:latin typeface="Times New Roman" pitchFamily="18" charset="0"/>
                <a:ea typeface="黑体" pitchFamily="49" charset="-122"/>
                <a:sym typeface="Symbol" pitchFamily="18" charset="2"/>
              </a:rPr>
              <a:t>2</a:t>
            </a:r>
            <a:r>
              <a:rPr lang="en-US" altLang="zh-CN" sz="2200" b="0" dirty="0">
                <a:solidFill>
                  <a:srgbClr val="FF00FF"/>
                </a:solidFill>
                <a:latin typeface="Times New Roman" pitchFamily="18" charset="0"/>
                <a:ea typeface="黑体" pitchFamily="49" charset="-122"/>
                <a:sym typeface="Symbol" pitchFamily="18" charset="2"/>
              </a:rPr>
              <a:t>                 E</a:t>
            </a:r>
            <a:r>
              <a:rPr lang="en-US" altLang="zh-CN" sz="2200" b="0" baseline="-25000" dirty="0">
                <a:solidFill>
                  <a:srgbClr val="FF00FF"/>
                </a:solidFill>
                <a:latin typeface="Times New Roman" pitchFamily="18" charset="0"/>
                <a:ea typeface="黑体" pitchFamily="49" charset="-122"/>
                <a:sym typeface="Symbol" pitchFamily="18" charset="2"/>
              </a:rPr>
              <a:t>2</a:t>
            </a:r>
            <a:r>
              <a:rPr lang="en-US" altLang="zh-CN" sz="2200" b="0" dirty="0">
                <a:solidFill>
                  <a:srgbClr val="FF00FF"/>
                </a:solidFill>
                <a:latin typeface="Times New Roman" pitchFamily="18" charset="0"/>
                <a:ea typeface="黑体" pitchFamily="49" charset="-122"/>
                <a:sym typeface="Symbol" pitchFamily="18" charset="2"/>
              </a:rPr>
              <a:t>E</a:t>
            </a:r>
            <a:r>
              <a:rPr lang="en-US" altLang="zh-CN" sz="2200" b="0" baseline="-25000" dirty="0">
                <a:solidFill>
                  <a:srgbClr val="FF00FF"/>
                </a:solidFill>
                <a:latin typeface="Times New Roman" pitchFamily="18" charset="0"/>
                <a:ea typeface="黑体" pitchFamily="49" charset="-122"/>
                <a:sym typeface="Symbol" pitchFamily="18" charset="2"/>
              </a:rPr>
              <a:t>1                                         </a:t>
            </a:r>
            <a:r>
              <a:rPr lang="en-US" altLang="zh-CN" sz="2200" b="0" dirty="0">
                <a:solidFill>
                  <a:srgbClr val="FF00FF"/>
                </a:solidFill>
                <a:latin typeface="Times New Roman" pitchFamily="18" charset="0"/>
                <a:ea typeface="黑体" pitchFamily="49" charset="-122"/>
                <a:sym typeface="Symbol" pitchFamily="18" charset="2"/>
              </a:rPr>
              <a:t>E</a:t>
            </a:r>
            <a:r>
              <a:rPr lang="zh-CN" altLang="zh-CN" sz="2200" b="0" baseline="-25000" dirty="0">
                <a:solidFill>
                  <a:srgbClr val="FF00FF"/>
                </a:solidFill>
                <a:latin typeface="Times New Roman" pitchFamily="18" charset="0"/>
                <a:ea typeface="黑体" pitchFamily="49" charset="-122"/>
                <a:sym typeface="Symbol" pitchFamily="18" charset="2"/>
              </a:rPr>
              <a:t>内</a:t>
            </a:r>
            <a:endParaRPr lang="zh-CN" altLang="en-US" sz="2200" b="0" baseline="-25000" dirty="0">
              <a:solidFill>
                <a:srgbClr val="FF00FF"/>
              </a:solidFill>
              <a:latin typeface="Times New Roman" pitchFamily="18" charset="0"/>
              <a:ea typeface="黑体" pitchFamily="49" charset="-122"/>
              <a:sym typeface="Symbol" pitchFamily="18" charset="2"/>
            </a:endParaRPr>
          </a:p>
          <a:p>
            <a:pPr algn="l">
              <a:lnSpc>
                <a:spcPct val="150000"/>
              </a:lnSpc>
            </a:pPr>
            <a:r>
              <a:rPr lang="zh-CN" altLang="en-US" sz="2400" dirty="0">
                <a:latin typeface="楷体" panose="02010609060101010101" pitchFamily="49" charset="-122"/>
                <a:ea typeface="楷体" panose="02010609060101010101" pitchFamily="49" charset="-122"/>
                <a:sym typeface="Symbol" pitchFamily="18" charset="2"/>
              </a:rPr>
              <a:t>吸收泵浦能量激活粒子数受激辐射粒子数 腔内激光能量</a:t>
            </a:r>
          </a:p>
        </p:txBody>
      </p:sp>
      <p:graphicFrame>
        <p:nvGraphicFramePr>
          <p:cNvPr id="237573" name="Object 5"/>
          <p:cNvGraphicFramePr>
            <a:graphicFrameLocks noChangeAspect="1"/>
          </p:cNvGraphicFramePr>
          <p:nvPr/>
        </p:nvGraphicFramePr>
        <p:xfrm>
          <a:off x="1905000" y="2720975"/>
          <a:ext cx="1430338" cy="779463"/>
        </p:xfrm>
        <a:graphic>
          <a:graphicData uri="http://schemas.openxmlformats.org/presentationml/2006/ole">
            <mc:AlternateContent xmlns:mc="http://schemas.openxmlformats.org/markup-compatibility/2006">
              <mc:Choice xmlns:v="urn:schemas-microsoft-com:vml" Requires="v">
                <p:oleObj spid="_x0000_s73739" name="公式" r:id="rId3" imgW="787320" imgH="431640" progId="Equation.3">
                  <p:embed/>
                </p:oleObj>
              </mc:Choice>
              <mc:Fallback>
                <p:oleObj name="公式" r:id="rId3" imgW="78732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720975"/>
                        <a:ext cx="1430338"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9" name="Object 7"/>
          <p:cNvGraphicFramePr>
            <a:graphicFrameLocks noChangeAspect="1"/>
          </p:cNvGraphicFramePr>
          <p:nvPr/>
        </p:nvGraphicFramePr>
        <p:xfrm>
          <a:off x="7613650" y="2865438"/>
          <a:ext cx="195263" cy="371475"/>
        </p:xfrm>
        <a:graphic>
          <a:graphicData uri="http://schemas.openxmlformats.org/presentationml/2006/ole">
            <mc:AlternateContent xmlns:mc="http://schemas.openxmlformats.org/markup-compatibility/2006">
              <mc:Choice xmlns:v="urn:schemas-microsoft-com:vml" Requires="v">
                <p:oleObj spid="_x0000_s73740" name="公式" r:id="rId5" imgW="114120" imgH="215640" progId="Equation.3">
                  <p:embed/>
                </p:oleObj>
              </mc:Choice>
              <mc:Fallback>
                <p:oleObj name="公式" r:id="rId5" imgW="11412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650" y="2865438"/>
                        <a:ext cx="195263"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7577" name="Rectangle 9"/>
          <p:cNvSpPr>
            <a:spLocks noChangeArrowheads="1"/>
          </p:cNvSpPr>
          <p:nvPr/>
        </p:nvSpPr>
        <p:spPr bwMode="auto">
          <a:xfrm>
            <a:off x="1827213" y="2667000"/>
            <a:ext cx="1600200" cy="8382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nvGrpSpPr>
          <p:cNvPr id="2" name="Group 22"/>
          <p:cNvGrpSpPr>
            <a:grpSpLocks/>
          </p:cNvGrpSpPr>
          <p:nvPr/>
        </p:nvGrpSpPr>
        <p:grpSpPr bwMode="auto">
          <a:xfrm>
            <a:off x="3924300" y="2636838"/>
            <a:ext cx="2024063" cy="865187"/>
            <a:chOff x="2472" y="1661"/>
            <a:chExt cx="1275" cy="545"/>
          </a:xfrm>
        </p:grpSpPr>
        <p:graphicFrame>
          <p:nvGraphicFramePr>
            <p:cNvPr id="9226" name="Object 6"/>
            <p:cNvGraphicFramePr>
              <a:graphicFrameLocks noChangeAspect="1"/>
            </p:cNvGraphicFramePr>
            <p:nvPr/>
          </p:nvGraphicFramePr>
          <p:xfrm>
            <a:off x="2509" y="1680"/>
            <a:ext cx="1165" cy="526"/>
          </p:xfrm>
          <a:graphic>
            <a:graphicData uri="http://schemas.openxmlformats.org/presentationml/2006/ole">
              <mc:AlternateContent xmlns:mc="http://schemas.openxmlformats.org/markup-compatibility/2006">
                <mc:Choice xmlns:v="urn:schemas-microsoft-com:vml" Requires="v">
                  <p:oleObj spid="_x0000_s73741" name="Equation" r:id="rId7" imgW="1066680" imgH="482400" progId="Equation.DSMT4">
                    <p:embed/>
                  </p:oleObj>
                </mc:Choice>
                <mc:Fallback>
                  <p:oleObj name="Equation" r:id="rId7" imgW="1066680" imgH="482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9" y="1680"/>
                          <a:ext cx="1165" cy="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41" name="Rectangle 10"/>
            <p:cNvSpPr>
              <a:spLocks noChangeArrowheads="1"/>
            </p:cNvSpPr>
            <p:nvPr/>
          </p:nvSpPr>
          <p:spPr bwMode="auto">
            <a:xfrm>
              <a:off x="2472" y="1661"/>
              <a:ext cx="1275" cy="52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grpSp>
        <p:nvGrpSpPr>
          <p:cNvPr id="3" name="Group 25"/>
          <p:cNvGrpSpPr>
            <a:grpSpLocks/>
          </p:cNvGrpSpPr>
          <p:nvPr/>
        </p:nvGrpSpPr>
        <p:grpSpPr bwMode="auto">
          <a:xfrm>
            <a:off x="6300788" y="2636838"/>
            <a:ext cx="2462212" cy="914400"/>
            <a:chOff x="3969" y="1661"/>
            <a:chExt cx="1551" cy="576"/>
          </a:xfrm>
        </p:grpSpPr>
        <p:graphicFrame>
          <p:nvGraphicFramePr>
            <p:cNvPr id="9225" name="Object 8"/>
            <p:cNvGraphicFramePr>
              <a:graphicFrameLocks noChangeAspect="1"/>
            </p:cNvGraphicFramePr>
            <p:nvPr/>
          </p:nvGraphicFramePr>
          <p:xfrm>
            <a:off x="4032" y="1661"/>
            <a:ext cx="1488" cy="539"/>
          </p:xfrm>
          <a:graphic>
            <a:graphicData uri="http://schemas.openxmlformats.org/presentationml/2006/ole">
              <mc:AlternateContent xmlns:mc="http://schemas.openxmlformats.org/markup-compatibility/2006">
                <mc:Choice xmlns:v="urn:schemas-microsoft-com:vml" Requires="v">
                  <p:oleObj spid="_x0000_s73742" name="Equation" r:id="rId9" imgW="1231560" imgH="482400" progId="Equation.DSMT4">
                    <p:embed/>
                  </p:oleObj>
                </mc:Choice>
                <mc:Fallback>
                  <p:oleObj name="Equation" r:id="rId9" imgW="1231560" imgH="4824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2" y="1661"/>
                          <a:ext cx="1488" cy="5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40" name="Rectangle 11"/>
            <p:cNvSpPr>
              <a:spLocks noChangeArrowheads="1"/>
            </p:cNvSpPr>
            <p:nvPr/>
          </p:nvSpPr>
          <p:spPr bwMode="auto">
            <a:xfrm>
              <a:off x="3969" y="1661"/>
              <a:ext cx="1536" cy="576"/>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sp>
        <p:nvSpPr>
          <p:cNvPr id="237580" name="Text Box 12"/>
          <p:cNvSpPr txBox="1">
            <a:spLocks noChangeArrowheads="1"/>
          </p:cNvSpPr>
          <p:nvPr/>
        </p:nvSpPr>
        <p:spPr bwMode="auto">
          <a:xfrm>
            <a:off x="539750" y="2852738"/>
            <a:ext cx="531813" cy="466725"/>
          </a:xfrm>
          <a:prstGeom prst="rect">
            <a:avLst/>
          </a:prstGeom>
          <a:noFill/>
          <a:ln w="9525">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sz="2400" b="0">
                <a:ea typeface="黑体" pitchFamily="49" charset="-122"/>
              </a:rPr>
              <a:t>E</a:t>
            </a:r>
            <a:r>
              <a:rPr lang="en-US" altLang="zh-CN" sz="2400" b="0" baseline="-25000">
                <a:ea typeface="黑体" pitchFamily="49" charset="-122"/>
              </a:rPr>
              <a:t>P</a:t>
            </a:r>
            <a:endParaRPr lang="en-US" altLang="zh-CN" sz="2400" b="0">
              <a:ea typeface="黑体" pitchFamily="49" charset="-122"/>
            </a:endParaRPr>
          </a:p>
        </p:txBody>
      </p:sp>
      <p:sp>
        <p:nvSpPr>
          <p:cNvPr id="237581" name="Text Box 13"/>
          <p:cNvSpPr txBox="1">
            <a:spLocks noChangeArrowheads="1"/>
          </p:cNvSpPr>
          <p:nvPr/>
        </p:nvSpPr>
        <p:spPr bwMode="auto">
          <a:xfrm>
            <a:off x="533400" y="4267200"/>
            <a:ext cx="2536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sz="2400" b="0" dirty="0">
                <a:ea typeface="黑体" pitchFamily="49" charset="-122"/>
                <a:sym typeface="Symbol" pitchFamily="18" charset="2"/>
              </a:rPr>
              <a:t>  </a:t>
            </a:r>
            <a:r>
              <a:rPr lang="zh-CN" altLang="en-US" sz="2400" dirty="0">
                <a:ea typeface="楷体" panose="02010609060101010101" pitchFamily="49" charset="-122"/>
                <a:sym typeface="Symbol" pitchFamily="18" charset="2"/>
              </a:rPr>
              <a:t>输出能量</a:t>
            </a:r>
            <a:r>
              <a:rPr lang="zh-CN" altLang="en-US" sz="2400" b="0" dirty="0">
                <a:ea typeface="黑体" pitchFamily="49" charset="-122"/>
                <a:sym typeface="Symbol" pitchFamily="18" charset="2"/>
              </a:rPr>
              <a:t> </a:t>
            </a:r>
            <a:r>
              <a:rPr lang="en-US" altLang="zh-CN" sz="2400" b="0" dirty="0">
                <a:ea typeface="黑体" pitchFamily="49" charset="-122"/>
                <a:sym typeface="Symbol" pitchFamily="18" charset="2"/>
              </a:rPr>
              <a:t>( E )</a:t>
            </a:r>
            <a:endParaRPr lang="en-US" altLang="zh-CN" sz="2400" b="0" dirty="0">
              <a:ea typeface="黑体" pitchFamily="49" charset="-122"/>
            </a:endParaRPr>
          </a:p>
        </p:txBody>
      </p:sp>
      <p:grpSp>
        <p:nvGrpSpPr>
          <p:cNvPr id="4" name="Group 23"/>
          <p:cNvGrpSpPr>
            <a:grpSpLocks/>
          </p:cNvGrpSpPr>
          <p:nvPr/>
        </p:nvGrpSpPr>
        <p:grpSpPr bwMode="auto">
          <a:xfrm>
            <a:off x="381000" y="4876800"/>
            <a:ext cx="3352800" cy="1066800"/>
            <a:chOff x="240" y="3072"/>
            <a:chExt cx="2112" cy="672"/>
          </a:xfrm>
        </p:grpSpPr>
        <p:graphicFrame>
          <p:nvGraphicFramePr>
            <p:cNvPr id="9224" name="Object 14"/>
            <p:cNvGraphicFramePr>
              <a:graphicFrameLocks noChangeAspect="1"/>
            </p:cNvGraphicFramePr>
            <p:nvPr/>
          </p:nvGraphicFramePr>
          <p:xfrm>
            <a:off x="297" y="3072"/>
            <a:ext cx="1998" cy="632"/>
          </p:xfrm>
          <a:graphic>
            <a:graphicData uri="http://schemas.openxmlformats.org/presentationml/2006/ole">
              <mc:AlternateContent xmlns:mc="http://schemas.openxmlformats.org/markup-compatibility/2006">
                <mc:Choice xmlns:v="urn:schemas-microsoft-com:vml" Requires="v">
                  <p:oleObj spid="_x0000_s73743" name="公式" r:id="rId11" imgW="1485720" imgH="482400" progId="Equation.3">
                    <p:embed/>
                  </p:oleObj>
                </mc:Choice>
                <mc:Fallback>
                  <p:oleObj name="公式" r:id="rId11" imgW="1485720" imgH="482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7" y="3072"/>
                          <a:ext cx="1998" cy="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39" name="Rectangle 15"/>
            <p:cNvSpPr>
              <a:spLocks noChangeArrowheads="1"/>
            </p:cNvSpPr>
            <p:nvPr/>
          </p:nvSpPr>
          <p:spPr bwMode="auto">
            <a:xfrm>
              <a:off x="240" y="3072"/>
              <a:ext cx="2112" cy="67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endParaRPr lang="zh-CN" altLang="zh-CN" sz="2400" b="0">
                <a:solidFill>
                  <a:srgbClr val="FF00FF"/>
                </a:solidFill>
                <a:latin typeface="Times New Roman" pitchFamily="18" charset="0"/>
                <a:ea typeface="宋体" pitchFamily="2" charset="-122"/>
              </a:endParaRPr>
            </a:p>
          </p:txBody>
        </p:sp>
      </p:grpSp>
      <p:sp>
        <p:nvSpPr>
          <p:cNvPr id="237584" name="Line 16"/>
          <p:cNvSpPr>
            <a:spLocks noChangeShapeType="1"/>
          </p:cNvSpPr>
          <p:nvPr/>
        </p:nvSpPr>
        <p:spPr bwMode="auto">
          <a:xfrm>
            <a:off x="3733800" y="5562600"/>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37585" name="Object 17"/>
          <p:cNvGraphicFramePr>
            <a:graphicFrameLocks noChangeAspect="1"/>
          </p:cNvGraphicFramePr>
          <p:nvPr/>
        </p:nvGraphicFramePr>
        <p:xfrm>
          <a:off x="4038600" y="4876800"/>
          <a:ext cx="908050" cy="584200"/>
        </p:xfrm>
        <a:graphic>
          <a:graphicData uri="http://schemas.openxmlformats.org/presentationml/2006/ole">
            <mc:AlternateContent xmlns:mc="http://schemas.openxmlformats.org/markup-compatibility/2006">
              <mc:Choice xmlns:v="urn:schemas-microsoft-com:vml" Requires="v">
                <p:oleObj spid="_x0000_s73744" name="公式" r:id="rId13" imgW="609480" imgH="393480" progId="Equation.3">
                  <p:embed/>
                </p:oleObj>
              </mc:Choice>
              <mc:Fallback>
                <p:oleObj name="公式" r:id="rId13" imgW="609480" imgH="393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8600" y="4876800"/>
                        <a:ext cx="90805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7586" name="Object 18"/>
          <p:cNvGraphicFramePr>
            <a:graphicFrameLocks noChangeAspect="1"/>
          </p:cNvGraphicFramePr>
          <p:nvPr/>
        </p:nvGraphicFramePr>
        <p:xfrm>
          <a:off x="6858000" y="3657600"/>
          <a:ext cx="1447800" cy="665163"/>
        </p:xfrm>
        <a:graphic>
          <a:graphicData uri="http://schemas.openxmlformats.org/presentationml/2006/ole">
            <mc:AlternateContent xmlns:mc="http://schemas.openxmlformats.org/markup-compatibility/2006">
              <mc:Choice xmlns:v="urn:schemas-microsoft-com:vml" Requires="v">
                <p:oleObj spid="_x0000_s73745" name="公式" r:id="rId15" imgW="939600" imgH="431640" progId="Equation.3">
                  <p:embed/>
                </p:oleObj>
              </mc:Choice>
              <mc:Fallback>
                <p:oleObj name="公式" r:id="rId15" imgW="939600" imgH="431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58000" y="3657600"/>
                        <a:ext cx="1447800" cy="665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24"/>
          <p:cNvGrpSpPr>
            <a:grpSpLocks/>
          </p:cNvGrpSpPr>
          <p:nvPr/>
        </p:nvGrpSpPr>
        <p:grpSpPr bwMode="auto">
          <a:xfrm>
            <a:off x="5334000" y="4800600"/>
            <a:ext cx="3352800" cy="1066800"/>
            <a:chOff x="3360" y="3024"/>
            <a:chExt cx="2112" cy="672"/>
          </a:xfrm>
        </p:grpSpPr>
        <p:graphicFrame>
          <p:nvGraphicFramePr>
            <p:cNvPr id="9223" name="Object 19"/>
            <p:cNvGraphicFramePr>
              <a:graphicFrameLocks noChangeAspect="1"/>
            </p:cNvGraphicFramePr>
            <p:nvPr/>
          </p:nvGraphicFramePr>
          <p:xfrm>
            <a:off x="3408" y="3024"/>
            <a:ext cx="2016" cy="637"/>
          </p:xfrm>
          <a:graphic>
            <a:graphicData uri="http://schemas.openxmlformats.org/presentationml/2006/ole">
              <mc:AlternateContent xmlns:mc="http://schemas.openxmlformats.org/markup-compatibility/2006">
                <mc:Choice xmlns:v="urn:schemas-microsoft-com:vml" Requires="v">
                  <p:oleObj spid="_x0000_s73746" name="公式" r:id="rId17" imgW="1523880" imgH="482400" progId="Equation.3">
                    <p:embed/>
                  </p:oleObj>
                </mc:Choice>
                <mc:Fallback>
                  <p:oleObj name="公式" r:id="rId17" imgW="1523880" imgH="4824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08" y="3024"/>
                          <a:ext cx="2016" cy="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38" name="Rectangle 20"/>
            <p:cNvSpPr>
              <a:spLocks noChangeArrowheads="1"/>
            </p:cNvSpPr>
            <p:nvPr/>
          </p:nvSpPr>
          <p:spPr bwMode="auto">
            <a:xfrm>
              <a:off x="3360" y="3024"/>
              <a:ext cx="2112" cy="67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graphicFrame>
        <p:nvGraphicFramePr>
          <p:cNvPr id="237589" name="Object 21"/>
          <p:cNvGraphicFramePr>
            <a:graphicFrameLocks noChangeAspect="1"/>
          </p:cNvGraphicFramePr>
          <p:nvPr/>
        </p:nvGraphicFramePr>
        <p:xfrm>
          <a:off x="1619250" y="3644900"/>
          <a:ext cx="2552700" cy="342900"/>
        </p:xfrm>
        <a:graphic>
          <a:graphicData uri="http://schemas.openxmlformats.org/presentationml/2006/ole">
            <mc:AlternateContent xmlns:mc="http://schemas.openxmlformats.org/markup-compatibility/2006">
              <mc:Choice xmlns:v="urn:schemas-microsoft-com:vml" Requires="v">
                <p:oleObj spid="_x0000_s73747" name="公式" r:id="rId19" imgW="1612800" imgH="215640" progId="Equation.3">
                  <p:embed/>
                </p:oleObj>
              </mc:Choice>
              <mc:Fallback>
                <p:oleObj name="公式" r:id="rId19" imgW="1612800" imgH="2156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19250" y="3644900"/>
                        <a:ext cx="25527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88531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75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75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757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758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758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375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757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3758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37586"/>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237585"/>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7584"/>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0" grpId="0"/>
      <p:bldP spid="237571" grpId="0"/>
      <p:bldP spid="237572" grpId="0"/>
      <p:bldP spid="237577" grpId="0" animBg="1"/>
      <p:bldP spid="237580" grpId="0" animBg="1"/>
      <p:bldP spid="237581" grpId="0"/>
      <p:bldP spid="23758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250825" y="2276475"/>
            <a:ext cx="86756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lnSpc>
                <a:spcPct val="150000"/>
              </a:lnSpc>
            </a:pPr>
            <a:r>
              <a:rPr kumimoji="0" lang="en-US" altLang="zh-CN" sz="4500" dirty="0">
                <a:solidFill>
                  <a:schemeClr val="tx2"/>
                </a:solidFill>
                <a:latin typeface="楷体" panose="02010609060101010101" pitchFamily="49" charset="-122"/>
                <a:ea typeface="楷体" panose="02010609060101010101" pitchFamily="49" charset="-122"/>
              </a:rPr>
              <a:t> §4.4 </a:t>
            </a:r>
            <a:r>
              <a:rPr kumimoji="0" lang="zh-CN" altLang="en-US" sz="4500" dirty="0">
                <a:solidFill>
                  <a:schemeClr val="tx2"/>
                </a:solidFill>
                <a:latin typeface="楷体" panose="02010609060101010101" pitchFamily="49" charset="-122"/>
                <a:ea typeface="楷体" panose="02010609060101010101" pitchFamily="49" charset="-122"/>
              </a:rPr>
              <a:t>激光器的弛豫振荡</a:t>
            </a:r>
          </a:p>
        </p:txBody>
      </p:sp>
      <p:sp>
        <p:nvSpPr>
          <p:cNvPr id="13315" name="Rectangle 4"/>
          <p:cNvSpPr>
            <a:spLocks noChangeArrowheads="1"/>
          </p:cNvSpPr>
          <p:nvPr/>
        </p:nvSpPr>
        <p:spPr bwMode="auto">
          <a:xfrm>
            <a:off x="2268538" y="3716338"/>
            <a:ext cx="52308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r>
              <a:rPr lang="en-US" altLang="zh-CN" sz="3200">
                <a:latin typeface="Times New Roman" pitchFamily="18" charset="0"/>
                <a:ea typeface="黑体" pitchFamily="49" charset="-122"/>
              </a:rPr>
              <a:t>Relaxing Oscillation of Laser</a:t>
            </a:r>
          </a:p>
        </p:txBody>
      </p:sp>
    </p:spTree>
    <p:extLst>
      <p:ext uri="{BB962C8B-B14F-4D97-AF65-F5344CB8AC3E}">
        <p14:creationId xmlns:p14="http://schemas.microsoft.com/office/powerpoint/2010/main" val="1213315154"/>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ChangeArrowheads="1"/>
          </p:cNvSpPr>
          <p:nvPr/>
        </p:nvSpPr>
        <p:spPr bwMode="auto">
          <a:xfrm>
            <a:off x="250825" y="117475"/>
            <a:ext cx="88376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30000"/>
              </a:lnSpc>
            </a:pPr>
            <a:r>
              <a:rPr lang="en-US" altLang="zh-CN" sz="2600" b="0" dirty="0">
                <a:ea typeface="黑体" pitchFamily="49" charset="-122"/>
              </a:rPr>
              <a:t> </a:t>
            </a:r>
            <a:r>
              <a:rPr lang="zh-CN" altLang="en-US" sz="2800" dirty="0">
                <a:solidFill>
                  <a:schemeClr val="accent2"/>
                </a:solidFill>
                <a:ea typeface="楷体" panose="02010609060101010101" pitchFamily="49" charset="-122"/>
              </a:rPr>
              <a:t>一、定性解释弛豫振荡的形成</a:t>
            </a:r>
            <a:r>
              <a:rPr lang="zh-CN" altLang="en-US" sz="2800" b="0" dirty="0">
                <a:ea typeface="黑体" pitchFamily="49" charset="-122"/>
              </a:rPr>
              <a:t> （</a:t>
            </a:r>
            <a:r>
              <a:rPr lang="en-US" altLang="zh-CN" sz="2800" b="0" i="1" dirty="0" err="1">
                <a:latin typeface="Symbol" pitchFamily="18" charset="2"/>
                <a:ea typeface="黑体" pitchFamily="49" charset="-122"/>
              </a:rPr>
              <a:t>D</a:t>
            </a:r>
            <a:r>
              <a:rPr lang="en-US" altLang="zh-CN" sz="2800" b="0" i="1" dirty="0" err="1">
                <a:latin typeface="Times New Roman" pitchFamily="18" charset="0"/>
                <a:ea typeface="黑体" pitchFamily="49" charset="-122"/>
              </a:rPr>
              <a:t>n</a:t>
            </a:r>
            <a:r>
              <a:rPr lang="en-US" altLang="zh-CN" sz="2800" b="0" i="1" dirty="0">
                <a:latin typeface="Times New Roman" pitchFamily="18" charset="0"/>
                <a:ea typeface="黑体" pitchFamily="49" charset="-122"/>
              </a:rPr>
              <a:t> &amp;</a:t>
            </a:r>
            <a:r>
              <a:rPr lang="en-US" altLang="zh-CN" sz="2800" b="0" i="1" dirty="0" err="1">
                <a:latin typeface="Times New Roman" pitchFamily="18" charset="0"/>
                <a:ea typeface="黑体" pitchFamily="49" charset="-122"/>
              </a:rPr>
              <a:t>N</a:t>
            </a:r>
            <a:r>
              <a:rPr lang="en-US" altLang="zh-CN" sz="2800" b="0" i="1" baseline="-25000" dirty="0" err="1">
                <a:latin typeface="Times New Roman" pitchFamily="18" charset="0"/>
                <a:ea typeface="黑体" pitchFamily="49" charset="-122"/>
              </a:rPr>
              <a:t>l</a:t>
            </a:r>
            <a:r>
              <a:rPr lang="en-US" altLang="zh-CN" sz="2800" b="0" dirty="0">
                <a:ea typeface="黑体" pitchFamily="49" charset="-122"/>
              </a:rPr>
              <a:t> </a:t>
            </a:r>
            <a:r>
              <a:rPr lang="zh-CN" altLang="en-US" sz="2800" dirty="0">
                <a:ea typeface="楷体" panose="02010609060101010101" pitchFamily="49" charset="-122"/>
              </a:rPr>
              <a:t>的瞬态变化</a:t>
            </a:r>
            <a:r>
              <a:rPr lang="zh-CN" altLang="en-US" sz="2800" b="0" dirty="0">
                <a:ea typeface="黑体" pitchFamily="49" charset="-122"/>
              </a:rPr>
              <a:t>）</a:t>
            </a:r>
          </a:p>
        </p:txBody>
      </p:sp>
      <p:pic>
        <p:nvPicPr>
          <p:cNvPr id="254979" name="Picture 3" descr="4"/>
          <p:cNvPicPr>
            <a:picLocks noChangeAspect="1" noChangeArrowheads="1"/>
          </p:cNvPicPr>
          <p:nvPr/>
        </p:nvPicPr>
        <p:blipFill>
          <a:blip r:embed="rId2">
            <a:extLst>
              <a:ext uri="{28A0092B-C50C-407E-A947-70E740481C1C}">
                <a14:useLocalDpi xmlns:a14="http://schemas.microsoft.com/office/drawing/2010/main" val="0"/>
              </a:ext>
            </a:extLst>
          </a:blip>
          <a:srcRect l="4437" t="25395" r="76332" b="25864"/>
          <a:stretch>
            <a:fillRect/>
          </a:stretch>
        </p:blipFill>
        <p:spPr bwMode="auto">
          <a:xfrm>
            <a:off x="971550" y="3284538"/>
            <a:ext cx="3240088"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4980" name="Picture 4" descr="4"/>
          <p:cNvPicPr>
            <a:picLocks noChangeAspect="1" noChangeArrowheads="1"/>
          </p:cNvPicPr>
          <p:nvPr/>
        </p:nvPicPr>
        <p:blipFill>
          <a:blip r:embed="rId2">
            <a:extLst>
              <a:ext uri="{28A0092B-C50C-407E-A947-70E740481C1C}">
                <a14:useLocalDpi xmlns:a14="http://schemas.microsoft.com/office/drawing/2010/main" val="0"/>
              </a:ext>
            </a:extLst>
          </a:blip>
          <a:srcRect l="22752" t="20265" r="57101" b="24995"/>
          <a:stretch>
            <a:fillRect/>
          </a:stretch>
        </p:blipFill>
        <p:spPr bwMode="auto">
          <a:xfrm>
            <a:off x="5076825" y="3068638"/>
            <a:ext cx="3611563"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Line 5"/>
          <p:cNvSpPr>
            <a:spLocks noChangeShapeType="1"/>
          </p:cNvSpPr>
          <p:nvPr/>
        </p:nvSpPr>
        <p:spPr bwMode="auto">
          <a:xfrm>
            <a:off x="250825" y="765175"/>
            <a:ext cx="856932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4982" name="Text Box 6"/>
          <p:cNvSpPr txBox="1">
            <a:spLocks noChangeArrowheads="1"/>
          </p:cNvSpPr>
          <p:nvPr/>
        </p:nvSpPr>
        <p:spPr bwMode="auto">
          <a:xfrm>
            <a:off x="0" y="836613"/>
            <a:ext cx="6264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spcBef>
                <a:spcPct val="50000"/>
              </a:spcBef>
            </a:pP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弛豫振荡效应（尖峰振荡效应）</a:t>
            </a:r>
          </a:p>
        </p:txBody>
      </p:sp>
      <p:sp>
        <p:nvSpPr>
          <p:cNvPr id="254983" name="Text Box 7"/>
          <p:cNvSpPr txBox="1">
            <a:spLocks noChangeArrowheads="1"/>
          </p:cNvSpPr>
          <p:nvPr/>
        </p:nvSpPr>
        <p:spPr bwMode="auto">
          <a:xfrm>
            <a:off x="395288" y="1341438"/>
            <a:ext cx="8569325"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20000"/>
              </a:lnSpc>
              <a:spcBef>
                <a:spcPct val="50000"/>
              </a:spcBef>
            </a:pPr>
            <a:r>
              <a:rPr lang="en-US" altLang="zh-CN" sz="2400" dirty="0">
                <a:ea typeface="仿宋" panose="02010609060101010101" pitchFamily="49" charset="-122"/>
              </a:rPr>
              <a:t>     </a:t>
            </a:r>
            <a:r>
              <a:rPr lang="zh-CN" altLang="en-US" sz="2400" dirty="0">
                <a:ea typeface="楷体" panose="02010609060101010101" pitchFamily="49" charset="-122"/>
              </a:rPr>
              <a:t>一般固体脉冲激光器所输出的并不是一个平滑的光脉冲，而是一群宽度只有微秒量级的</a:t>
            </a:r>
            <a:r>
              <a:rPr lang="zh-CN" altLang="en-US" sz="2400" dirty="0">
                <a:solidFill>
                  <a:srgbClr val="990000"/>
                </a:solidFill>
                <a:ea typeface="楷体" panose="02010609060101010101" pitchFamily="49" charset="-122"/>
              </a:rPr>
              <a:t>短脉冲序列</a:t>
            </a:r>
            <a:r>
              <a:rPr lang="zh-CN" altLang="en-US" sz="2400" dirty="0">
                <a:ea typeface="楷体" panose="02010609060101010101" pitchFamily="49" charset="-122"/>
              </a:rPr>
              <a:t>，即所谓</a:t>
            </a:r>
            <a:r>
              <a:rPr lang="zh-CN" altLang="en-US" sz="2400" dirty="0">
                <a:solidFill>
                  <a:srgbClr val="990000"/>
                </a:solidFill>
                <a:ea typeface="楷体" panose="02010609060101010101" pitchFamily="49" charset="-122"/>
              </a:rPr>
              <a:t>“尖峰”序列</a:t>
            </a:r>
            <a:r>
              <a:rPr lang="zh-CN" altLang="en-US" sz="2400" dirty="0">
                <a:ea typeface="楷体" panose="02010609060101010101" pitchFamily="49" charset="-122"/>
              </a:rPr>
              <a:t>。激励越强，则短脉冲之间的时间间隔越小，这种现象称为</a:t>
            </a:r>
            <a:r>
              <a:rPr lang="zh-CN" altLang="en-US" sz="2400" dirty="0">
                <a:solidFill>
                  <a:srgbClr val="990000"/>
                </a:solidFill>
                <a:ea typeface="楷体" panose="02010609060101010101" pitchFamily="49" charset="-122"/>
              </a:rPr>
              <a:t>弛豫振荡效应</a:t>
            </a:r>
            <a:r>
              <a:rPr lang="zh-CN" altLang="en-US" sz="2400" dirty="0">
                <a:ea typeface="楷体" panose="02010609060101010101" pitchFamily="49" charset="-122"/>
              </a:rPr>
              <a:t>。</a:t>
            </a:r>
          </a:p>
        </p:txBody>
      </p:sp>
      <p:sp>
        <p:nvSpPr>
          <p:cNvPr id="254984" name="Text Box 8"/>
          <p:cNvSpPr txBox="1">
            <a:spLocks noChangeArrowheads="1"/>
          </p:cNvSpPr>
          <p:nvPr/>
        </p:nvSpPr>
        <p:spPr bwMode="auto">
          <a:xfrm>
            <a:off x="755650" y="5229225"/>
            <a:ext cx="3671888"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lnSpc>
                <a:spcPct val="120000"/>
              </a:lnSpc>
              <a:spcBef>
                <a:spcPct val="50000"/>
              </a:spcBef>
            </a:pPr>
            <a:r>
              <a:rPr lang="zh-CN" altLang="en-US" sz="2400" dirty="0">
                <a:ea typeface="楷体" panose="02010609060101010101" pitchFamily="49" charset="-122"/>
              </a:rPr>
              <a:t>泵浦能量低于阈值时示波器上看到的荧光波形</a:t>
            </a:r>
          </a:p>
        </p:txBody>
      </p:sp>
      <p:sp>
        <p:nvSpPr>
          <p:cNvPr id="254985" name="Text Box 9"/>
          <p:cNvSpPr txBox="1">
            <a:spLocks noChangeArrowheads="1"/>
          </p:cNvSpPr>
          <p:nvPr/>
        </p:nvSpPr>
        <p:spPr bwMode="auto">
          <a:xfrm>
            <a:off x="5292725" y="5373688"/>
            <a:ext cx="33845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10000"/>
              </a:lnSpc>
              <a:spcBef>
                <a:spcPct val="50000"/>
              </a:spcBef>
            </a:pPr>
            <a:r>
              <a:rPr lang="zh-CN" altLang="en-US" sz="2400" dirty="0">
                <a:ea typeface="楷体" panose="02010609060101010101" pitchFamily="49" charset="-122"/>
              </a:rPr>
              <a:t>泵浦能量高于阈值时的激光波形</a:t>
            </a:r>
          </a:p>
        </p:txBody>
      </p:sp>
    </p:spTree>
    <p:extLst>
      <p:ext uri="{BB962C8B-B14F-4D97-AF65-F5344CB8AC3E}">
        <p14:creationId xmlns:p14="http://schemas.microsoft.com/office/powerpoint/2010/main" val="12688239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49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49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49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5497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498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5498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49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8" grpId="0"/>
      <p:bldP spid="254982" grpId="0"/>
      <p:bldP spid="254983" grpId="0"/>
      <p:bldP spid="254984" grpId="0"/>
      <p:bldP spid="25498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ext Box 2"/>
          <p:cNvSpPr txBox="1">
            <a:spLocks noChangeArrowheads="1"/>
          </p:cNvSpPr>
          <p:nvPr/>
        </p:nvSpPr>
        <p:spPr bwMode="auto">
          <a:xfrm>
            <a:off x="250825" y="3500438"/>
            <a:ext cx="5400675"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40000"/>
              </a:lnSpc>
              <a:buFontTx/>
              <a:buChar char="•"/>
            </a:pPr>
            <a:r>
              <a:rPr lang="en-US" altLang="zh-CN" sz="2400" b="0" dirty="0">
                <a:ea typeface="宋体" pitchFamily="2" charset="-122"/>
              </a:rPr>
              <a:t> </a:t>
            </a:r>
            <a:r>
              <a:rPr lang="en-US" altLang="zh-CN" sz="2400" b="0" i="1" dirty="0">
                <a:latin typeface="Times New Roman" pitchFamily="18" charset="0"/>
                <a:ea typeface="宋体" pitchFamily="2" charset="-122"/>
              </a:rPr>
              <a:t>t</a:t>
            </a:r>
            <a:r>
              <a:rPr lang="en-US" altLang="zh-CN" sz="2400" b="0" i="1" baseline="-25000" dirty="0">
                <a:latin typeface="Times New Roman" pitchFamily="18" charset="0"/>
                <a:ea typeface="宋体" pitchFamily="2" charset="-122"/>
              </a:rPr>
              <a:t>2</a:t>
            </a:r>
            <a:r>
              <a:rPr lang="en-US" altLang="zh-CN" sz="2400" b="0" i="1" dirty="0">
                <a:latin typeface="Times New Roman" pitchFamily="18" charset="0"/>
                <a:ea typeface="宋体" pitchFamily="2" charset="-122"/>
              </a:rPr>
              <a:t>- t</a:t>
            </a:r>
            <a:r>
              <a:rPr lang="en-US" altLang="zh-CN" sz="2400" b="0" i="1" baseline="-25000" dirty="0">
                <a:latin typeface="Times New Roman" pitchFamily="18" charset="0"/>
                <a:ea typeface="黑体" pitchFamily="49" charset="-122"/>
              </a:rPr>
              <a:t>3</a:t>
            </a:r>
            <a:r>
              <a:rPr lang="en-US" altLang="zh-CN" sz="2400" b="0" baseline="-25000" dirty="0">
                <a:ea typeface="黑体" pitchFamily="49" charset="-122"/>
              </a:rPr>
              <a:t> </a:t>
            </a:r>
            <a:r>
              <a:rPr lang="en-US" altLang="zh-CN" sz="2400" b="0" dirty="0">
                <a:ea typeface="黑体" pitchFamily="49" charset="-122"/>
              </a:rPr>
              <a:t> </a:t>
            </a:r>
            <a:r>
              <a:rPr lang="zh-CN" altLang="en-US" sz="2400" dirty="0">
                <a:latin typeface="楷体" panose="02010609060101010101" pitchFamily="49" charset="-122"/>
                <a:ea typeface="楷体" panose="02010609060101010101" pitchFamily="49" charset="-122"/>
              </a:rPr>
              <a:t>受激辐射使</a:t>
            </a:r>
            <a:r>
              <a:rPr lang="en-US" altLang="zh-CN" sz="2400" b="0" i="1" dirty="0" err="1">
                <a:latin typeface="Times New Roman" pitchFamily="18" charset="0"/>
                <a:ea typeface="黑体" pitchFamily="49" charset="-122"/>
              </a:rPr>
              <a:t>N</a:t>
            </a:r>
            <a:r>
              <a:rPr lang="en-US" altLang="zh-CN" sz="2400" b="0" i="1" baseline="-25000" dirty="0" err="1">
                <a:latin typeface="Times New Roman" pitchFamily="18" charset="0"/>
                <a:ea typeface="黑体" pitchFamily="49" charset="-122"/>
              </a:rPr>
              <a:t>l</a:t>
            </a:r>
            <a:r>
              <a:rPr lang="en-US" altLang="zh-CN" sz="2400" b="0" i="1" baseline="-25000" dirty="0">
                <a:latin typeface="黑体" pitchFamily="49" charset="-122"/>
                <a:ea typeface="黑体" pitchFamily="49" charset="-122"/>
              </a:rPr>
              <a:t> </a:t>
            </a:r>
            <a:r>
              <a:rPr lang="zh-CN" altLang="en-US" sz="2400" dirty="0">
                <a:latin typeface="楷体" panose="02010609060101010101" pitchFamily="49" charset="-122"/>
                <a:ea typeface="楷体" panose="02010609060101010101" pitchFamily="49" charset="-122"/>
              </a:rPr>
              <a:t>急剧上升</a:t>
            </a:r>
            <a:r>
              <a:rPr lang="zh-CN" altLang="en-US" sz="2400" b="0" dirty="0">
                <a:latin typeface="黑体" pitchFamily="49" charset="-122"/>
                <a:ea typeface="黑体" pitchFamily="49" charset="-122"/>
                <a:sym typeface="Symbol" pitchFamily="18" charset="2"/>
              </a:rPr>
              <a:t></a:t>
            </a:r>
            <a:r>
              <a:rPr lang="zh-CN" altLang="en-US" sz="2400" b="0" i="1" baseline="-25000" dirty="0">
                <a:latin typeface="黑体" pitchFamily="49" charset="-122"/>
                <a:ea typeface="黑体" pitchFamily="49" charset="-122"/>
              </a:rPr>
              <a:t> </a:t>
            </a:r>
            <a:r>
              <a:rPr lang="en-US" altLang="zh-CN" sz="2400" b="0" dirty="0" err="1">
                <a:latin typeface="Symbol" pitchFamily="18" charset="2"/>
                <a:ea typeface="黑体" pitchFamily="49" charset="-122"/>
              </a:rPr>
              <a:t>D</a:t>
            </a:r>
            <a:r>
              <a:rPr lang="en-US" altLang="zh-CN" sz="2400" b="0" dirty="0" err="1">
                <a:ea typeface="黑体" pitchFamily="49" charset="-122"/>
              </a:rPr>
              <a:t>n</a:t>
            </a:r>
            <a:r>
              <a:rPr lang="en-US" altLang="zh-CN" sz="2400" b="0" dirty="0">
                <a:latin typeface="黑体" pitchFamily="49" charset="-122"/>
                <a:ea typeface="黑体" pitchFamily="49" charset="-122"/>
                <a:sym typeface="Symbol" pitchFamily="18" charset="2"/>
              </a:rPr>
              <a:t></a:t>
            </a:r>
            <a:endParaRPr lang="en-US" altLang="zh-CN" sz="2400" b="0" dirty="0">
              <a:latin typeface="黑体" pitchFamily="49" charset="-122"/>
              <a:ea typeface="黑体" pitchFamily="49" charset="-122"/>
            </a:endParaRPr>
          </a:p>
        </p:txBody>
      </p:sp>
      <p:graphicFrame>
        <p:nvGraphicFramePr>
          <p:cNvPr id="256003" name="Object 3"/>
          <p:cNvGraphicFramePr>
            <a:graphicFrameLocks noChangeAspect="1"/>
          </p:cNvGraphicFramePr>
          <p:nvPr/>
        </p:nvGraphicFramePr>
        <p:xfrm>
          <a:off x="971550" y="1844675"/>
          <a:ext cx="3733800" cy="1633538"/>
        </p:xfrm>
        <a:graphic>
          <a:graphicData uri="http://schemas.openxmlformats.org/presentationml/2006/ole">
            <mc:AlternateContent xmlns:mc="http://schemas.openxmlformats.org/markup-compatibility/2006">
              <mc:Choice xmlns:v="urn:schemas-microsoft-com:vml" Requires="v">
                <p:oleObj spid="_x0000_s74757" name="公式" r:id="rId3" imgW="2006280" imgH="914400" progId="Equation.3">
                  <p:embed/>
                </p:oleObj>
              </mc:Choice>
              <mc:Fallback>
                <p:oleObj name="公式" r:id="rId3" imgW="2006280" imgH="914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844675"/>
                        <a:ext cx="3733800" cy="163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04" name="Text Box 4"/>
          <p:cNvSpPr txBox="1">
            <a:spLocks noChangeArrowheads="1"/>
          </p:cNvSpPr>
          <p:nvPr/>
        </p:nvSpPr>
        <p:spPr bwMode="auto">
          <a:xfrm>
            <a:off x="3132138" y="2852738"/>
            <a:ext cx="9652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200" dirty="0">
                <a:solidFill>
                  <a:srgbClr val="FF3399"/>
                </a:solidFill>
                <a:ea typeface="楷体" panose="02010609060101010101" pitchFamily="49" charset="-122"/>
              </a:rPr>
              <a:t>最大</a:t>
            </a:r>
            <a:endParaRPr lang="zh-CN" altLang="en-US" sz="2400" dirty="0">
              <a:ea typeface="楷体" panose="02010609060101010101" pitchFamily="49" charset="-122"/>
            </a:endParaRPr>
          </a:p>
        </p:txBody>
      </p:sp>
      <p:sp>
        <p:nvSpPr>
          <p:cNvPr id="256005" name="Text Box 5"/>
          <p:cNvSpPr txBox="1">
            <a:spLocks noChangeArrowheads="1"/>
          </p:cNvSpPr>
          <p:nvPr/>
        </p:nvSpPr>
        <p:spPr bwMode="auto">
          <a:xfrm>
            <a:off x="250825" y="4437063"/>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buFontTx/>
              <a:buChar char="•"/>
            </a:pPr>
            <a:r>
              <a:rPr lang="en-US" altLang="zh-CN" sz="2400" b="0" dirty="0">
                <a:ea typeface="宋体" pitchFamily="2" charset="-122"/>
              </a:rPr>
              <a:t> </a:t>
            </a:r>
            <a:r>
              <a:rPr lang="en-US" altLang="zh-CN" sz="2400" b="0" i="1" dirty="0">
                <a:latin typeface="Times New Roman" pitchFamily="18" charset="0"/>
                <a:ea typeface="宋体" pitchFamily="2" charset="-122"/>
              </a:rPr>
              <a:t>t</a:t>
            </a:r>
            <a:r>
              <a:rPr lang="en-US" altLang="zh-CN" sz="2400" b="0" i="1" baseline="-25000" dirty="0">
                <a:latin typeface="Times New Roman" pitchFamily="18" charset="0"/>
                <a:ea typeface="宋体" pitchFamily="2" charset="-122"/>
              </a:rPr>
              <a:t>3</a:t>
            </a:r>
            <a:r>
              <a:rPr lang="en-US" altLang="zh-CN" sz="2400" b="0" i="1" dirty="0">
                <a:latin typeface="Times New Roman" pitchFamily="18" charset="0"/>
                <a:ea typeface="宋体" pitchFamily="2" charset="-122"/>
              </a:rPr>
              <a:t>- t</a:t>
            </a:r>
            <a:r>
              <a:rPr lang="en-US" altLang="zh-CN" sz="2400" b="0" i="1" baseline="-25000" dirty="0">
                <a:latin typeface="Times New Roman" pitchFamily="18" charset="0"/>
                <a:ea typeface="黑体" pitchFamily="49" charset="-122"/>
              </a:rPr>
              <a:t>4</a:t>
            </a:r>
            <a:r>
              <a:rPr lang="en-US" altLang="zh-CN" sz="2400" b="0" baseline="-25000" dirty="0">
                <a:ea typeface="黑体" pitchFamily="49" charset="-122"/>
              </a:rPr>
              <a:t> </a:t>
            </a:r>
            <a:r>
              <a:rPr lang="en-US" altLang="zh-CN" sz="2400" b="0" dirty="0">
                <a:ea typeface="黑体" pitchFamily="49" charset="-122"/>
              </a:rPr>
              <a:t>   </a:t>
            </a:r>
            <a:r>
              <a:rPr lang="zh-CN" altLang="en-US" sz="2400" dirty="0">
                <a:ea typeface="楷体" panose="02010609060101010101" pitchFamily="49" charset="-122"/>
              </a:rPr>
              <a:t>受激辐射使</a:t>
            </a:r>
            <a:r>
              <a:rPr lang="zh-CN" altLang="en-US" sz="2400" b="0" dirty="0">
                <a:ea typeface="黑体" pitchFamily="49" charset="-122"/>
              </a:rPr>
              <a:t> </a:t>
            </a:r>
            <a:r>
              <a:rPr lang="en-US" altLang="zh-CN" sz="2400" b="0" i="1" dirty="0" err="1">
                <a:latin typeface="Symbol" pitchFamily="18" charset="2"/>
                <a:ea typeface="黑体" pitchFamily="49" charset="-122"/>
              </a:rPr>
              <a:t>D</a:t>
            </a:r>
            <a:r>
              <a:rPr lang="en-US" altLang="zh-CN" sz="2400" b="0" i="1" dirty="0" err="1">
                <a:ea typeface="黑体" pitchFamily="49" charset="-122"/>
              </a:rPr>
              <a:t>n</a:t>
            </a:r>
            <a:r>
              <a:rPr lang="en-US" altLang="zh-CN" sz="2400" b="0" i="1" dirty="0">
                <a:ea typeface="黑体" pitchFamily="49" charset="-122"/>
              </a:rPr>
              <a:t> &lt; </a:t>
            </a:r>
            <a:r>
              <a:rPr lang="en-US" altLang="zh-CN" sz="2400" b="0" i="1" dirty="0" err="1">
                <a:latin typeface="Symbol" pitchFamily="18" charset="2"/>
                <a:ea typeface="黑体" pitchFamily="49" charset="-122"/>
              </a:rPr>
              <a:t>D</a:t>
            </a:r>
            <a:r>
              <a:rPr lang="en-US" altLang="zh-CN" sz="2400" b="0" i="1" dirty="0" err="1">
                <a:ea typeface="黑体" pitchFamily="49" charset="-122"/>
              </a:rPr>
              <a:t>n</a:t>
            </a:r>
            <a:r>
              <a:rPr lang="en-US" altLang="zh-CN" sz="2400" b="0" i="1" baseline="-25000" dirty="0" err="1">
                <a:ea typeface="黑体" pitchFamily="49" charset="-122"/>
              </a:rPr>
              <a:t>t</a:t>
            </a:r>
            <a:r>
              <a:rPr lang="en-US" altLang="zh-CN" sz="2400" b="0" baseline="-25000" dirty="0">
                <a:ea typeface="黑体" pitchFamily="49" charset="-122"/>
              </a:rPr>
              <a:t>   </a:t>
            </a:r>
            <a:r>
              <a:rPr lang="en-US" altLang="zh-CN" sz="2400" b="0" dirty="0">
                <a:latin typeface="黑体" pitchFamily="49" charset="-122"/>
                <a:ea typeface="黑体" pitchFamily="49" charset="-122"/>
              </a:rPr>
              <a:t> </a:t>
            </a:r>
            <a:r>
              <a:rPr lang="en-US" altLang="zh-CN" sz="2400" b="0" i="1" dirty="0" err="1">
                <a:latin typeface="Times New Roman" pitchFamily="18" charset="0"/>
                <a:ea typeface="黑体" pitchFamily="49" charset="-122"/>
              </a:rPr>
              <a:t>N</a:t>
            </a:r>
            <a:r>
              <a:rPr lang="en-US" altLang="zh-CN" sz="2400" b="0" i="1" baseline="-25000" dirty="0" err="1">
                <a:latin typeface="Times New Roman" pitchFamily="18" charset="0"/>
                <a:ea typeface="黑体" pitchFamily="49" charset="-122"/>
              </a:rPr>
              <a:t>l</a:t>
            </a:r>
            <a:r>
              <a:rPr lang="zh-CN" altLang="en-US" sz="2400" dirty="0">
                <a:latin typeface="楷体" panose="02010609060101010101" pitchFamily="49" charset="-122"/>
                <a:ea typeface="楷体" panose="02010609060101010101" pitchFamily="49" charset="-122"/>
              </a:rPr>
              <a:t>急剧下降</a:t>
            </a:r>
            <a:r>
              <a:rPr lang="zh-CN" altLang="en-US" sz="2400" b="0" dirty="0">
                <a:latin typeface="黑体" pitchFamily="49" charset="-122"/>
                <a:ea typeface="黑体" pitchFamily="49" charset="-122"/>
              </a:rPr>
              <a:t>，</a:t>
            </a:r>
            <a:r>
              <a:rPr lang="en-US" altLang="zh-CN" sz="2400" b="0" dirty="0" err="1">
                <a:latin typeface="Symbol" pitchFamily="18" charset="2"/>
                <a:ea typeface="黑体" pitchFamily="49" charset="-122"/>
              </a:rPr>
              <a:t>D</a:t>
            </a:r>
            <a:r>
              <a:rPr lang="en-US" altLang="zh-CN" sz="2400" b="0" dirty="0" err="1">
                <a:ea typeface="黑体" pitchFamily="49" charset="-122"/>
              </a:rPr>
              <a:t>n</a:t>
            </a:r>
            <a:r>
              <a:rPr lang="en-US" altLang="zh-CN" sz="2400" b="0" dirty="0">
                <a:ea typeface="黑体" pitchFamily="49" charset="-122"/>
              </a:rPr>
              <a:t> </a:t>
            </a:r>
            <a:r>
              <a:rPr lang="en-US" altLang="zh-CN" sz="2400" b="0" dirty="0">
                <a:latin typeface="黑体" pitchFamily="49" charset="-122"/>
                <a:ea typeface="黑体" pitchFamily="49" charset="-122"/>
                <a:sym typeface="Symbol" pitchFamily="18" charset="2"/>
              </a:rPr>
              <a:t></a:t>
            </a:r>
          </a:p>
        </p:txBody>
      </p:sp>
      <p:sp>
        <p:nvSpPr>
          <p:cNvPr id="256006" name="Text Box 6"/>
          <p:cNvSpPr txBox="1">
            <a:spLocks noChangeArrowheads="1"/>
          </p:cNvSpPr>
          <p:nvPr/>
        </p:nvSpPr>
        <p:spPr bwMode="auto">
          <a:xfrm>
            <a:off x="250825" y="4941888"/>
            <a:ext cx="109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buFontTx/>
              <a:buChar char="•"/>
            </a:pPr>
            <a:r>
              <a:rPr lang="en-US" altLang="zh-CN" sz="2400" b="0">
                <a:ea typeface="黑体" pitchFamily="49" charset="-122"/>
              </a:rPr>
              <a:t> </a:t>
            </a:r>
            <a:r>
              <a:rPr lang="en-US" altLang="zh-CN" sz="2400" b="0" i="1">
                <a:latin typeface="Times New Roman" pitchFamily="18" charset="0"/>
                <a:ea typeface="黑体" pitchFamily="49" charset="-122"/>
              </a:rPr>
              <a:t>t</a:t>
            </a:r>
            <a:r>
              <a:rPr lang="en-US" altLang="zh-CN" sz="2400" b="0" i="1" baseline="-25000">
                <a:latin typeface="Times New Roman" pitchFamily="18" charset="0"/>
                <a:ea typeface="黑体" pitchFamily="49" charset="-122"/>
              </a:rPr>
              <a:t>4</a:t>
            </a:r>
            <a:r>
              <a:rPr lang="en-US" altLang="zh-CN" sz="2400" b="0" i="1">
                <a:latin typeface="Times New Roman" pitchFamily="18" charset="0"/>
                <a:ea typeface="黑体" pitchFamily="49" charset="-122"/>
              </a:rPr>
              <a:t>- t</a:t>
            </a:r>
            <a:r>
              <a:rPr lang="en-US" altLang="zh-CN" sz="2400" b="0" i="1" baseline="-25000">
                <a:latin typeface="Times New Roman" pitchFamily="18" charset="0"/>
                <a:ea typeface="黑体" pitchFamily="49" charset="-122"/>
              </a:rPr>
              <a:t>5</a:t>
            </a:r>
            <a:r>
              <a:rPr lang="en-US" altLang="zh-CN" sz="2400" b="0">
                <a:ea typeface="黑体" pitchFamily="49" charset="-122"/>
              </a:rPr>
              <a:t>  </a:t>
            </a:r>
          </a:p>
        </p:txBody>
      </p:sp>
      <p:sp>
        <p:nvSpPr>
          <p:cNvPr id="256007" name="Text Box 7"/>
          <p:cNvSpPr txBox="1">
            <a:spLocks noChangeArrowheads="1"/>
          </p:cNvSpPr>
          <p:nvPr/>
        </p:nvSpPr>
        <p:spPr bwMode="auto">
          <a:xfrm>
            <a:off x="1331913" y="4941888"/>
            <a:ext cx="7415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400" dirty="0">
                <a:ea typeface="楷体" panose="02010609060101010101" pitchFamily="49" charset="-122"/>
              </a:rPr>
              <a:t>达到受激辐射使</a:t>
            </a:r>
            <a:r>
              <a:rPr lang="en-US" altLang="zh-CN" sz="2400" b="0" dirty="0" err="1">
                <a:latin typeface="Symbol" pitchFamily="18" charset="2"/>
                <a:ea typeface="黑体" pitchFamily="49" charset="-122"/>
              </a:rPr>
              <a:t>D</a:t>
            </a:r>
            <a:r>
              <a:rPr lang="en-US" altLang="zh-CN" sz="2400" b="0" dirty="0" err="1">
                <a:ea typeface="黑体" pitchFamily="49" charset="-122"/>
              </a:rPr>
              <a:t>n</a:t>
            </a:r>
            <a:r>
              <a:rPr lang="zh-CN" altLang="en-US" sz="2400" dirty="0">
                <a:ea typeface="楷体" panose="02010609060101010101" pitchFamily="49" charset="-122"/>
              </a:rPr>
              <a:t>减小的速率</a:t>
            </a:r>
            <a:r>
              <a:rPr lang="zh-CN" altLang="en-US" sz="2400" b="0" dirty="0">
                <a:ea typeface="黑体" pitchFamily="49" charset="-122"/>
              </a:rPr>
              <a:t> </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泵浦使</a:t>
            </a:r>
            <a:r>
              <a:rPr lang="en-US" altLang="zh-CN" sz="2400" b="0" dirty="0" err="1">
                <a:latin typeface="Symbol" pitchFamily="18" charset="2"/>
                <a:ea typeface="黑体" pitchFamily="49" charset="-122"/>
              </a:rPr>
              <a:t>D</a:t>
            </a:r>
            <a:r>
              <a:rPr lang="en-US" altLang="zh-CN" sz="2400" b="0" dirty="0" err="1">
                <a:ea typeface="黑体" pitchFamily="49" charset="-122"/>
              </a:rPr>
              <a:t>n</a:t>
            </a:r>
            <a:r>
              <a:rPr lang="zh-CN" altLang="en-US" sz="2400" dirty="0">
                <a:ea typeface="楷体" panose="02010609060101010101" pitchFamily="49" charset="-122"/>
              </a:rPr>
              <a:t>增加的速率</a:t>
            </a:r>
          </a:p>
        </p:txBody>
      </p:sp>
      <p:graphicFrame>
        <p:nvGraphicFramePr>
          <p:cNvPr id="256008" name="Object 8"/>
          <p:cNvGraphicFramePr>
            <a:graphicFrameLocks noChangeAspect="1"/>
          </p:cNvGraphicFramePr>
          <p:nvPr/>
        </p:nvGraphicFramePr>
        <p:xfrm>
          <a:off x="2124075" y="5949950"/>
          <a:ext cx="2751138" cy="460375"/>
        </p:xfrm>
        <a:graphic>
          <a:graphicData uri="http://schemas.openxmlformats.org/presentationml/2006/ole">
            <mc:AlternateContent xmlns:mc="http://schemas.openxmlformats.org/markup-compatibility/2006">
              <mc:Choice xmlns:v="urn:schemas-microsoft-com:vml" Requires="v">
                <p:oleObj spid="_x0000_s74758" name="公式" r:id="rId5" imgW="1434960" imgH="241200" progId="Equation.3">
                  <p:embed/>
                </p:oleObj>
              </mc:Choice>
              <mc:Fallback>
                <p:oleObj name="公式" r:id="rId5" imgW="143496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5949950"/>
                        <a:ext cx="2751138"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56009" name="Picture 9" descr="4"/>
          <p:cNvPicPr>
            <a:picLocks noChangeAspect="1" noChangeArrowheads="1"/>
          </p:cNvPicPr>
          <p:nvPr/>
        </p:nvPicPr>
        <p:blipFill>
          <a:blip r:embed="rId7">
            <a:lum bright="-24000" contrast="42000"/>
            <a:extLst>
              <a:ext uri="{28A0092B-C50C-407E-A947-70E740481C1C}">
                <a14:useLocalDpi xmlns:a14="http://schemas.microsoft.com/office/drawing/2010/main" val="0"/>
              </a:ext>
            </a:extLst>
          </a:blip>
          <a:srcRect l="3517" t="8664" r="5963" b="6158"/>
          <a:stretch>
            <a:fillRect/>
          </a:stretch>
        </p:blipFill>
        <p:spPr bwMode="auto">
          <a:xfrm>
            <a:off x="5334000" y="1484313"/>
            <a:ext cx="3810000" cy="306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10" name="Text Box 10"/>
          <p:cNvSpPr txBox="1">
            <a:spLocks noChangeArrowheads="1"/>
          </p:cNvSpPr>
          <p:nvPr/>
        </p:nvSpPr>
        <p:spPr bwMode="auto">
          <a:xfrm>
            <a:off x="1258888" y="5516563"/>
            <a:ext cx="6697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dirty="0">
                <a:latin typeface="Times New Roman" pitchFamily="18" charset="0"/>
                <a:ea typeface="楷体" panose="02010609060101010101" pitchFamily="49" charset="-122"/>
              </a:rPr>
              <a:t>若泵浦作用尚未停止，受激辐射减弱导致</a:t>
            </a:r>
          </a:p>
        </p:txBody>
      </p:sp>
      <p:sp>
        <p:nvSpPr>
          <p:cNvPr id="256012" name="Rectangle 12"/>
          <p:cNvSpPr>
            <a:spLocks noChangeArrowheads="1"/>
          </p:cNvSpPr>
          <p:nvPr/>
        </p:nvSpPr>
        <p:spPr bwMode="auto">
          <a:xfrm>
            <a:off x="0" y="1268413"/>
            <a:ext cx="830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buFontTx/>
              <a:buChar char="•"/>
            </a:pPr>
            <a:r>
              <a:rPr lang="en-US" altLang="zh-CN" sz="2400" b="0" i="1" dirty="0">
                <a:latin typeface="Times New Roman" pitchFamily="18" charset="0"/>
                <a:ea typeface="宋体" pitchFamily="2" charset="-122"/>
              </a:rPr>
              <a:t> t</a:t>
            </a:r>
            <a:r>
              <a:rPr lang="en-US" altLang="zh-CN" sz="2400" b="0" i="1" baseline="-25000" dirty="0">
                <a:latin typeface="Times New Roman" pitchFamily="18" charset="0"/>
                <a:ea typeface="宋体" pitchFamily="2" charset="-122"/>
              </a:rPr>
              <a:t>1</a:t>
            </a:r>
            <a:r>
              <a:rPr lang="en-US" altLang="zh-CN" sz="2400" b="0" i="1" dirty="0">
                <a:latin typeface="Times New Roman" pitchFamily="18" charset="0"/>
                <a:ea typeface="宋体" pitchFamily="2" charset="-122"/>
              </a:rPr>
              <a:t>- t</a:t>
            </a:r>
            <a:r>
              <a:rPr lang="en-US" altLang="zh-CN" sz="2400" b="0" i="1" baseline="-25000" dirty="0">
                <a:latin typeface="Times New Roman" pitchFamily="18" charset="0"/>
                <a:ea typeface="黑体" pitchFamily="49" charset="-122"/>
              </a:rPr>
              <a:t>2</a:t>
            </a:r>
            <a:r>
              <a:rPr lang="en-US" altLang="zh-CN" sz="2400" b="0" baseline="-25000" dirty="0">
                <a:ea typeface="黑体" pitchFamily="49" charset="-122"/>
              </a:rPr>
              <a:t>  </a:t>
            </a:r>
            <a:r>
              <a:rPr lang="zh-CN" altLang="zh-CN" sz="2400" dirty="0">
                <a:ea typeface="楷体" panose="02010609060101010101" pitchFamily="49" charset="-122"/>
              </a:rPr>
              <a:t>泵浦激励使</a:t>
            </a:r>
            <a:r>
              <a:rPr lang="en-US" altLang="zh-CN" sz="2400" b="0" dirty="0" err="1">
                <a:latin typeface="Symbol" pitchFamily="18" charset="2"/>
                <a:ea typeface="黑体" pitchFamily="49" charset="-122"/>
              </a:rPr>
              <a:t>D</a:t>
            </a:r>
            <a:r>
              <a:rPr lang="en-US" altLang="zh-CN" sz="2400" b="0" dirty="0" err="1">
                <a:ea typeface="黑体" pitchFamily="49" charset="-122"/>
              </a:rPr>
              <a:t>n</a:t>
            </a:r>
            <a:r>
              <a:rPr lang="zh-CN" altLang="zh-CN" sz="2400" dirty="0">
                <a:ea typeface="楷体" panose="02010609060101010101" pitchFamily="49" charset="-122"/>
              </a:rPr>
              <a:t>增加的速率</a:t>
            </a:r>
            <a:r>
              <a:rPr lang="zh-CN" altLang="zh-CN" sz="2400" b="0" dirty="0">
                <a:ea typeface="黑体" pitchFamily="49" charset="-122"/>
              </a:rPr>
              <a:t> &gt; </a:t>
            </a:r>
            <a:r>
              <a:rPr lang="zh-CN" altLang="en-US" sz="2400" dirty="0">
                <a:latin typeface="楷体" panose="02010609060101010101" pitchFamily="49" charset="-122"/>
                <a:ea typeface="楷体" panose="02010609060101010101" pitchFamily="49" charset="-122"/>
              </a:rPr>
              <a:t>受激辐射使</a:t>
            </a:r>
            <a:r>
              <a:rPr lang="en-US" altLang="zh-CN" sz="2400" b="0" dirty="0" err="1">
                <a:latin typeface="Symbol" pitchFamily="18" charset="2"/>
                <a:ea typeface="黑体" pitchFamily="49" charset="-122"/>
              </a:rPr>
              <a:t>D</a:t>
            </a:r>
            <a:r>
              <a:rPr lang="en-US" altLang="zh-CN" sz="2400" b="0" dirty="0" err="1">
                <a:ea typeface="黑体" pitchFamily="49" charset="-122"/>
              </a:rPr>
              <a:t>n</a:t>
            </a:r>
            <a:r>
              <a:rPr lang="zh-CN" altLang="en-US" sz="2400" dirty="0">
                <a:latin typeface="楷体" panose="02010609060101010101" pitchFamily="49" charset="-122"/>
                <a:ea typeface="楷体" panose="02010609060101010101" pitchFamily="49" charset="-122"/>
              </a:rPr>
              <a:t>减小的速率</a:t>
            </a:r>
          </a:p>
        </p:txBody>
      </p:sp>
      <p:graphicFrame>
        <p:nvGraphicFramePr>
          <p:cNvPr id="256013" name="Object 13"/>
          <p:cNvGraphicFramePr>
            <a:graphicFrameLocks noChangeAspect="1"/>
          </p:cNvGraphicFramePr>
          <p:nvPr/>
        </p:nvGraphicFramePr>
        <p:xfrm>
          <a:off x="323850" y="836613"/>
          <a:ext cx="6246813" cy="457200"/>
        </p:xfrm>
        <a:graphic>
          <a:graphicData uri="http://schemas.openxmlformats.org/presentationml/2006/ole">
            <mc:AlternateContent xmlns:mc="http://schemas.openxmlformats.org/markup-compatibility/2006">
              <mc:Choice xmlns:v="urn:schemas-microsoft-com:vml" Requires="v">
                <p:oleObj spid="_x0000_s74759" name="公式" r:id="rId8" imgW="2730240" imgH="241200" progId="Equation.3">
                  <p:embed/>
                </p:oleObj>
              </mc:Choice>
              <mc:Fallback>
                <p:oleObj name="公式" r:id="rId8" imgW="2730240" imgH="241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850" y="836613"/>
                        <a:ext cx="62468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14" name="Text Box 14"/>
          <p:cNvSpPr txBox="1">
            <a:spLocks noChangeArrowheads="1"/>
          </p:cNvSpPr>
          <p:nvPr/>
        </p:nvSpPr>
        <p:spPr bwMode="auto">
          <a:xfrm>
            <a:off x="323850" y="188913"/>
            <a:ext cx="6264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pPr>
            <a:r>
              <a:rPr lang="en-US" altLang="zh-CN" sz="2800" dirty="0">
                <a:latin typeface="楷体" panose="02010609060101010101" pitchFamily="49" charset="-122"/>
                <a:ea typeface="楷体" panose="02010609060101010101" pitchFamily="49" charset="-122"/>
              </a:rPr>
              <a:t>2.</a:t>
            </a:r>
            <a:r>
              <a:rPr lang="zh-CN" altLang="en-US" sz="2800" dirty="0">
                <a:ea typeface="楷体" panose="02010609060101010101" pitchFamily="49" charset="-122"/>
              </a:rPr>
              <a:t>定性说明</a:t>
            </a:r>
          </a:p>
        </p:txBody>
      </p:sp>
    </p:spTree>
    <p:extLst>
      <p:ext uri="{BB962C8B-B14F-4D97-AF65-F5344CB8AC3E}">
        <p14:creationId xmlns:p14="http://schemas.microsoft.com/office/powerpoint/2010/main" val="30428788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60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560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600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600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600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600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600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601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5600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60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2" grpId="0"/>
      <p:bldP spid="256004" grpId="0"/>
      <p:bldP spid="256005" grpId="0"/>
      <p:bldP spid="256006" grpId="0"/>
      <p:bldP spid="256007" grpId="0"/>
      <p:bldP spid="256010" grpId="0"/>
      <p:bldP spid="256012" grpId="0"/>
      <p:bldP spid="2560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Text Box 2"/>
          <p:cNvSpPr txBox="1">
            <a:spLocks noChangeArrowheads="1"/>
          </p:cNvSpPr>
          <p:nvPr/>
        </p:nvSpPr>
        <p:spPr bwMode="auto">
          <a:xfrm>
            <a:off x="0" y="4005263"/>
            <a:ext cx="8748713"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20000"/>
              </a:lnSpc>
            </a:pPr>
            <a:r>
              <a:rPr lang="en-US" altLang="zh-CN" sz="2600" dirty="0">
                <a:solidFill>
                  <a:srgbClr val="FF3399"/>
                </a:solidFill>
                <a:latin typeface="楷体" panose="02010609060101010101" pitchFamily="49" charset="-122"/>
                <a:ea typeface="楷体" panose="02010609060101010101" pitchFamily="49" charset="-122"/>
                <a:sym typeface="Monotype Sorts"/>
              </a:rPr>
              <a:t>   </a:t>
            </a:r>
            <a:r>
              <a:rPr lang="zh-CN" altLang="en-US" sz="2600" dirty="0">
                <a:latin typeface="楷体" panose="02010609060101010101" pitchFamily="49" charset="-122"/>
                <a:ea typeface="楷体" panose="02010609060101010101" pitchFamily="49" charset="-122"/>
                <a:sym typeface="Monotype Sorts"/>
              </a:rPr>
              <a:t>（</a:t>
            </a:r>
            <a:r>
              <a:rPr lang="en-US" altLang="zh-CN" sz="2600" dirty="0">
                <a:latin typeface="楷体" panose="02010609060101010101" pitchFamily="49" charset="-122"/>
                <a:ea typeface="楷体" panose="02010609060101010101" pitchFamily="49" charset="-122"/>
                <a:sym typeface="Monotype Sorts"/>
              </a:rPr>
              <a:t>1</a:t>
            </a:r>
            <a:r>
              <a:rPr lang="zh-CN" altLang="en-US" sz="2600" dirty="0">
                <a:latin typeface="楷体" panose="02010609060101010101" pitchFamily="49" charset="-122"/>
                <a:ea typeface="楷体" panose="02010609060101010101" pitchFamily="49" charset="-122"/>
                <a:sym typeface="Monotype Sorts"/>
              </a:rPr>
              <a:t>）</a:t>
            </a:r>
            <a:r>
              <a:rPr lang="zh-CN" altLang="en-US" sz="2600" dirty="0">
                <a:solidFill>
                  <a:srgbClr val="FF3399"/>
                </a:solidFill>
                <a:latin typeface="楷体" panose="02010609060101010101" pitchFamily="49" charset="-122"/>
                <a:ea typeface="楷体" panose="02010609060101010101" pitchFamily="49" charset="-122"/>
                <a:sym typeface="Monotype Sorts"/>
              </a:rPr>
              <a:t>精确解：</a:t>
            </a:r>
            <a:r>
              <a:rPr lang="zh-CN" altLang="en-US" sz="2600" dirty="0">
                <a:latin typeface="楷体" panose="02010609060101010101" pitchFamily="49" charset="-122"/>
                <a:ea typeface="楷体" panose="02010609060101010101" pitchFamily="49" charset="-122"/>
                <a:sym typeface="Monotype Sorts"/>
              </a:rPr>
              <a:t>数值解法</a:t>
            </a:r>
          </a:p>
          <a:p>
            <a:pPr algn="l">
              <a:lnSpc>
                <a:spcPct val="135000"/>
              </a:lnSpc>
            </a:pPr>
            <a:r>
              <a:rPr lang="zh-CN" altLang="en-US" sz="2400" dirty="0">
                <a:latin typeface="楷体" panose="02010609060101010101" pitchFamily="49" charset="-122"/>
                <a:ea typeface="楷体" panose="02010609060101010101" pitchFamily="49" charset="-122"/>
                <a:sym typeface="Monotype Sorts"/>
              </a:rPr>
              <a:t> </a:t>
            </a:r>
            <a:r>
              <a:rPr lang="zh-CN" altLang="en-US" sz="2600" dirty="0">
                <a:solidFill>
                  <a:srgbClr val="FF0000"/>
                </a:solidFill>
                <a:latin typeface="楷体" panose="02010609060101010101" pitchFamily="49" charset="-122"/>
                <a:ea typeface="楷体" panose="02010609060101010101" pitchFamily="49" charset="-122"/>
                <a:sym typeface="Wingdings 2" pitchFamily="18" charset="2"/>
              </a:rPr>
              <a:t></a:t>
            </a:r>
            <a:r>
              <a:rPr lang="zh-CN" altLang="en-US" sz="2400" dirty="0">
                <a:solidFill>
                  <a:srgbClr val="FF0000"/>
                </a:solidFill>
                <a:latin typeface="楷体" panose="02010609060101010101" pitchFamily="49" charset="-122"/>
                <a:ea typeface="楷体" panose="02010609060101010101" pitchFamily="49" charset="-122"/>
                <a:sym typeface="Monotype Sorts"/>
              </a:rPr>
              <a:t> </a:t>
            </a:r>
            <a:r>
              <a:rPr lang="zh-CN" altLang="en-US" sz="2600" dirty="0">
                <a:latin typeface="楷体" panose="02010609060101010101" pitchFamily="49" charset="-122"/>
                <a:ea typeface="楷体" panose="02010609060101010101" pitchFamily="49" charset="-122"/>
                <a:sym typeface="Monotype Sorts"/>
              </a:rPr>
              <a:t>（</a:t>
            </a:r>
            <a:r>
              <a:rPr lang="en-US" altLang="zh-CN" sz="2600" dirty="0">
                <a:latin typeface="楷体" panose="02010609060101010101" pitchFamily="49" charset="-122"/>
                <a:ea typeface="楷体" panose="02010609060101010101" pitchFamily="49" charset="-122"/>
                <a:sym typeface="Monotype Sorts"/>
              </a:rPr>
              <a:t>2</a:t>
            </a:r>
            <a:r>
              <a:rPr lang="zh-CN" altLang="en-US" sz="2600" dirty="0">
                <a:latin typeface="楷体" panose="02010609060101010101" pitchFamily="49" charset="-122"/>
                <a:ea typeface="楷体" panose="02010609060101010101" pitchFamily="49" charset="-122"/>
                <a:sym typeface="Monotype Sorts"/>
              </a:rPr>
              <a:t>）</a:t>
            </a:r>
            <a:r>
              <a:rPr lang="zh-CN" altLang="en-US" sz="2600" dirty="0">
                <a:solidFill>
                  <a:srgbClr val="FF3399"/>
                </a:solidFill>
                <a:latin typeface="楷体" panose="02010609060101010101" pitchFamily="49" charset="-122"/>
                <a:ea typeface="楷体" panose="02010609060101010101" pitchFamily="49" charset="-122"/>
                <a:sym typeface="Monotype Sorts"/>
              </a:rPr>
              <a:t>近似解：</a:t>
            </a:r>
            <a:r>
              <a:rPr lang="zh-CN" altLang="en-US" sz="2600" dirty="0">
                <a:latin typeface="楷体" panose="02010609060101010101" pitchFamily="49" charset="-122"/>
                <a:ea typeface="楷体" panose="02010609060101010101" pitchFamily="49" charset="-122"/>
                <a:sym typeface="Monotype Sorts"/>
              </a:rPr>
              <a:t>稳态基础上的一级微扰</a:t>
            </a:r>
          </a:p>
        </p:txBody>
      </p:sp>
      <p:sp>
        <p:nvSpPr>
          <p:cNvPr id="15363" name="Text Box 3"/>
          <p:cNvSpPr txBox="1">
            <a:spLocks noChangeArrowheads="1"/>
          </p:cNvSpPr>
          <p:nvPr/>
        </p:nvSpPr>
        <p:spPr bwMode="auto">
          <a:xfrm>
            <a:off x="365125" y="4016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endParaRPr lang="zh-CN" altLang="zh-CN" sz="2400" b="0">
              <a:latin typeface="Times New Roman" pitchFamily="18" charset="0"/>
              <a:ea typeface="宋体" pitchFamily="2" charset="-122"/>
            </a:endParaRPr>
          </a:p>
        </p:txBody>
      </p:sp>
      <p:sp>
        <p:nvSpPr>
          <p:cNvPr id="257028" name="Text Box 4"/>
          <p:cNvSpPr txBox="1">
            <a:spLocks noChangeArrowheads="1"/>
          </p:cNvSpPr>
          <p:nvPr/>
        </p:nvSpPr>
        <p:spPr bwMode="auto">
          <a:xfrm>
            <a:off x="250825" y="1341438"/>
            <a:ext cx="86868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282575"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35000"/>
              </a:lnSpc>
            </a:pPr>
            <a:r>
              <a:rPr lang="en-US" altLang="zh-CN" sz="2400" b="0" dirty="0">
                <a:solidFill>
                  <a:srgbClr val="FF0000"/>
                </a:solidFill>
                <a:latin typeface="Times New Roman" pitchFamily="18" charset="0"/>
                <a:ea typeface="黑体" pitchFamily="49" charset="-122"/>
                <a:sym typeface="Wingdings" pitchFamily="2" charset="2"/>
              </a:rPr>
              <a:t> </a:t>
            </a:r>
            <a:r>
              <a:rPr lang="zh-CN" altLang="en-US" sz="2400" dirty="0">
                <a:solidFill>
                  <a:srgbClr val="006600"/>
                </a:solidFill>
                <a:latin typeface="楷体" panose="02010609060101010101" pitchFamily="49" charset="-122"/>
                <a:ea typeface="楷体" panose="02010609060101010101" pitchFamily="49" charset="-122"/>
              </a:rPr>
              <a:t>激光建立的过程都存在弛豫振荡过程。脉冲激光器在泵浦时间内，由于</a:t>
            </a:r>
            <a:r>
              <a:rPr lang="en-US" altLang="zh-CN" sz="2400" dirty="0">
                <a:solidFill>
                  <a:srgbClr val="006600"/>
                </a:solidFill>
                <a:latin typeface="楷体" panose="02010609060101010101" pitchFamily="49" charset="-122"/>
                <a:ea typeface="楷体" panose="02010609060101010101" pitchFamily="49" charset="-122"/>
              </a:rPr>
              <a:t>STE</a:t>
            </a:r>
            <a:r>
              <a:rPr lang="zh-CN" altLang="en-US" sz="2400" dirty="0">
                <a:solidFill>
                  <a:srgbClr val="006600"/>
                </a:solidFill>
                <a:latin typeface="楷体" panose="02010609060101010101" pitchFamily="49" charset="-122"/>
                <a:ea typeface="楷体" panose="02010609060101010101" pitchFamily="49" charset="-122"/>
              </a:rPr>
              <a:t>作用</a:t>
            </a:r>
            <a:r>
              <a:rPr lang="en-US" altLang="zh-CN" sz="2400" dirty="0">
                <a:solidFill>
                  <a:srgbClr val="006600"/>
                </a:solidFill>
                <a:latin typeface="楷体" panose="02010609060101010101" pitchFamily="49" charset="-122"/>
                <a:ea typeface="楷体" panose="02010609060101010101" pitchFamily="49" charset="-122"/>
              </a:rPr>
              <a:t>,</a:t>
            </a:r>
            <a:r>
              <a:rPr lang="zh-CN" altLang="en-US" sz="2400" dirty="0">
                <a:solidFill>
                  <a:srgbClr val="006600"/>
                </a:solidFill>
                <a:latin typeface="楷体" panose="02010609060101010101" pitchFamily="49" charset="-122"/>
                <a:ea typeface="楷体" panose="02010609060101010101" pitchFamily="49" charset="-122"/>
              </a:rPr>
              <a:t>反转粒子数与光子数密度处于剧烈变化阶段，因此其输出表现出弛豫振荡特点，形成多个尖峰脉冲</a:t>
            </a:r>
            <a:endParaRPr lang="zh-CN" altLang="en-US" sz="2400" dirty="0">
              <a:latin typeface="楷体" panose="02010609060101010101" pitchFamily="49" charset="-122"/>
              <a:ea typeface="楷体" panose="02010609060101010101" pitchFamily="49" charset="-122"/>
            </a:endParaRPr>
          </a:p>
          <a:p>
            <a:pPr algn="l">
              <a:lnSpc>
                <a:spcPct val="135000"/>
              </a:lnSpc>
            </a:pPr>
            <a:r>
              <a:rPr lang="zh-CN" altLang="en-US" sz="2400" b="0" dirty="0">
                <a:solidFill>
                  <a:srgbClr val="FF0000"/>
                </a:solidFill>
                <a:latin typeface="Times New Roman" pitchFamily="18" charset="0"/>
                <a:ea typeface="黑体" pitchFamily="49" charset="-122"/>
                <a:sym typeface="Wingdings" pitchFamily="2" charset="2"/>
              </a:rPr>
              <a:t> </a:t>
            </a:r>
            <a:r>
              <a:rPr lang="zh-CN" altLang="en-US" sz="2400" dirty="0">
                <a:solidFill>
                  <a:srgbClr val="008000"/>
                </a:solidFill>
                <a:latin typeface="Times New Roman" pitchFamily="18" charset="0"/>
                <a:ea typeface="楷体" panose="02010609060101010101" pitchFamily="49" charset="-122"/>
                <a:sym typeface="Wingdings" pitchFamily="2" charset="2"/>
              </a:rPr>
              <a:t>泵浦</a:t>
            </a:r>
            <a:r>
              <a:rPr lang="zh-CN" altLang="en-US" sz="2400" dirty="0">
                <a:solidFill>
                  <a:srgbClr val="008000"/>
                </a:solidFill>
                <a:latin typeface="Times New Roman" pitchFamily="18" charset="0"/>
                <a:ea typeface="楷体" panose="02010609060101010101" pitchFamily="49" charset="-122"/>
              </a:rPr>
              <a:t>激励越强，阻尼振荡频率越高，衰减越快。</a:t>
            </a:r>
          </a:p>
        </p:txBody>
      </p:sp>
      <p:sp>
        <p:nvSpPr>
          <p:cNvPr id="257029" name="Text Box 5"/>
          <p:cNvSpPr txBox="1">
            <a:spLocks noChangeArrowheads="1"/>
          </p:cNvSpPr>
          <p:nvPr/>
        </p:nvSpPr>
        <p:spPr bwMode="auto">
          <a:xfrm>
            <a:off x="193675" y="5013325"/>
            <a:ext cx="8950325" cy="157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30000"/>
              </a:lnSpc>
            </a:pPr>
            <a:r>
              <a:rPr lang="en-US" altLang="zh-CN" sz="2600" b="0" dirty="0">
                <a:ea typeface="黑体" pitchFamily="49" charset="-122"/>
              </a:rPr>
              <a:t>        </a:t>
            </a:r>
            <a:r>
              <a:rPr lang="zh-CN" altLang="en-US" sz="2400" dirty="0">
                <a:latin typeface="楷体" panose="02010609060101010101" pitchFamily="49" charset="-122"/>
                <a:ea typeface="楷体" panose="02010609060101010101" pitchFamily="49" charset="-122"/>
              </a:rPr>
              <a:t>在定性解释方面可以相符；</a:t>
            </a:r>
          </a:p>
          <a:p>
            <a:pPr algn="l">
              <a:lnSpc>
                <a:spcPct val="130000"/>
              </a:lnSpc>
            </a:pPr>
            <a:r>
              <a:rPr lang="zh-CN" altLang="en-US" sz="2400" dirty="0">
                <a:latin typeface="楷体" panose="02010609060101010101" pitchFamily="49" charset="-122"/>
                <a:ea typeface="楷体" panose="02010609060101010101" pitchFamily="49" charset="-122"/>
              </a:rPr>
              <a:t>    定量比较与实验结果不甚相符</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原因是</a:t>
            </a:r>
            <a:r>
              <a:rPr lang="zh-CN" altLang="en-US" sz="2400" i="1" dirty="0">
                <a:latin typeface="Times New Roman" pitchFamily="18" charset="0"/>
                <a:ea typeface="楷体" panose="02010609060101010101" pitchFamily="49" charset="-122"/>
              </a:rPr>
              <a:t>△</a:t>
            </a:r>
            <a:r>
              <a:rPr lang="en-US" altLang="zh-CN" sz="2400" i="1" dirty="0">
                <a:latin typeface="Times New Roman" pitchFamily="18" charset="0"/>
                <a:ea typeface="楷体" panose="02010609060101010101" pitchFamily="49" charset="-122"/>
              </a:rPr>
              <a:t>n</a:t>
            </a:r>
            <a:r>
              <a:rPr lang="zh-CN" altLang="en-US" sz="2400" dirty="0">
                <a:latin typeface="楷体" panose="02010609060101010101" pitchFamily="49" charset="-122"/>
                <a:ea typeface="楷体" panose="02010609060101010101" pitchFamily="49" charset="-122"/>
              </a:rPr>
              <a:t>和</a:t>
            </a:r>
            <a:r>
              <a:rPr lang="en-US" altLang="zh-CN" sz="2400" i="1" dirty="0">
                <a:latin typeface="Times New Roman" pitchFamily="18" charset="0"/>
                <a:ea typeface="楷体" panose="02010609060101010101" pitchFamily="49" charset="-122"/>
              </a:rPr>
              <a:t>N</a:t>
            </a:r>
            <a:r>
              <a:rPr lang="zh-CN" altLang="en-US" sz="2400" dirty="0">
                <a:latin typeface="楷体" panose="02010609060101010101" pitchFamily="49" charset="-122"/>
                <a:ea typeface="楷体" panose="02010609060101010101" pitchFamily="49" charset="-122"/>
              </a:rPr>
              <a:t>并非只是在平衡值附近作微小起伏</a:t>
            </a: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而可能是呈现十分大的起伏或间歇振荡</a:t>
            </a:r>
          </a:p>
        </p:txBody>
      </p:sp>
      <p:sp>
        <p:nvSpPr>
          <p:cNvPr id="257030" name="Rectangle 6"/>
          <p:cNvSpPr>
            <a:spLocks noChangeArrowheads="1"/>
          </p:cNvSpPr>
          <p:nvPr/>
        </p:nvSpPr>
        <p:spPr bwMode="auto">
          <a:xfrm>
            <a:off x="250825" y="333375"/>
            <a:ext cx="88931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buFontTx/>
              <a:buChar char="•"/>
            </a:pPr>
            <a:r>
              <a:rPr lang="en-US" altLang="zh-CN" sz="2400" b="0" i="1" dirty="0">
                <a:latin typeface="Times New Roman" pitchFamily="18" charset="0"/>
                <a:ea typeface="黑体" pitchFamily="49" charset="-122"/>
              </a:rPr>
              <a:t> t&gt;t</a:t>
            </a:r>
            <a:r>
              <a:rPr lang="en-US" altLang="zh-CN" sz="2400" b="0" i="1" baseline="-25000" dirty="0">
                <a:latin typeface="Times New Roman" pitchFamily="18" charset="0"/>
                <a:ea typeface="黑体" pitchFamily="49" charset="-122"/>
              </a:rPr>
              <a:t>5   </a:t>
            </a:r>
            <a:r>
              <a:rPr lang="zh-CN" altLang="en-US" sz="2400" dirty="0">
                <a:latin typeface="楷体" panose="02010609060101010101" pitchFamily="49" charset="-122"/>
                <a:ea typeface="楷体" panose="02010609060101010101" pitchFamily="49" charset="-122"/>
              </a:rPr>
              <a:t>又开始第二个脉冲的发展过程，在整个脉冲泵浦过程中，</a:t>
            </a:r>
          </a:p>
          <a:p>
            <a:pPr algn="l" eaLnBrk="1" hangingPunct="1">
              <a:lnSpc>
                <a:spcPct val="150000"/>
              </a:lnSpc>
            </a:pPr>
            <a:r>
              <a:rPr lang="zh-CN" altLang="en-US" sz="2400" dirty="0">
                <a:latin typeface="楷体" panose="02010609060101010101" pitchFamily="49" charset="-122"/>
                <a:ea typeface="楷体" panose="02010609060101010101" pitchFamily="49" charset="-122"/>
              </a:rPr>
              <a:t>     这种过程反复发生，造成输出激光的一连串</a:t>
            </a:r>
            <a:r>
              <a:rPr lang="zh-CN" altLang="en-US" sz="2400" dirty="0">
                <a:solidFill>
                  <a:srgbClr val="990000"/>
                </a:solidFill>
                <a:latin typeface="楷体" panose="02010609060101010101" pitchFamily="49" charset="-122"/>
                <a:ea typeface="楷体" panose="02010609060101010101" pitchFamily="49" charset="-122"/>
              </a:rPr>
              <a:t>尖峰结构</a:t>
            </a:r>
            <a:r>
              <a:rPr lang="zh-CN" altLang="en-US" sz="2400" dirty="0">
                <a:latin typeface="楷体" panose="02010609060101010101" pitchFamily="49" charset="-122"/>
                <a:ea typeface="楷体" panose="02010609060101010101" pitchFamily="49" charset="-122"/>
              </a:rPr>
              <a:t>。</a:t>
            </a:r>
          </a:p>
        </p:txBody>
      </p:sp>
      <p:sp>
        <p:nvSpPr>
          <p:cNvPr id="257031" name="Text Box 7"/>
          <p:cNvSpPr txBox="1">
            <a:spLocks noChangeArrowheads="1"/>
          </p:cNvSpPr>
          <p:nvPr/>
        </p:nvSpPr>
        <p:spPr bwMode="auto">
          <a:xfrm>
            <a:off x="323850" y="3500438"/>
            <a:ext cx="8569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pPr>
            <a:r>
              <a:rPr lang="zh-CN" altLang="en-US" sz="2800" dirty="0">
                <a:solidFill>
                  <a:schemeClr val="accent2"/>
                </a:solidFill>
                <a:ea typeface="楷体" panose="02010609060101010101" pitchFamily="49" charset="-122"/>
              </a:rPr>
              <a:t>二、尖峰振荡过程的理论处理</a:t>
            </a:r>
            <a:r>
              <a:rPr lang="zh-CN" altLang="en-US" sz="2800" dirty="0">
                <a:ea typeface="楷体" panose="02010609060101010101" pitchFamily="49" charset="-122"/>
              </a:rPr>
              <a:t>－求解</a:t>
            </a:r>
            <a:r>
              <a:rPr lang="zh-CN" altLang="en-US" sz="2800" dirty="0">
                <a:solidFill>
                  <a:srgbClr val="FF3399"/>
                </a:solidFill>
                <a:ea typeface="楷体" panose="02010609060101010101" pitchFamily="49" charset="-122"/>
              </a:rPr>
              <a:t>非稳态</a:t>
            </a:r>
            <a:r>
              <a:rPr lang="zh-CN" altLang="en-US" sz="2800" dirty="0">
                <a:ea typeface="楷体" panose="02010609060101010101" pitchFamily="49" charset="-122"/>
              </a:rPr>
              <a:t>速率方程</a:t>
            </a:r>
          </a:p>
        </p:txBody>
      </p:sp>
    </p:spTree>
    <p:extLst>
      <p:ext uri="{BB962C8B-B14F-4D97-AF65-F5344CB8AC3E}">
        <p14:creationId xmlns:p14="http://schemas.microsoft.com/office/powerpoint/2010/main" val="11340923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70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70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703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702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7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6" grpId="0"/>
      <p:bldP spid="257028" grpId="0"/>
      <p:bldP spid="257029" grpId="0"/>
      <p:bldP spid="257030" grpId="0"/>
      <p:bldP spid="25703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Text Box 2"/>
          <p:cNvSpPr txBox="1">
            <a:spLocks noChangeArrowheads="1"/>
          </p:cNvSpPr>
          <p:nvPr/>
        </p:nvSpPr>
        <p:spPr bwMode="auto">
          <a:xfrm>
            <a:off x="228600" y="260350"/>
            <a:ext cx="6648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800" dirty="0">
                <a:latin typeface="楷体" panose="02010609060101010101" pitchFamily="49" charset="-122"/>
                <a:ea typeface="楷体" panose="02010609060101010101" pitchFamily="49" charset="-122"/>
              </a:rPr>
              <a:t>例</a:t>
            </a:r>
            <a:r>
              <a:rPr lang="en-US" altLang="zh-CN" sz="2800" dirty="0">
                <a:latin typeface="楷体" panose="02010609060101010101" pitchFamily="49" charset="-122"/>
                <a:ea typeface="楷体" panose="02010609060101010101" pitchFamily="49" charset="-122"/>
              </a:rPr>
              <a:t>: </a:t>
            </a:r>
            <a:r>
              <a:rPr lang="zh-CN" altLang="en-US" sz="2800" dirty="0">
                <a:solidFill>
                  <a:srgbClr val="FF3399"/>
                </a:solidFill>
                <a:latin typeface="楷体" panose="02010609060101010101" pitchFamily="49" charset="-122"/>
                <a:ea typeface="楷体" panose="02010609060101010101" pitchFamily="49" charset="-122"/>
              </a:rPr>
              <a:t>四能级 激光器</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单模</a:t>
            </a:r>
            <a:r>
              <a:rPr lang="zh-CN" altLang="en-US" sz="2800" b="0" dirty="0">
                <a:ea typeface="黑体" pitchFamily="49" charset="-122"/>
              </a:rPr>
              <a:t> </a:t>
            </a:r>
            <a:r>
              <a:rPr lang="en-US" altLang="zh-CN" sz="2800" b="0" i="1" dirty="0">
                <a:latin typeface="Symbol" pitchFamily="18" charset="2"/>
                <a:ea typeface="黑体" pitchFamily="49" charset="-122"/>
              </a:rPr>
              <a:t>n </a:t>
            </a:r>
            <a:r>
              <a:rPr lang="en-US" altLang="zh-CN" sz="2800" b="0" i="1" dirty="0">
                <a:ea typeface="黑体" pitchFamily="49" charset="-122"/>
              </a:rPr>
              <a:t>=</a:t>
            </a:r>
            <a:r>
              <a:rPr lang="en-US" altLang="zh-CN" sz="2800" b="0" i="1" dirty="0">
                <a:latin typeface="Symbol" pitchFamily="18" charset="2"/>
                <a:ea typeface="黑体" pitchFamily="49" charset="-122"/>
              </a:rPr>
              <a:t>n</a:t>
            </a:r>
            <a:r>
              <a:rPr lang="en-US" altLang="zh-CN" sz="2800" b="0" i="1" baseline="-25000" dirty="0">
                <a:ea typeface="黑体" pitchFamily="49" charset="-122"/>
              </a:rPr>
              <a:t>0</a:t>
            </a:r>
            <a:r>
              <a:rPr lang="en-US" altLang="zh-CN" sz="2800" b="0" dirty="0">
                <a:ea typeface="黑体" pitchFamily="49" charset="-122"/>
              </a:rPr>
              <a:t>,</a:t>
            </a:r>
            <a:r>
              <a:rPr lang="en-US" altLang="zh-CN" sz="2400" b="0" dirty="0">
                <a:ea typeface="黑体" pitchFamily="49" charset="-122"/>
              </a:rPr>
              <a:t> </a:t>
            </a:r>
          </a:p>
        </p:txBody>
      </p:sp>
      <p:graphicFrame>
        <p:nvGraphicFramePr>
          <p:cNvPr id="258051" name="Object 3"/>
          <p:cNvGraphicFramePr>
            <a:graphicFrameLocks noChangeAspect="1"/>
          </p:cNvGraphicFramePr>
          <p:nvPr/>
        </p:nvGraphicFramePr>
        <p:xfrm>
          <a:off x="1258888" y="1052513"/>
          <a:ext cx="2819400" cy="446087"/>
        </p:xfrm>
        <a:graphic>
          <a:graphicData uri="http://schemas.openxmlformats.org/presentationml/2006/ole">
            <mc:AlternateContent xmlns:mc="http://schemas.openxmlformats.org/markup-compatibility/2006">
              <mc:Choice xmlns:v="urn:schemas-microsoft-com:vml" Requires="v">
                <p:oleObj spid="_x0000_s75785" name="公式" r:id="rId3" imgW="1358640" imgH="215640" progId="Equation.3">
                  <p:embed/>
                </p:oleObj>
              </mc:Choice>
              <mc:Fallback>
                <p:oleObj name="公式" r:id="rId3" imgW="135864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052513"/>
                        <a:ext cx="2819400"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8052" name="Object 4"/>
          <p:cNvGraphicFramePr>
            <a:graphicFrameLocks noChangeAspect="1"/>
          </p:cNvGraphicFramePr>
          <p:nvPr/>
        </p:nvGraphicFramePr>
        <p:xfrm>
          <a:off x="827088" y="1700213"/>
          <a:ext cx="6934200" cy="1585912"/>
        </p:xfrm>
        <a:graphic>
          <a:graphicData uri="http://schemas.openxmlformats.org/presentationml/2006/ole">
            <mc:AlternateContent xmlns:mc="http://schemas.openxmlformats.org/markup-compatibility/2006">
              <mc:Choice xmlns:v="urn:schemas-microsoft-com:vml" Requires="v">
                <p:oleObj spid="_x0000_s75786" name="公式" r:id="rId5" imgW="3009600" imgH="812520" progId="Equation.3">
                  <p:embed/>
                </p:oleObj>
              </mc:Choice>
              <mc:Fallback>
                <p:oleObj name="公式" r:id="rId5" imgW="3009600" imgH="8125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1700213"/>
                        <a:ext cx="6934200" cy="158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8053" name="Object 5"/>
          <p:cNvGraphicFramePr>
            <a:graphicFrameLocks noChangeAspect="1"/>
          </p:cNvGraphicFramePr>
          <p:nvPr/>
        </p:nvGraphicFramePr>
        <p:xfrm>
          <a:off x="900113" y="4581525"/>
          <a:ext cx="4886325" cy="846138"/>
        </p:xfrm>
        <a:graphic>
          <a:graphicData uri="http://schemas.openxmlformats.org/presentationml/2006/ole">
            <mc:AlternateContent xmlns:mc="http://schemas.openxmlformats.org/markup-compatibility/2006">
              <mc:Choice xmlns:v="urn:schemas-microsoft-com:vml" Requires="v">
                <p:oleObj spid="_x0000_s75787" name="公式" r:id="rId7" imgW="2882880" imgH="520560" progId="Equation.3">
                  <p:embed/>
                </p:oleObj>
              </mc:Choice>
              <mc:Fallback>
                <p:oleObj name="公式" r:id="rId7" imgW="2882880" imgH="5205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4581525"/>
                        <a:ext cx="4886325" cy="846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8054" name="Text Box 6"/>
          <p:cNvSpPr txBox="1">
            <a:spLocks noChangeArrowheads="1"/>
          </p:cNvSpPr>
          <p:nvPr/>
        </p:nvSpPr>
        <p:spPr bwMode="auto">
          <a:xfrm>
            <a:off x="381000" y="3200400"/>
            <a:ext cx="8458200" cy="1058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30000"/>
              </a:lnSpc>
            </a:pPr>
            <a:r>
              <a:rPr lang="zh-CN" altLang="en-US" sz="2600" dirty="0">
                <a:latin typeface="楷体" panose="02010609060101010101" pitchFamily="49" charset="-122"/>
                <a:ea typeface="楷体" panose="02010609060101010101" pitchFamily="49" charset="-122"/>
              </a:rPr>
              <a:t>一级微扰近似中假设瞬态光子数和反转粒子数分别围绕相应的稳态值附近微小起伏变化 </a:t>
            </a:r>
          </a:p>
        </p:txBody>
      </p:sp>
      <p:sp>
        <p:nvSpPr>
          <p:cNvPr id="258055" name="Text Box 7"/>
          <p:cNvSpPr txBox="1">
            <a:spLocks noChangeArrowheads="1"/>
          </p:cNvSpPr>
          <p:nvPr/>
        </p:nvSpPr>
        <p:spPr bwMode="auto">
          <a:xfrm>
            <a:off x="539750" y="5661025"/>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sz="2400" b="0" i="1" dirty="0">
                <a:latin typeface="Times New Roman" pitchFamily="18" charset="0"/>
                <a:ea typeface="黑体" pitchFamily="49" charset="-122"/>
              </a:rPr>
              <a:t>N</a:t>
            </a:r>
            <a:r>
              <a:rPr lang="en-US" altLang="zh-CN" sz="2400" b="0" i="1" baseline="-25000" dirty="0">
                <a:latin typeface="Times New Roman" pitchFamily="18" charset="0"/>
                <a:ea typeface="黑体" pitchFamily="49" charset="-122"/>
              </a:rPr>
              <a:t>0</a:t>
            </a:r>
            <a:r>
              <a:rPr lang="en-US" altLang="zh-CN" sz="2400" b="0" i="1" dirty="0">
                <a:latin typeface="Times New Roman" pitchFamily="18" charset="0"/>
                <a:ea typeface="黑体" pitchFamily="49" charset="-122"/>
              </a:rPr>
              <a:t>, (</a:t>
            </a:r>
            <a:r>
              <a:rPr lang="en-US" altLang="zh-CN" sz="2400" b="0" i="1" dirty="0" err="1">
                <a:latin typeface="Symbol" pitchFamily="18" charset="2"/>
                <a:ea typeface="黑体" pitchFamily="49" charset="-122"/>
              </a:rPr>
              <a:t>D</a:t>
            </a:r>
            <a:r>
              <a:rPr lang="en-US" altLang="zh-CN" sz="2400" b="0" i="1" dirty="0" err="1">
                <a:latin typeface="Times New Roman" pitchFamily="18" charset="0"/>
                <a:ea typeface="黑体" pitchFamily="49" charset="-122"/>
              </a:rPr>
              <a:t>n</a:t>
            </a:r>
            <a:r>
              <a:rPr lang="en-US" altLang="zh-CN" sz="2400" b="0" i="1" dirty="0">
                <a:latin typeface="Times New Roman" pitchFamily="18" charset="0"/>
                <a:ea typeface="黑体" pitchFamily="49" charset="-122"/>
              </a:rPr>
              <a:t>)</a:t>
            </a:r>
            <a:r>
              <a:rPr lang="en-US" altLang="zh-CN" sz="2400" b="0" i="1" baseline="-25000" dirty="0">
                <a:latin typeface="Times New Roman" pitchFamily="18" charset="0"/>
                <a:ea typeface="黑体" pitchFamily="49" charset="-122"/>
              </a:rPr>
              <a:t>0</a:t>
            </a:r>
            <a:r>
              <a:rPr lang="en-US" altLang="zh-CN" sz="2400" b="0" baseline="-25000" dirty="0">
                <a:ea typeface="黑体" pitchFamily="49" charset="-122"/>
              </a:rPr>
              <a:t> </a:t>
            </a:r>
            <a:r>
              <a:rPr lang="en-US" altLang="zh-CN" sz="2400" b="0" dirty="0">
                <a:ea typeface="黑体" pitchFamily="49" charset="-122"/>
              </a:rPr>
              <a:t> </a:t>
            </a:r>
            <a:r>
              <a:rPr lang="zh-CN" altLang="en-US" sz="2400" dirty="0">
                <a:ea typeface="楷体" panose="02010609060101010101" pitchFamily="49" charset="-122"/>
              </a:rPr>
              <a:t>为稳态解</a:t>
            </a:r>
          </a:p>
        </p:txBody>
      </p:sp>
      <p:grpSp>
        <p:nvGrpSpPr>
          <p:cNvPr id="2" name="Group 14"/>
          <p:cNvGrpSpPr>
            <a:grpSpLocks/>
          </p:cNvGrpSpPr>
          <p:nvPr/>
        </p:nvGrpSpPr>
        <p:grpSpPr bwMode="auto">
          <a:xfrm>
            <a:off x="3886200" y="5445125"/>
            <a:ext cx="3679825" cy="592138"/>
            <a:chOff x="2448" y="3430"/>
            <a:chExt cx="2318" cy="373"/>
          </a:xfrm>
        </p:grpSpPr>
        <p:sp>
          <p:nvSpPr>
            <p:cNvPr id="2062" name="Text Box 8"/>
            <p:cNvSpPr txBox="1">
              <a:spLocks noChangeArrowheads="1"/>
            </p:cNvSpPr>
            <p:nvPr/>
          </p:nvSpPr>
          <p:spPr bwMode="auto">
            <a:xfrm>
              <a:off x="3470" y="3430"/>
              <a:ext cx="129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30000"/>
                </a:lnSpc>
              </a:pPr>
              <a:r>
                <a:rPr lang="zh-CN" altLang="en-US" sz="2600" dirty="0">
                  <a:ea typeface="楷体" panose="02010609060101010101" pitchFamily="49" charset="-122"/>
                </a:rPr>
                <a:t>均为小量</a:t>
              </a:r>
              <a:endParaRPr lang="zh-CN" altLang="en-US" sz="2400" dirty="0">
                <a:ea typeface="楷体" panose="02010609060101010101" pitchFamily="49" charset="-122"/>
              </a:endParaRPr>
            </a:p>
          </p:txBody>
        </p:sp>
        <p:graphicFrame>
          <p:nvGraphicFramePr>
            <p:cNvPr id="2056" name="Object 9"/>
            <p:cNvGraphicFramePr>
              <a:graphicFrameLocks noChangeAspect="1"/>
            </p:cNvGraphicFramePr>
            <p:nvPr/>
          </p:nvGraphicFramePr>
          <p:xfrm>
            <a:off x="2448" y="3552"/>
            <a:ext cx="976" cy="251"/>
          </p:xfrm>
          <a:graphic>
            <a:graphicData uri="http://schemas.openxmlformats.org/presentationml/2006/ole">
              <mc:AlternateContent xmlns:mc="http://schemas.openxmlformats.org/markup-compatibility/2006">
                <mc:Choice xmlns:v="urn:schemas-microsoft-com:vml" Requires="v">
                  <p:oleObj spid="_x0000_s75788" name="公式" r:id="rId9" imgW="939600" imgH="241200" progId="Equation.3">
                    <p:embed/>
                  </p:oleObj>
                </mc:Choice>
                <mc:Fallback>
                  <p:oleObj name="公式" r:id="rId9" imgW="939600" imgH="241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48" y="3552"/>
                          <a:ext cx="976"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58058" name="Object 10"/>
          <p:cNvGraphicFramePr>
            <a:graphicFrameLocks noChangeAspect="1"/>
          </p:cNvGraphicFramePr>
          <p:nvPr/>
        </p:nvGraphicFramePr>
        <p:xfrm>
          <a:off x="5580063" y="333375"/>
          <a:ext cx="990600" cy="441325"/>
        </p:xfrm>
        <a:graphic>
          <a:graphicData uri="http://schemas.openxmlformats.org/presentationml/2006/ole">
            <mc:AlternateContent xmlns:mc="http://schemas.openxmlformats.org/markup-compatibility/2006">
              <mc:Choice xmlns:v="urn:schemas-microsoft-com:vml" Requires="v">
                <p:oleObj spid="_x0000_s75789" name="公式" r:id="rId11" imgW="482400" imgH="215640" progId="Equation.3">
                  <p:embed/>
                </p:oleObj>
              </mc:Choice>
              <mc:Fallback>
                <p:oleObj name="公式" r:id="rId11" imgW="48240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80063" y="333375"/>
                        <a:ext cx="990600"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8059" name="Text Box 11"/>
          <p:cNvSpPr txBox="1">
            <a:spLocks noChangeArrowheads="1"/>
          </p:cNvSpPr>
          <p:nvPr/>
        </p:nvSpPr>
        <p:spPr bwMode="auto">
          <a:xfrm>
            <a:off x="539750" y="981075"/>
            <a:ext cx="51969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600" dirty="0">
                <a:latin typeface="Times New Roman" pitchFamily="18" charset="0"/>
                <a:ea typeface="楷体" panose="02010609060101010101" pitchFamily="49" charset="-122"/>
              </a:rPr>
              <a:t>设</a:t>
            </a:r>
            <a:endParaRPr lang="zh-CN" altLang="en-US" sz="2400" dirty="0">
              <a:latin typeface="Times New Roman" pitchFamily="18" charset="0"/>
              <a:ea typeface="楷体" panose="02010609060101010101" pitchFamily="49" charset="-122"/>
            </a:endParaRPr>
          </a:p>
        </p:txBody>
      </p:sp>
      <p:graphicFrame>
        <p:nvGraphicFramePr>
          <p:cNvPr id="258060" name="Object 12"/>
          <p:cNvGraphicFramePr>
            <a:graphicFrameLocks noChangeAspect="1"/>
          </p:cNvGraphicFramePr>
          <p:nvPr/>
        </p:nvGraphicFramePr>
        <p:xfrm>
          <a:off x="5364163" y="908050"/>
          <a:ext cx="1439862" cy="747713"/>
        </p:xfrm>
        <a:graphic>
          <a:graphicData uri="http://schemas.openxmlformats.org/presentationml/2006/ole">
            <mc:AlternateContent xmlns:mc="http://schemas.openxmlformats.org/markup-compatibility/2006">
              <mc:Choice xmlns:v="urn:schemas-microsoft-com:vml" Requires="v">
                <p:oleObj spid="_x0000_s75790" name="公式" r:id="rId13" imgW="799920" imgH="431640" progId="Equation.3">
                  <p:embed/>
                </p:oleObj>
              </mc:Choice>
              <mc:Fallback>
                <p:oleObj name="公式" r:id="rId13" imgW="799920" imgH="431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64163" y="908050"/>
                        <a:ext cx="1439862" cy="747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8061" name="Object 13"/>
          <p:cNvGraphicFramePr>
            <a:graphicFrameLocks noChangeAspect="1"/>
          </p:cNvGraphicFramePr>
          <p:nvPr/>
        </p:nvGraphicFramePr>
        <p:xfrm>
          <a:off x="7164388" y="908050"/>
          <a:ext cx="1511300" cy="777875"/>
        </p:xfrm>
        <a:graphic>
          <a:graphicData uri="http://schemas.openxmlformats.org/presentationml/2006/ole">
            <mc:AlternateContent xmlns:mc="http://schemas.openxmlformats.org/markup-compatibility/2006">
              <mc:Choice xmlns:v="urn:schemas-microsoft-com:vml" Requires="v">
                <p:oleObj spid="_x0000_s75791" name="公式" r:id="rId15" imgW="812520" imgH="431640" progId="Equation.3">
                  <p:embed/>
                </p:oleObj>
              </mc:Choice>
              <mc:Fallback>
                <p:oleObj name="公式" r:id="rId15" imgW="812520" imgH="431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64388" y="908050"/>
                        <a:ext cx="1511300"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475477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8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05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805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5805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5806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5806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5805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805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5805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805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0" grpId="0"/>
      <p:bldP spid="258054" grpId="0"/>
      <p:bldP spid="258055" grpId="0"/>
      <p:bldP spid="25805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9074" name="Object 2"/>
          <p:cNvGraphicFramePr>
            <a:graphicFrameLocks noChangeAspect="1"/>
          </p:cNvGraphicFramePr>
          <p:nvPr/>
        </p:nvGraphicFramePr>
        <p:xfrm>
          <a:off x="457200" y="838200"/>
          <a:ext cx="6130925" cy="1555750"/>
        </p:xfrm>
        <a:graphic>
          <a:graphicData uri="http://schemas.openxmlformats.org/presentationml/2006/ole">
            <mc:AlternateContent xmlns:mc="http://schemas.openxmlformats.org/markup-compatibility/2006">
              <mc:Choice xmlns:v="urn:schemas-microsoft-com:vml" Requires="v">
                <p:oleObj spid="_x0000_s76808" name="公式" r:id="rId3" imgW="3009600" imgH="812520" progId="Equation.3">
                  <p:embed/>
                </p:oleObj>
              </mc:Choice>
              <mc:Fallback>
                <p:oleObj name="公式" r:id="rId3" imgW="3009600" imgH="8125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838200"/>
                        <a:ext cx="6130925" cy="155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9075" name="Object 3"/>
          <p:cNvGraphicFramePr>
            <a:graphicFrameLocks noChangeAspect="1"/>
          </p:cNvGraphicFramePr>
          <p:nvPr/>
        </p:nvGraphicFramePr>
        <p:xfrm>
          <a:off x="4648200" y="762000"/>
          <a:ext cx="3048000" cy="814388"/>
        </p:xfrm>
        <a:graphic>
          <a:graphicData uri="http://schemas.openxmlformats.org/presentationml/2006/ole">
            <mc:AlternateContent xmlns:mc="http://schemas.openxmlformats.org/markup-compatibility/2006">
              <mc:Choice xmlns:v="urn:schemas-microsoft-com:vml" Requires="v">
                <p:oleObj spid="_x0000_s76809" name="公式" r:id="rId5" imgW="1612800" imgH="431640" progId="Equation.3">
                  <p:embed/>
                </p:oleObj>
              </mc:Choice>
              <mc:Fallback>
                <p:oleObj name="公式" r:id="rId5" imgW="161280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762000"/>
                        <a:ext cx="3048000" cy="814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9076" name="Object 4"/>
          <p:cNvGraphicFramePr>
            <a:graphicFrameLocks noChangeAspect="1"/>
          </p:cNvGraphicFramePr>
          <p:nvPr/>
        </p:nvGraphicFramePr>
        <p:xfrm>
          <a:off x="7620000" y="1600200"/>
          <a:ext cx="1219200" cy="400050"/>
        </p:xfrm>
        <a:graphic>
          <a:graphicData uri="http://schemas.openxmlformats.org/presentationml/2006/ole">
            <mc:AlternateContent xmlns:mc="http://schemas.openxmlformats.org/markup-compatibility/2006">
              <mc:Choice xmlns:v="urn:schemas-microsoft-com:vml" Requires="v">
                <p:oleObj spid="_x0000_s76810" name="公式" r:id="rId7" imgW="698400" imgH="228600" progId="Equation.3">
                  <p:embed/>
                </p:oleObj>
              </mc:Choice>
              <mc:Fallback>
                <p:oleObj name="公式" r:id="rId7" imgW="6984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0" y="1600200"/>
                        <a:ext cx="1219200"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9077" name="AutoShape 5"/>
          <p:cNvSpPr>
            <a:spLocks noChangeArrowheads="1"/>
          </p:cNvSpPr>
          <p:nvPr/>
        </p:nvSpPr>
        <p:spPr bwMode="auto">
          <a:xfrm>
            <a:off x="4140200" y="1052513"/>
            <a:ext cx="381000" cy="228600"/>
          </a:xfrm>
          <a:prstGeom prst="rightArrow">
            <a:avLst>
              <a:gd name="adj1" fmla="val 50000"/>
              <a:gd name="adj2" fmla="val 41667"/>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59078" name="AutoShape 6"/>
          <p:cNvSpPr>
            <a:spLocks noChangeArrowheads="1"/>
          </p:cNvSpPr>
          <p:nvPr/>
        </p:nvSpPr>
        <p:spPr bwMode="auto">
          <a:xfrm rot="5553421">
            <a:off x="7963694" y="953294"/>
            <a:ext cx="379412" cy="762000"/>
          </a:xfrm>
          <a:custGeom>
            <a:avLst/>
            <a:gdLst>
              <a:gd name="T0" fmla="*/ 81977800 w 21600"/>
              <a:gd name="T1" fmla="*/ 0 h 21600"/>
              <a:gd name="T2" fmla="*/ 81977800 w 21600"/>
              <a:gd name="T3" fmla="*/ 533783770 h 21600"/>
              <a:gd name="T4" fmla="*/ 17543394 w 21600"/>
              <a:gd name="T5" fmla="*/ 948325308 h 21600"/>
              <a:gd name="T6" fmla="*/ 117064614 w 21600"/>
              <a:gd name="T7" fmla="*/ 266892591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259079" name="Object 7"/>
          <p:cNvGraphicFramePr>
            <a:graphicFrameLocks noChangeAspect="1"/>
          </p:cNvGraphicFramePr>
          <p:nvPr/>
        </p:nvGraphicFramePr>
        <p:xfrm>
          <a:off x="457200" y="2362200"/>
          <a:ext cx="7513638" cy="887413"/>
        </p:xfrm>
        <a:graphic>
          <a:graphicData uri="http://schemas.openxmlformats.org/presentationml/2006/ole">
            <mc:AlternateContent xmlns:mc="http://schemas.openxmlformats.org/markup-compatibility/2006">
              <mc:Choice xmlns:v="urn:schemas-microsoft-com:vml" Requires="v">
                <p:oleObj spid="_x0000_s76811" name="公式" r:id="rId9" imgW="3632040" imgH="431640" progId="Equation.3">
                  <p:embed/>
                </p:oleObj>
              </mc:Choice>
              <mc:Fallback>
                <p:oleObj name="公式" r:id="rId9" imgW="363204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2362200"/>
                        <a:ext cx="7513638" cy="887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9080" name="Object 8"/>
          <p:cNvGraphicFramePr>
            <a:graphicFrameLocks noChangeAspect="1"/>
          </p:cNvGraphicFramePr>
          <p:nvPr/>
        </p:nvGraphicFramePr>
        <p:xfrm>
          <a:off x="533400" y="3789363"/>
          <a:ext cx="8610600" cy="1752600"/>
        </p:xfrm>
        <a:graphic>
          <a:graphicData uri="http://schemas.openxmlformats.org/presentationml/2006/ole">
            <mc:AlternateContent xmlns:mc="http://schemas.openxmlformats.org/markup-compatibility/2006">
              <mc:Choice xmlns:v="urn:schemas-microsoft-com:vml" Requires="v">
                <p:oleObj spid="_x0000_s76812" name="公式" r:id="rId11" imgW="4622760" imgH="914400" progId="Equation.3">
                  <p:embed/>
                </p:oleObj>
              </mc:Choice>
              <mc:Fallback>
                <p:oleObj name="公式" r:id="rId11" imgW="4622760" imgH="914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0" y="3789363"/>
                        <a:ext cx="8610600" cy="175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9081" name="Text Box 9"/>
          <p:cNvSpPr txBox="1">
            <a:spLocks noChangeArrowheads="1"/>
          </p:cNvSpPr>
          <p:nvPr/>
        </p:nvSpPr>
        <p:spPr bwMode="auto">
          <a:xfrm>
            <a:off x="304800" y="244475"/>
            <a:ext cx="3581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600" dirty="0">
                <a:latin typeface="楷体" panose="02010609060101010101" pitchFamily="49" charset="-122"/>
                <a:ea typeface="楷体" panose="02010609060101010101" pitchFamily="49" charset="-122"/>
              </a:rPr>
              <a:t>(1)</a:t>
            </a:r>
            <a:r>
              <a:rPr lang="zh-CN" altLang="en-US" sz="2600" dirty="0">
                <a:latin typeface="楷体" panose="02010609060101010101" pitchFamily="49" charset="-122"/>
                <a:ea typeface="楷体" panose="02010609060101010101" pitchFamily="49" charset="-122"/>
              </a:rPr>
              <a:t>求稳态值</a:t>
            </a:r>
            <a:r>
              <a:rPr lang="zh-CN" altLang="en-US" sz="2600" b="0" dirty="0">
                <a:latin typeface="黑体" pitchFamily="49" charset="-122"/>
                <a:ea typeface="黑体" pitchFamily="49" charset="-122"/>
              </a:rPr>
              <a:t>  </a:t>
            </a:r>
            <a:r>
              <a:rPr lang="en-US" altLang="zh-CN" sz="2600" b="0" i="1" dirty="0">
                <a:latin typeface="Times New Roman" pitchFamily="18" charset="0"/>
                <a:ea typeface="黑体" pitchFamily="49" charset="-122"/>
              </a:rPr>
              <a:t>N</a:t>
            </a:r>
            <a:r>
              <a:rPr lang="en-US" altLang="zh-CN" sz="2600" b="0" i="1" baseline="-25000" dirty="0">
                <a:latin typeface="Times New Roman" pitchFamily="18" charset="0"/>
                <a:ea typeface="黑体" pitchFamily="49" charset="-122"/>
              </a:rPr>
              <a:t>0</a:t>
            </a:r>
            <a:r>
              <a:rPr lang="en-US" altLang="zh-CN" sz="2600" b="0" dirty="0">
                <a:latin typeface="黑体" pitchFamily="49" charset="-122"/>
                <a:ea typeface="黑体" pitchFamily="49" charset="-122"/>
              </a:rPr>
              <a:t>,</a:t>
            </a:r>
            <a:r>
              <a:rPr lang="en-US" altLang="zh-CN" sz="2600" b="0" i="1" dirty="0">
                <a:latin typeface="Symbol" pitchFamily="18" charset="2"/>
                <a:ea typeface="黑体" pitchFamily="49" charset="-122"/>
              </a:rPr>
              <a:t>D</a:t>
            </a:r>
            <a:r>
              <a:rPr lang="en-US" altLang="zh-CN" sz="2600" b="0" i="1" dirty="0">
                <a:latin typeface="Times New Roman" pitchFamily="18" charset="0"/>
                <a:ea typeface="黑体" pitchFamily="49" charset="-122"/>
              </a:rPr>
              <a:t>n</a:t>
            </a:r>
            <a:r>
              <a:rPr lang="en-US" altLang="zh-CN" sz="2600" b="0" i="1" baseline="-25000" dirty="0">
                <a:latin typeface="Times New Roman" pitchFamily="18" charset="0"/>
                <a:ea typeface="黑体" pitchFamily="49" charset="-122"/>
              </a:rPr>
              <a:t>0</a:t>
            </a:r>
            <a:endParaRPr lang="en-US" altLang="zh-CN" sz="2400" b="0" dirty="0">
              <a:latin typeface="Times New Roman" pitchFamily="18" charset="0"/>
              <a:ea typeface="宋体" pitchFamily="2" charset="-122"/>
            </a:endParaRPr>
          </a:p>
        </p:txBody>
      </p:sp>
      <p:graphicFrame>
        <p:nvGraphicFramePr>
          <p:cNvPr id="259082" name="Object 10"/>
          <p:cNvGraphicFramePr>
            <a:graphicFrameLocks noChangeAspect="1"/>
          </p:cNvGraphicFramePr>
          <p:nvPr/>
        </p:nvGraphicFramePr>
        <p:xfrm>
          <a:off x="539750" y="5516563"/>
          <a:ext cx="4572000" cy="842962"/>
        </p:xfrm>
        <a:graphic>
          <a:graphicData uri="http://schemas.openxmlformats.org/presentationml/2006/ole">
            <mc:AlternateContent xmlns:mc="http://schemas.openxmlformats.org/markup-compatibility/2006">
              <mc:Choice xmlns:v="urn:schemas-microsoft-com:vml" Requires="v">
                <p:oleObj spid="_x0000_s76813" name="公式" r:id="rId13" imgW="2336760" imgH="431640" progId="Equation.3">
                  <p:embed/>
                </p:oleObj>
              </mc:Choice>
              <mc:Fallback>
                <p:oleObj name="公式" r:id="rId13" imgW="2336760" imgH="431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750" y="5516563"/>
                        <a:ext cx="4572000" cy="842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9083" name="Line 11"/>
          <p:cNvSpPr>
            <a:spLocks noChangeShapeType="1"/>
          </p:cNvSpPr>
          <p:nvPr/>
        </p:nvSpPr>
        <p:spPr bwMode="auto">
          <a:xfrm flipV="1">
            <a:off x="1908175" y="4868863"/>
            <a:ext cx="685800" cy="38100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9084" name="Line 12"/>
          <p:cNvSpPr>
            <a:spLocks noChangeShapeType="1"/>
          </p:cNvSpPr>
          <p:nvPr/>
        </p:nvSpPr>
        <p:spPr bwMode="auto">
          <a:xfrm flipV="1">
            <a:off x="2916238" y="4868863"/>
            <a:ext cx="685800" cy="38100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9085" name="Line 13"/>
          <p:cNvSpPr>
            <a:spLocks noChangeShapeType="1"/>
          </p:cNvSpPr>
          <p:nvPr/>
        </p:nvSpPr>
        <p:spPr bwMode="auto">
          <a:xfrm flipV="1">
            <a:off x="7235825" y="4724400"/>
            <a:ext cx="381000" cy="60960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9086" name="Line 14"/>
          <p:cNvSpPr>
            <a:spLocks noChangeShapeType="1"/>
          </p:cNvSpPr>
          <p:nvPr/>
        </p:nvSpPr>
        <p:spPr bwMode="auto">
          <a:xfrm flipV="1">
            <a:off x="6516688" y="4797425"/>
            <a:ext cx="381000" cy="60960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9087" name="Line 15"/>
          <p:cNvSpPr>
            <a:spLocks noChangeShapeType="1"/>
          </p:cNvSpPr>
          <p:nvPr/>
        </p:nvSpPr>
        <p:spPr bwMode="auto">
          <a:xfrm>
            <a:off x="2700338" y="5229225"/>
            <a:ext cx="914400"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9088" name="Line 16"/>
          <p:cNvSpPr>
            <a:spLocks noChangeShapeType="1"/>
          </p:cNvSpPr>
          <p:nvPr/>
        </p:nvSpPr>
        <p:spPr bwMode="auto">
          <a:xfrm>
            <a:off x="7164388" y="5445125"/>
            <a:ext cx="457200"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9089" name="Oval 17"/>
          <p:cNvSpPr>
            <a:spLocks noChangeArrowheads="1"/>
          </p:cNvSpPr>
          <p:nvPr/>
        </p:nvSpPr>
        <p:spPr bwMode="auto">
          <a:xfrm>
            <a:off x="4859338" y="4797425"/>
            <a:ext cx="1295400" cy="6096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59090" name="Oval 18"/>
          <p:cNvSpPr>
            <a:spLocks noChangeArrowheads="1"/>
          </p:cNvSpPr>
          <p:nvPr/>
        </p:nvSpPr>
        <p:spPr bwMode="auto">
          <a:xfrm>
            <a:off x="7910513" y="4800600"/>
            <a:ext cx="838200" cy="5334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59091" name="Rectangle 19"/>
          <p:cNvSpPr>
            <a:spLocks noChangeArrowheads="1"/>
          </p:cNvSpPr>
          <p:nvPr/>
        </p:nvSpPr>
        <p:spPr bwMode="auto">
          <a:xfrm rot="1703231">
            <a:off x="7956550" y="5300663"/>
            <a:ext cx="487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400" b="0">
                <a:ea typeface="黑体" pitchFamily="49" charset="-122"/>
              </a:rPr>
              <a:t>=</a:t>
            </a:r>
            <a:r>
              <a:rPr lang="en-US" altLang="zh-CN" sz="2400" b="0">
                <a:latin typeface="Symbol" pitchFamily="18" charset="2"/>
                <a:ea typeface="黑体" pitchFamily="49" charset="-122"/>
              </a:rPr>
              <a:t>g</a:t>
            </a:r>
          </a:p>
        </p:txBody>
      </p:sp>
      <p:sp>
        <p:nvSpPr>
          <p:cNvPr id="259092" name="Rectangle 20"/>
          <p:cNvSpPr>
            <a:spLocks noChangeArrowheads="1"/>
          </p:cNvSpPr>
          <p:nvPr/>
        </p:nvSpPr>
        <p:spPr bwMode="auto">
          <a:xfrm rot="1936575">
            <a:off x="2743200" y="6019800"/>
            <a:ext cx="554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400" b="0">
                <a:ea typeface="黑体" pitchFamily="49" charset="-122"/>
              </a:rPr>
              <a:t>=</a:t>
            </a:r>
            <a:r>
              <a:rPr lang="en-US" altLang="zh-CN" sz="2400" b="0">
                <a:latin typeface="Symbol" pitchFamily="18" charset="2"/>
                <a:ea typeface="黑体" pitchFamily="49" charset="-122"/>
              </a:rPr>
              <a:t>a</a:t>
            </a:r>
          </a:p>
        </p:txBody>
      </p:sp>
      <p:sp>
        <p:nvSpPr>
          <p:cNvPr id="259093" name="Oval 21"/>
          <p:cNvSpPr>
            <a:spLocks noChangeArrowheads="1"/>
          </p:cNvSpPr>
          <p:nvPr/>
        </p:nvSpPr>
        <p:spPr bwMode="auto">
          <a:xfrm>
            <a:off x="4427538" y="5516563"/>
            <a:ext cx="381000" cy="8382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59094" name="Line 22"/>
          <p:cNvSpPr>
            <a:spLocks noChangeShapeType="1"/>
          </p:cNvSpPr>
          <p:nvPr/>
        </p:nvSpPr>
        <p:spPr bwMode="auto">
          <a:xfrm>
            <a:off x="1524000" y="6096000"/>
            <a:ext cx="2057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9095" name="Rectangle 23"/>
          <p:cNvSpPr>
            <a:spLocks noChangeArrowheads="1"/>
          </p:cNvSpPr>
          <p:nvPr/>
        </p:nvSpPr>
        <p:spPr bwMode="auto">
          <a:xfrm rot="1363717">
            <a:off x="4716463" y="6165850"/>
            <a:ext cx="5286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400" b="0">
                <a:ea typeface="黑体" pitchFamily="49" charset="-122"/>
              </a:rPr>
              <a:t>=</a:t>
            </a:r>
            <a:r>
              <a:rPr lang="en-US" altLang="zh-CN" sz="2400" b="0">
                <a:latin typeface="Symbol" pitchFamily="18" charset="2"/>
                <a:ea typeface="黑体" pitchFamily="49" charset="-122"/>
              </a:rPr>
              <a:t>b</a:t>
            </a:r>
          </a:p>
        </p:txBody>
      </p:sp>
      <p:sp>
        <p:nvSpPr>
          <p:cNvPr id="259096" name="Freeform 24"/>
          <p:cNvSpPr>
            <a:spLocks/>
          </p:cNvSpPr>
          <p:nvPr/>
        </p:nvSpPr>
        <p:spPr bwMode="auto">
          <a:xfrm>
            <a:off x="5724525" y="5373688"/>
            <a:ext cx="381000" cy="241300"/>
          </a:xfrm>
          <a:custGeom>
            <a:avLst/>
            <a:gdLst>
              <a:gd name="T0" fmla="*/ 0 w 248"/>
              <a:gd name="T1" fmla="*/ 0 h 171"/>
              <a:gd name="T2" fmla="*/ 261980548 w 248"/>
              <a:gd name="T3" fmla="*/ 101553441 h 171"/>
              <a:gd name="T4" fmla="*/ 202976260 w 248"/>
              <a:gd name="T5" fmla="*/ 288728841 h 171"/>
              <a:gd name="T6" fmla="*/ 80246593 w 248"/>
              <a:gd name="T7" fmla="*/ 254877708 h 171"/>
              <a:gd name="T8" fmla="*/ 202976260 w 248"/>
              <a:gd name="T9" fmla="*/ 153325678 h 171"/>
              <a:gd name="T10" fmla="*/ 443716063 w 248"/>
              <a:gd name="T11" fmla="*/ 254877708 h 171"/>
              <a:gd name="T12" fmla="*/ 424833523 w 248"/>
              <a:gd name="T13" fmla="*/ 324571050 h 171"/>
              <a:gd name="T14" fmla="*/ 363469398 w 248"/>
              <a:gd name="T15" fmla="*/ 306649945 h 171"/>
              <a:gd name="T16" fmla="*/ 443716063 w 248"/>
              <a:gd name="T17" fmla="*/ 238947681 h 171"/>
              <a:gd name="T18" fmla="*/ 585326661 w 248"/>
              <a:gd name="T19" fmla="*/ 340501078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8"/>
              <a:gd name="T31" fmla="*/ 0 h 171"/>
              <a:gd name="T32" fmla="*/ 248 w 248"/>
              <a:gd name="T33" fmla="*/ 171 h 1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8" h="171">
                <a:moveTo>
                  <a:pt x="0" y="0"/>
                </a:moveTo>
                <a:cubicBezTo>
                  <a:pt x="59" y="11"/>
                  <a:pt x="64" y="19"/>
                  <a:pt x="111" y="51"/>
                </a:cubicBezTo>
                <a:cubicBezTo>
                  <a:pt x="126" y="93"/>
                  <a:pt x="138" y="128"/>
                  <a:pt x="86" y="145"/>
                </a:cubicBezTo>
                <a:cubicBezTo>
                  <a:pt x="85" y="145"/>
                  <a:pt x="35" y="130"/>
                  <a:pt x="34" y="128"/>
                </a:cubicBezTo>
                <a:cubicBezTo>
                  <a:pt x="21" y="101"/>
                  <a:pt x="73" y="81"/>
                  <a:pt x="86" y="77"/>
                </a:cubicBezTo>
                <a:cubicBezTo>
                  <a:pt x="157" y="85"/>
                  <a:pt x="154" y="78"/>
                  <a:pt x="188" y="128"/>
                </a:cubicBezTo>
                <a:cubicBezTo>
                  <a:pt x="185" y="140"/>
                  <a:pt x="190" y="156"/>
                  <a:pt x="180" y="163"/>
                </a:cubicBezTo>
                <a:cubicBezTo>
                  <a:pt x="173" y="169"/>
                  <a:pt x="158" y="162"/>
                  <a:pt x="154" y="154"/>
                </a:cubicBezTo>
                <a:cubicBezTo>
                  <a:pt x="141" y="128"/>
                  <a:pt x="178" y="123"/>
                  <a:pt x="188" y="120"/>
                </a:cubicBezTo>
                <a:cubicBezTo>
                  <a:pt x="241" y="128"/>
                  <a:pt x="248" y="122"/>
                  <a:pt x="248" y="171"/>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59097" name="Text Box 25"/>
          <p:cNvSpPr txBox="1">
            <a:spLocks noChangeArrowheads="1"/>
          </p:cNvSpPr>
          <p:nvPr/>
        </p:nvSpPr>
        <p:spPr bwMode="auto">
          <a:xfrm>
            <a:off x="304800" y="3276600"/>
            <a:ext cx="76517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600" dirty="0">
                <a:latin typeface="楷体" panose="02010609060101010101" pitchFamily="49" charset="-122"/>
                <a:ea typeface="楷体" panose="02010609060101010101" pitchFamily="49" charset="-122"/>
              </a:rPr>
              <a:t>(2)</a:t>
            </a:r>
            <a:r>
              <a:rPr lang="zh-CN" altLang="en-US" sz="2600" dirty="0">
                <a:latin typeface="楷体" panose="02010609060101010101" pitchFamily="49" charset="-122"/>
                <a:ea typeface="楷体" panose="02010609060101010101" pitchFamily="49" charset="-122"/>
              </a:rPr>
              <a:t>求含一级微扰的方程近似解</a:t>
            </a:r>
          </a:p>
        </p:txBody>
      </p:sp>
      <p:sp>
        <p:nvSpPr>
          <p:cNvPr id="259098" name="AutoShape 26"/>
          <p:cNvSpPr>
            <a:spLocks noChangeArrowheads="1"/>
          </p:cNvSpPr>
          <p:nvPr/>
        </p:nvSpPr>
        <p:spPr bwMode="auto">
          <a:xfrm>
            <a:off x="152400" y="1981200"/>
            <a:ext cx="304800" cy="762000"/>
          </a:xfrm>
          <a:prstGeom prst="curvedRightArrow">
            <a:avLst>
              <a:gd name="adj1" fmla="val 50000"/>
              <a:gd name="adj2" fmla="val 100000"/>
              <a:gd name="adj3" fmla="val 33333"/>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59099" name="Text Box 27"/>
          <p:cNvSpPr txBox="1">
            <a:spLocks noChangeArrowheads="1"/>
          </p:cNvSpPr>
          <p:nvPr/>
        </p:nvSpPr>
        <p:spPr bwMode="auto">
          <a:xfrm>
            <a:off x="7848600" y="5691188"/>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000" b="0">
                <a:solidFill>
                  <a:srgbClr val="006600"/>
                </a:solidFill>
                <a:latin typeface="Times New Roman" pitchFamily="18" charset="0"/>
                <a:ea typeface="宋体" pitchFamily="2" charset="-122"/>
              </a:rPr>
              <a:t>（</a:t>
            </a:r>
            <a:r>
              <a:rPr lang="en-US" altLang="zh-CN" sz="2000" b="0">
                <a:solidFill>
                  <a:srgbClr val="006600"/>
                </a:solidFill>
                <a:latin typeface="Times New Roman" pitchFamily="18" charset="0"/>
                <a:ea typeface="宋体" pitchFamily="2" charset="-122"/>
              </a:rPr>
              <a:t>4.4.8</a:t>
            </a:r>
            <a:r>
              <a:rPr lang="zh-CN" altLang="en-US" sz="2000" b="0">
                <a:solidFill>
                  <a:srgbClr val="006600"/>
                </a:solidFill>
                <a:latin typeface="Times New Roman" pitchFamily="18" charset="0"/>
                <a:ea typeface="宋体" pitchFamily="2" charset="-122"/>
              </a:rPr>
              <a:t>）</a:t>
            </a:r>
            <a:endParaRPr lang="zh-CN" altLang="en-US" sz="2800" b="0">
              <a:solidFill>
                <a:srgbClr val="006600"/>
              </a:solidFill>
              <a:latin typeface="Times New Roman" pitchFamily="18" charset="0"/>
              <a:ea typeface="宋体" pitchFamily="2" charset="-122"/>
            </a:endParaRPr>
          </a:p>
        </p:txBody>
      </p:sp>
      <p:sp>
        <p:nvSpPr>
          <p:cNvPr id="259100" name="Text Box 28"/>
          <p:cNvSpPr txBox="1">
            <a:spLocks noChangeArrowheads="1"/>
          </p:cNvSpPr>
          <p:nvPr/>
        </p:nvSpPr>
        <p:spPr bwMode="auto">
          <a:xfrm>
            <a:off x="5334000" y="5919788"/>
            <a:ext cx="860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000" b="0">
                <a:solidFill>
                  <a:srgbClr val="006600"/>
                </a:solidFill>
                <a:latin typeface="Times New Roman" pitchFamily="18" charset="0"/>
                <a:ea typeface="宋体" pitchFamily="2" charset="-122"/>
              </a:rPr>
              <a:t>(4.4.7)</a:t>
            </a:r>
            <a:endParaRPr lang="en-US" altLang="zh-CN" b="0">
              <a:solidFill>
                <a:srgbClr val="006600"/>
              </a:solidFill>
              <a:latin typeface="Times New Roman" pitchFamily="18" charset="0"/>
              <a:ea typeface="宋体" pitchFamily="2" charset="-122"/>
            </a:endParaRPr>
          </a:p>
        </p:txBody>
      </p:sp>
    </p:spTree>
    <p:extLst>
      <p:ext uri="{BB962C8B-B14F-4D97-AF65-F5344CB8AC3E}">
        <p14:creationId xmlns:p14="http://schemas.microsoft.com/office/powerpoint/2010/main" val="8629676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90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90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90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5907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907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5907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5907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90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5907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909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5908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908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908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9084"/>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9085"/>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59086"/>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5908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59089"/>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5909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59090"/>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0"/>
                                          </p:stCondLst>
                                        </p:cTn>
                                        <p:tgtEl>
                                          <p:spTgt spid="259091">
                                            <p:txEl>
                                              <p:pRg st="0" end="0"/>
                                            </p:txEl>
                                          </p:spTgt>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59099"/>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259082"/>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59094"/>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59092"/>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59093"/>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59095"/>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59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7" grpId="0" animBg="1"/>
      <p:bldP spid="259078" grpId="0" animBg="1"/>
      <p:bldP spid="259081" grpId="0"/>
      <p:bldP spid="259083" grpId="0" animBg="1"/>
      <p:bldP spid="259084" grpId="0" animBg="1"/>
      <p:bldP spid="259085" grpId="0" animBg="1"/>
      <p:bldP spid="259086" grpId="0" animBg="1"/>
      <p:bldP spid="259087" grpId="0" animBg="1"/>
      <p:bldP spid="259088" grpId="0" animBg="1"/>
      <p:bldP spid="259089" grpId="0" animBg="1"/>
      <p:bldP spid="259090" grpId="0" animBg="1"/>
      <p:bldP spid="259092" grpId="0"/>
      <p:bldP spid="259093" grpId="0" animBg="1"/>
      <p:bldP spid="259094" grpId="0" animBg="1"/>
      <p:bldP spid="259095" grpId="0"/>
      <p:bldP spid="259096" grpId="0" animBg="1"/>
      <p:bldP spid="259097" grpId="0"/>
      <p:bldP spid="259098" grpId="0" animBg="1"/>
      <p:bldP spid="259099" grpId="0"/>
      <p:bldP spid="25910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0110" name="Object 14"/>
          <p:cNvGraphicFramePr>
            <a:graphicFrameLocks noChangeAspect="1"/>
          </p:cNvGraphicFramePr>
          <p:nvPr/>
        </p:nvGraphicFramePr>
        <p:xfrm>
          <a:off x="4356100" y="3789363"/>
          <a:ext cx="1816100" cy="279400"/>
        </p:xfrm>
        <a:graphic>
          <a:graphicData uri="http://schemas.openxmlformats.org/presentationml/2006/ole">
            <mc:AlternateContent xmlns:mc="http://schemas.openxmlformats.org/markup-compatibility/2006">
              <mc:Choice xmlns:v="urn:schemas-microsoft-com:vml" Requires="v">
                <p:oleObj spid="_x0000_s77832" name="公式" r:id="rId3" imgW="1815840" imgH="279360" progId="Equation.3">
                  <p:embed/>
                </p:oleObj>
              </mc:Choice>
              <mc:Fallback>
                <p:oleObj name="公式" r:id="rId3" imgW="1815840" imgH="2793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3789363"/>
                        <a:ext cx="18161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0113" name="Text Box 17"/>
          <p:cNvSpPr txBox="1">
            <a:spLocks noChangeArrowheads="1"/>
          </p:cNvSpPr>
          <p:nvPr/>
        </p:nvSpPr>
        <p:spPr bwMode="auto">
          <a:xfrm>
            <a:off x="5435600" y="1700213"/>
            <a:ext cx="320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400" b="0" i="1">
                <a:latin typeface="Times New Roman" pitchFamily="18" charset="0"/>
                <a:ea typeface="黑体" pitchFamily="49" charset="-122"/>
              </a:rPr>
              <a:t>t=0       </a:t>
            </a:r>
            <a:r>
              <a:rPr lang="en-US" altLang="zh-CN" sz="2400" b="0" i="1">
                <a:latin typeface="Symbol" pitchFamily="18" charset="2"/>
                <a:ea typeface="黑体" pitchFamily="49" charset="-122"/>
              </a:rPr>
              <a:t>D</a:t>
            </a:r>
            <a:r>
              <a:rPr lang="en-US" altLang="zh-CN" sz="2400" b="0" i="1">
                <a:latin typeface="Times New Roman" pitchFamily="18" charset="0"/>
                <a:ea typeface="黑体" pitchFamily="49" charset="-122"/>
              </a:rPr>
              <a:t>n=</a:t>
            </a:r>
            <a:r>
              <a:rPr lang="en-US" altLang="zh-CN" sz="2400" b="0" i="1">
                <a:latin typeface="Symbol" pitchFamily="18" charset="2"/>
                <a:ea typeface="黑体" pitchFamily="49" charset="-122"/>
              </a:rPr>
              <a:t>D</a:t>
            </a:r>
            <a:r>
              <a:rPr lang="en-US" altLang="zh-CN" sz="2400" b="0" i="1">
                <a:latin typeface="Times New Roman" pitchFamily="18" charset="0"/>
                <a:ea typeface="黑体" pitchFamily="49" charset="-122"/>
              </a:rPr>
              <a:t>n</a:t>
            </a:r>
            <a:r>
              <a:rPr lang="en-US" altLang="zh-CN" sz="2400" b="0" i="1" baseline="-25000">
                <a:latin typeface="Times New Roman" pitchFamily="18" charset="0"/>
                <a:ea typeface="黑体" pitchFamily="49" charset="-122"/>
              </a:rPr>
              <a:t>t</a:t>
            </a:r>
            <a:r>
              <a:rPr lang="en-US" altLang="zh-CN" sz="2400" b="0" i="1">
                <a:latin typeface="Times New Roman" pitchFamily="18" charset="0"/>
                <a:ea typeface="黑体" pitchFamily="49" charset="-122"/>
              </a:rPr>
              <a:t> </a:t>
            </a:r>
            <a:r>
              <a:rPr lang="zh-CN" altLang="en-US" sz="2400" b="0">
                <a:latin typeface="Times New Roman" pitchFamily="18" charset="0"/>
                <a:ea typeface="黑体" pitchFamily="49" charset="-122"/>
              </a:rPr>
              <a:t>的时刻</a:t>
            </a:r>
          </a:p>
        </p:txBody>
      </p:sp>
      <p:sp>
        <p:nvSpPr>
          <p:cNvPr id="260102" name="Text Box 6"/>
          <p:cNvSpPr txBox="1">
            <a:spLocks noChangeArrowheads="1"/>
          </p:cNvSpPr>
          <p:nvPr/>
        </p:nvSpPr>
        <p:spPr bwMode="auto">
          <a:xfrm>
            <a:off x="228600" y="457200"/>
            <a:ext cx="19050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20000"/>
              </a:lnSpc>
            </a:pPr>
            <a:r>
              <a:rPr lang="en-US" altLang="zh-CN" b="0" dirty="0">
                <a:ea typeface="黑体" pitchFamily="49" charset="-122"/>
              </a:rPr>
              <a:t>(5.4.7),(5.4.8)</a:t>
            </a:r>
          </a:p>
          <a:p>
            <a:pPr algn="l">
              <a:lnSpc>
                <a:spcPct val="110000"/>
              </a:lnSpc>
            </a:pPr>
            <a:r>
              <a:rPr lang="zh-CN" altLang="en-US" dirty="0">
                <a:ea typeface="楷体" panose="02010609060101010101" pitchFamily="49" charset="-122"/>
              </a:rPr>
              <a:t>再次求导后代入</a:t>
            </a:r>
          </a:p>
          <a:p>
            <a:pPr algn="l">
              <a:lnSpc>
                <a:spcPct val="110000"/>
              </a:lnSpc>
            </a:pPr>
            <a:endParaRPr lang="zh-CN" altLang="en-US" dirty="0">
              <a:ea typeface="楷体" panose="02010609060101010101" pitchFamily="49" charset="-122"/>
            </a:endParaRPr>
          </a:p>
          <a:p>
            <a:pPr algn="l">
              <a:lnSpc>
                <a:spcPct val="110000"/>
              </a:lnSpc>
            </a:pPr>
            <a:r>
              <a:rPr lang="en-US" altLang="zh-CN" b="0" dirty="0">
                <a:ea typeface="黑体" pitchFamily="49" charset="-122"/>
              </a:rPr>
              <a:t>(5.4.7),(5.4.8)</a:t>
            </a:r>
          </a:p>
        </p:txBody>
      </p:sp>
      <p:graphicFrame>
        <p:nvGraphicFramePr>
          <p:cNvPr id="260098" name="Object 2"/>
          <p:cNvGraphicFramePr>
            <a:graphicFrameLocks noChangeAspect="1"/>
          </p:cNvGraphicFramePr>
          <p:nvPr/>
        </p:nvGraphicFramePr>
        <p:xfrm>
          <a:off x="2057400" y="381000"/>
          <a:ext cx="2971800" cy="1544638"/>
        </p:xfrm>
        <a:graphic>
          <a:graphicData uri="http://schemas.openxmlformats.org/presentationml/2006/ole">
            <mc:AlternateContent xmlns:mc="http://schemas.openxmlformats.org/markup-compatibility/2006">
              <mc:Choice xmlns:v="urn:schemas-microsoft-com:vml" Requires="v">
                <p:oleObj spid="_x0000_s77833" name="公式" r:id="rId5" imgW="1612800" imgH="838080" progId="Equation.3">
                  <p:embed/>
                </p:oleObj>
              </mc:Choice>
              <mc:Fallback>
                <p:oleObj name="公式" r:id="rId5" imgW="1612800" imgH="8380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381000"/>
                        <a:ext cx="2971800" cy="154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0099" name="AutoShape 3"/>
          <p:cNvSpPr>
            <a:spLocks noChangeArrowheads="1"/>
          </p:cNvSpPr>
          <p:nvPr/>
        </p:nvSpPr>
        <p:spPr bwMode="auto">
          <a:xfrm>
            <a:off x="5029200" y="1066800"/>
            <a:ext cx="304800" cy="228600"/>
          </a:xfrm>
          <a:prstGeom prst="rightArrow">
            <a:avLst>
              <a:gd name="adj1" fmla="val 50000"/>
              <a:gd name="adj2" fmla="val 33333"/>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260100" name="Object 4"/>
          <p:cNvGraphicFramePr>
            <a:graphicFrameLocks noChangeAspect="1"/>
          </p:cNvGraphicFramePr>
          <p:nvPr/>
        </p:nvGraphicFramePr>
        <p:xfrm>
          <a:off x="5410200" y="457200"/>
          <a:ext cx="3429000" cy="1235075"/>
        </p:xfrm>
        <a:graphic>
          <a:graphicData uri="http://schemas.openxmlformats.org/presentationml/2006/ole">
            <mc:AlternateContent xmlns:mc="http://schemas.openxmlformats.org/markup-compatibility/2006">
              <mc:Choice xmlns:v="urn:schemas-microsoft-com:vml" Requires="v">
                <p:oleObj spid="_x0000_s77834" name="公式" r:id="rId7" imgW="1714320" imgH="660240" progId="Equation.3">
                  <p:embed/>
                </p:oleObj>
              </mc:Choice>
              <mc:Fallback>
                <p:oleObj name="公式" r:id="rId7" imgW="1714320" imgH="6602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457200"/>
                        <a:ext cx="3429000"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0101" name="AutoShape 5"/>
          <p:cNvSpPr>
            <a:spLocks noChangeArrowheads="1"/>
          </p:cNvSpPr>
          <p:nvPr/>
        </p:nvSpPr>
        <p:spPr bwMode="auto">
          <a:xfrm>
            <a:off x="381000" y="1219200"/>
            <a:ext cx="1600200" cy="152400"/>
          </a:xfrm>
          <a:prstGeom prst="rightArrow">
            <a:avLst>
              <a:gd name="adj1" fmla="val 50000"/>
              <a:gd name="adj2" fmla="val 262500"/>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60103" name="Text Box 7"/>
          <p:cNvSpPr txBox="1">
            <a:spLocks noChangeArrowheads="1"/>
          </p:cNvSpPr>
          <p:nvPr/>
        </p:nvSpPr>
        <p:spPr bwMode="auto">
          <a:xfrm>
            <a:off x="323850" y="2349500"/>
            <a:ext cx="882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buFontTx/>
              <a:buChar char="•"/>
            </a:pPr>
            <a:r>
              <a:rPr lang="en-US" altLang="zh-CN" sz="2400" b="0" i="1" dirty="0">
                <a:latin typeface="Times New Roman" pitchFamily="18" charset="0"/>
                <a:ea typeface="黑体" pitchFamily="49" charset="-122"/>
              </a:rPr>
              <a:t>  t&gt;0</a:t>
            </a:r>
            <a:r>
              <a:rPr lang="en-US" altLang="zh-CN" sz="2400" b="0" dirty="0">
                <a:ea typeface="黑体" pitchFamily="49" charset="-122"/>
              </a:rPr>
              <a:t>  </a:t>
            </a:r>
            <a:r>
              <a:rPr lang="en-US" altLang="zh-CN" sz="2400" b="0" i="1" dirty="0" err="1">
                <a:latin typeface="Symbol" pitchFamily="18" charset="2"/>
                <a:ea typeface="黑体" pitchFamily="49" charset="-122"/>
              </a:rPr>
              <a:t>D</a:t>
            </a:r>
            <a:r>
              <a:rPr lang="en-US" altLang="zh-CN" sz="2400" b="0" i="1" dirty="0" err="1">
                <a:latin typeface="Times New Roman" pitchFamily="18" charset="0"/>
                <a:ea typeface="黑体" pitchFamily="49" charset="-122"/>
              </a:rPr>
              <a:t>n</a:t>
            </a:r>
            <a:r>
              <a:rPr lang="en-US" altLang="zh-CN" sz="2400" b="0" i="1" dirty="0">
                <a:latin typeface="Times New Roman" pitchFamily="18" charset="0"/>
                <a:ea typeface="黑体" pitchFamily="49" charset="-122"/>
              </a:rPr>
              <a:t>’(t), </a:t>
            </a:r>
            <a:r>
              <a:rPr lang="en-US" altLang="zh-CN" sz="2400" b="0" i="1" dirty="0">
                <a:latin typeface="Symbol" pitchFamily="18" charset="2"/>
                <a:ea typeface="黑体" pitchFamily="49" charset="-122"/>
              </a:rPr>
              <a:t>D</a:t>
            </a:r>
            <a:r>
              <a:rPr lang="en-US" altLang="zh-CN" sz="2400" b="0" i="1" dirty="0">
                <a:latin typeface="Times New Roman" pitchFamily="18" charset="0"/>
                <a:ea typeface="黑体" pitchFamily="49" charset="-122"/>
              </a:rPr>
              <a:t>N’(t) </a:t>
            </a:r>
            <a:r>
              <a:rPr lang="zh-CN" altLang="en-US" sz="2400" dirty="0">
                <a:latin typeface="Times New Roman" pitchFamily="18" charset="0"/>
                <a:ea typeface="楷体" panose="02010609060101010101" pitchFamily="49" charset="-122"/>
              </a:rPr>
              <a:t>均呈现</a:t>
            </a:r>
            <a:r>
              <a:rPr lang="zh-CN" altLang="en-US" sz="2400" dirty="0">
                <a:ea typeface="楷体" panose="02010609060101010101" pitchFamily="49" charset="-122"/>
              </a:rPr>
              <a:t>阻尼振荡形式，并有</a:t>
            </a:r>
            <a:r>
              <a:rPr lang="zh-CN" altLang="en-US" sz="2400" dirty="0">
                <a:latin typeface="Times New Roman" pitchFamily="18" charset="0"/>
                <a:ea typeface="楷体" panose="02010609060101010101" pitchFamily="49" charset="-122"/>
              </a:rPr>
              <a:t>相同阻尼</a:t>
            </a:r>
            <a:r>
              <a:rPr lang="zh-CN" altLang="en-US" sz="2400" dirty="0">
                <a:ea typeface="楷体" panose="02010609060101010101" pitchFamily="49" charset="-122"/>
              </a:rPr>
              <a:t>周期</a:t>
            </a:r>
          </a:p>
        </p:txBody>
      </p:sp>
      <p:sp>
        <p:nvSpPr>
          <p:cNvPr id="260104" name="Text Box 8"/>
          <p:cNvSpPr txBox="1">
            <a:spLocks noChangeArrowheads="1"/>
          </p:cNvSpPr>
          <p:nvPr/>
        </p:nvSpPr>
        <p:spPr bwMode="auto">
          <a:xfrm>
            <a:off x="0" y="3068638"/>
            <a:ext cx="197961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400" dirty="0">
                <a:solidFill>
                  <a:schemeClr val="accent2"/>
                </a:solidFill>
                <a:latin typeface="楷体" panose="02010609060101010101" pitchFamily="49" charset="-122"/>
                <a:ea typeface="楷体" panose="02010609060101010101" pitchFamily="49" charset="-122"/>
              </a:rPr>
              <a:t>衰减系数</a:t>
            </a:r>
          </a:p>
          <a:p>
            <a:pPr algn="l"/>
            <a:endParaRPr lang="zh-CN" altLang="en-US" sz="2400" dirty="0">
              <a:solidFill>
                <a:schemeClr val="accent2"/>
              </a:solidFill>
              <a:latin typeface="楷体" panose="02010609060101010101" pitchFamily="49" charset="-122"/>
              <a:ea typeface="楷体" panose="02010609060101010101" pitchFamily="49" charset="-122"/>
            </a:endParaRPr>
          </a:p>
          <a:p>
            <a:pPr algn="l"/>
            <a:r>
              <a:rPr lang="zh-CN" altLang="en-US" sz="2400" dirty="0">
                <a:solidFill>
                  <a:schemeClr val="accent2"/>
                </a:solidFill>
                <a:latin typeface="楷体" panose="02010609060101010101" pitchFamily="49" charset="-122"/>
                <a:ea typeface="楷体" panose="02010609060101010101" pitchFamily="49" charset="-122"/>
              </a:rPr>
              <a:t>阻尼振荡</a:t>
            </a:r>
          </a:p>
          <a:p>
            <a:pPr algn="l"/>
            <a:r>
              <a:rPr lang="zh-CN" altLang="en-US" sz="2400" dirty="0">
                <a:solidFill>
                  <a:schemeClr val="accent2"/>
                </a:solidFill>
                <a:latin typeface="楷体" panose="02010609060101010101" pitchFamily="49" charset="-122"/>
                <a:ea typeface="楷体" panose="02010609060101010101" pitchFamily="49" charset="-122"/>
              </a:rPr>
              <a:t>频率</a:t>
            </a:r>
          </a:p>
        </p:txBody>
      </p:sp>
      <p:graphicFrame>
        <p:nvGraphicFramePr>
          <p:cNvPr id="260105" name="Object 9"/>
          <p:cNvGraphicFramePr>
            <a:graphicFrameLocks noChangeAspect="1"/>
          </p:cNvGraphicFramePr>
          <p:nvPr/>
        </p:nvGraphicFramePr>
        <p:xfrm>
          <a:off x="1524000" y="3048000"/>
          <a:ext cx="2819400" cy="1417638"/>
        </p:xfrm>
        <a:graphic>
          <a:graphicData uri="http://schemas.openxmlformats.org/presentationml/2006/ole">
            <mc:AlternateContent xmlns:mc="http://schemas.openxmlformats.org/markup-compatibility/2006">
              <mc:Choice xmlns:v="urn:schemas-microsoft-com:vml" Requires="v">
                <p:oleObj spid="_x0000_s77835" name="公式" r:id="rId9" imgW="1752480" imgH="863280" progId="Equation.3">
                  <p:embed/>
                </p:oleObj>
              </mc:Choice>
              <mc:Fallback>
                <p:oleObj name="公式" r:id="rId9" imgW="1752480" imgH="8632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3048000"/>
                        <a:ext cx="2819400" cy="1417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0106" name="Line 10"/>
          <p:cNvSpPr>
            <a:spLocks noChangeShapeType="1"/>
          </p:cNvSpPr>
          <p:nvPr/>
        </p:nvSpPr>
        <p:spPr bwMode="auto">
          <a:xfrm>
            <a:off x="4419600" y="3429000"/>
            <a:ext cx="16764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0108" name="Text Box 12"/>
          <p:cNvSpPr txBox="1">
            <a:spLocks noChangeArrowheads="1"/>
          </p:cNvSpPr>
          <p:nvPr/>
        </p:nvSpPr>
        <p:spPr bwMode="auto">
          <a:xfrm>
            <a:off x="4495800" y="3124200"/>
            <a:ext cx="1365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b="0">
                <a:ea typeface="黑体" pitchFamily="49" charset="-122"/>
              </a:rPr>
              <a:t>(5.4.6) </a:t>
            </a:r>
            <a:r>
              <a:rPr lang="zh-CN" altLang="en-US" b="0">
                <a:ea typeface="黑体" pitchFamily="49" charset="-122"/>
              </a:rPr>
              <a:t>代入</a:t>
            </a:r>
            <a:endParaRPr lang="zh-CN" altLang="en-US" sz="2400" b="0">
              <a:ea typeface="黑体" pitchFamily="49" charset="-122"/>
            </a:endParaRPr>
          </a:p>
        </p:txBody>
      </p:sp>
      <p:sp>
        <p:nvSpPr>
          <p:cNvPr id="260109" name="Line 13"/>
          <p:cNvSpPr>
            <a:spLocks noChangeShapeType="1"/>
          </p:cNvSpPr>
          <p:nvPr/>
        </p:nvSpPr>
        <p:spPr bwMode="auto">
          <a:xfrm>
            <a:off x="4419600" y="4114800"/>
            <a:ext cx="16764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60111" name="Object 15"/>
          <p:cNvGraphicFramePr>
            <a:graphicFrameLocks noChangeAspect="1"/>
          </p:cNvGraphicFramePr>
          <p:nvPr/>
        </p:nvGraphicFramePr>
        <p:xfrm>
          <a:off x="4427538" y="4221163"/>
          <a:ext cx="1600200" cy="317500"/>
        </p:xfrm>
        <a:graphic>
          <a:graphicData uri="http://schemas.openxmlformats.org/presentationml/2006/ole">
            <mc:AlternateContent xmlns:mc="http://schemas.openxmlformats.org/markup-compatibility/2006">
              <mc:Choice xmlns:v="urn:schemas-microsoft-com:vml" Requires="v">
                <p:oleObj spid="_x0000_s77836" name="公式" r:id="rId11" imgW="1409400" imgH="279360" progId="Equation.3">
                  <p:embed/>
                </p:oleObj>
              </mc:Choice>
              <mc:Fallback>
                <p:oleObj name="公式" r:id="rId11" imgW="1409400" imgH="2793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27538" y="4221163"/>
                        <a:ext cx="16002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0112" name="AutoShape 16"/>
          <p:cNvSpPr>
            <a:spLocks noChangeArrowheads="1"/>
          </p:cNvSpPr>
          <p:nvPr/>
        </p:nvSpPr>
        <p:spPr bwMode="auto">
          <a:xfrm>
            <a:off x="6096000" y="1828800"/>
            <a:ext cx="304800" cy="152400"/>
          </a:xfrm>
          <a:prstGeom prst="leftRightArrow">
            <a:avLst>
              <a:gd name="adj1" fmla="val 50000"/>
              <a:gd name="adj2" fmla="val 40000"/>
            </a:avLst>
          </a:pr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60114" name="Line 18"/>
          <p:cNvSpPr>
            <a:spLocks noChangeShapeType="1"/>
          </p:cNvSpPr>
          <p:nvPr/>
        </p:nvSpPr>
        <p:spPr bwMode="auto">
          <a:xfrm flipH="1">
            <a:off x="5867400" y="1371600"/>
            <a:ext cx="914400" cy="457200"/>
          </a:xfrm>
          <a:prstGeom prst="line">
            <a:avLst/>
          </a:prstGeom>
          <a:noFill/>
          <a:ln w="9525">
            <a:solidFill>
              <a:srgbClr val="FF3399"/>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0115" name="Line 19"/>
          <p:cNvSpPr>
            <a:spLocks noChangeShapeType="1"/>
          </p:cNvSpPr>
          <p:nvPr/>
        </p:nvSpPr>
        <p:spPr bwMode="auto">
          <a:xfrm flipH="1">
            <a:off x="5638800" y="762000"/>
            <a:ext cx="1295400" cy="1066800"/>
          </a:xfrm>
          <a:prstGeom prst="line">
            <a:avLst/>
          </a:prstGeom>
          <a:noFill/>
          <a:ln w="9525">
            <a:solidFill>
              <a:srgbClr val="FF3399"/>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0116" name="Text Box 20"/>
          <p:cNvSpPr txBox="1">
            <a:spLocks noChangeArrowheads="1"/>
          </p:cNvSpPr>
          <p:nvPr/>
        </p:nvSpPr>
        <p:spPr bwMode="auto">
          <a:xfrm>
            <a:off x="0" y="5013325"/>
            <a:ext cx="9172575"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buFontTx/>
              <a:buChar char="•"/>
            </a:pPr>
            <a:r>
              <a:rPr lang="en-US" altLang="zh-CN" sz="2400" b="0" dirty="0">
                <a:ea typeface="黑体" pitchFamily="49" charset="-122"/>
              </a:rPr>
              <a:t>  </a:t>
            </a:r>
            <a:r>
              <a:rPr lang="en-US" altLang="zh-CN" sz="2800" b="0" i="1" dirty="0">
                <a:solidFill>
                  <a:srgbClr val="800000"/>
                </a:solidFill>
                <a:latin typeface="Times New Roman" pitchFamily="18" charset="0"/>
                <a:ea typeface="黑体" pitchFamily="49" charset="-122"/>
              </a:rPr>
              <a:t>W</a:t>
            </a:r>
            <a:r>
              <a:rPr lang="en-US" altLang="zh-CN" sz="2800" b="0" i="1" baseline="-25000" dirty="0">
                <a:solidFill>
                  <a:srgbClr val="800000"/>
                </a:solidFill>
                <a:latin typeface="Times New Roman" pitchFamily="18" charset="0"/>
                <a:ea typeface="黑体" pitchFamily="49" charset="-122"/>
              </a:rPr>
              <a:t>03</a:t>
            </a:r>
            <a:r>
              <a:rPr lang="en-US" altLang="zh-CN" sz="2800" b="0" i="1" dirty="0">
                <a:solidFill>
                  <a:srgbClr val="800000"/>
                </a:solidFill>
                <a:latin typeface="Times New Roman" pitchFamily="18" charset="0"/>
                <a:ea typeface="黑体" pitchFamily="49" charset="-122"/>
                <a:sym typeface="Symbol" pitchFamily="18" charset="2"/>
              </a:rPr>
              <a:t> </a:t>
            </a:r>
            <a:r>
              <a:rPr lang="en-US" altLang="zh-CN" sz="2800" b="0" i="1" dirty="0">
                <a:solidFill>
                  <a:srgbClr val="800000"/>
                </a:solidFill>
                <a:latin typeface="Symbol" pitchFamily="18" charset="2"/>
                <a:ea typeface="黑体" pitchFamily="49" charset="-122"/>
                <a:sym typeface="Symbol" pitchFamily="18" charset="2"/>
              </a:rPr>
              <a:t>j</a:t>
            </a:r>
            <a:r>
              <a:rPr lang="en-US" altLang="zh-CN" sz="2800" b="0" i="1" dirty="0">
                <a:solidFill>
                  <a:srgbClr val="800000"/>
                </a:solidFill>
                <a:latin typeface="Times New Roman" pitchFamily="18" charset="0"/>
                <a:ea typeface="黑体" pitchFamily="49" charset="-122"/>
                <a:sym typeface="Symbol" pitchFamily="18" charset="2"/>
              </a:rPr>
              <a:t>,  </a:t>
            </a:r>
            <a:r>
              <a:rPr lang="en-US" altLang="zh-CN" sz="2800" b="0" i="1" dirty="0">
                <a:solidFill>
                  <a:srgbClr val="800000"/>
                </a:solidFill>
                <a:latin typeface="Symbol" pitchFamily="18" charset="2"/>
                <a:ea typeface="黑体" pitchFamily="49" charset="-122"/>
                <a:sym typeface="Symbol" pitchFamily="18" charset="2"/>
              </a:rPr>
              <a:t>w</a:t>
            </a:r>
            <a:r>
              <a:rPr lang="en-US" altLang="zh-CN" sz="2800" b="0" i="1" dirty="0">
                <a:solidFill>
                  <a:srgbClr val="800000"/>
                </a:solidFill>
                <a:latin typeface="Times New Roman" pitchFamily="18" charset="0"/>
                <a:ea typeface="黑体" pitchFamily="49" charset="-122"/>
                <a:sym typeface="Symbol" pitchFamily="18" charset="2"/>
              </a:rPr>
              <a:t></a:t>
            </a:r>
          </a:p>
          <a:p>
            <a:pPr algn="l">
              <a:lnSpc>
                <a:spcPct val="150000"/>
              </a:lnSpc>
              <a:buFontTx/>
              <a:buChar char="•"/>
            </a:pPr>
            <a:r>
              <a:rPr lang="en-US" altLang="zh-CN" sz="2800" b="0" dirty="0">
                <a:ea typeface="黑体" pitchFamily="49" charset="-122"/>
                <a:sym typeface="Symbol" pitchFamily="18" charset="2"/>
              </a:rPr>
              <a:t>  </a:t>
            </a:r>
            <a:r>
              <a:rPr lang="zh-CN" altLang="en-US" sz="2600" dirty="0">
                <a:latin typeface="楷体" panose="02010609060101010101" pitchFamily="49" charset="-122"/>
                <a:ea typeface="楷体" panose="02010609060101010101" pitchFamily="49" charset="-122"/>
                <a:sym typeface="Symbol" pitchFamily="18" charset="2"/>
              </a:rPr>
              <a:t>多模</a:t>
            </a:r>
            <a:r>
              <a:rPr lang="en-US" altLang="zh-CN" sz="2600" dirty="0">
                <a:latin typeface="楷体" panose="02010609060101010101" pitchFamily="49" charset="-122"/>
                <a:ea typeface="楷体" panose="02010609060101010101" pitchFamily="49" charset="-122"/>
                <a:sym typeface="Symbol" pitchFamily="18" charset="2"/>
              </a:rPr>
              <a:t>: </a:t>
            </a:r>
            <a:r>
              <a:rPr lang="zh-CN" altLang="en-US" sz="2600" dirty="0">
                <a:latin typeface="楷体" panose="02010609060101010101" pitchFamily="49" charset="-122"/>
                <a:ea typeface="楷体" panose="02010609060101010101" pitchFamily="49" charset="-122"/>
                <a:sym typeface="Symbol" pitchFamily="18" charset="2"/>
              </a:rPr>
              <a:t>各模式振幅</a:t>
            </a:r>
            <a:r>
              <a:rPr lang="en-US" altLang="zh-CN" sz="2600" dirty="0">
                <a:latin typeface="楷体" panose="02010609060101010101" pitchFamily="49" charset="-122"/>
                <a:ea typeface="楷体" panose="02010609060101010101" pitchFamily="49" charset="-122"/>
                <a:sym typeface="Symbol" pitchFamily="18" charset="2"/>
              </a:rPr>
              <a:t>,</a:t>
            </a:r>
            <a:r>
              <a:rPr lang="en-US" altLang="zh-CN" sz="2600" b="0" dirty="0">
                <a:ea typeface="黑体" pitchFamily="49" charset="-122"/>
                <a:sym typeface="Symbol" pitchFamily="18" charset="2"/>
              </a:rPr>
              <a:t> </a:t>
            </a:r>
            <a:r>
              <a:rPr lang="en-US" altLang="zh-CN" sz="2600" b="0" i="1" dirty="0">
                <a:latin typeface="Symbol" pitchFamily="18" charset="2"/>
                <a:ea typeface="黑体" pitchFamily="49" charset="-122"/>
                <a:sym typeface="Symbol" pitchFamily="18" charset="2"/>
              </a:rPr>
              <a:t>j, w</a:t>
            </a:r>
            <a:r>
              <a:rPr lang="en-US" altLang="zh-CN" sz="2600" b="0" dirty="0">
                <a:latin typeface="Symbol" pitchFamily="18" charset="2"/>
                <a:ea typeface="黑体" pitchFamily="49" charset="-122"/>
                <a:sym typeface="Symbol" pitchFamily="18" charset="2"/>
              </a:rPr>
              <a:t> </a:t>
            </a:r>
            <a:r>
              <a:rPr lang="zh-CN" altLang="en-US" sz="2600" dirty="0">
                <a:latin typeface="楷体" panose="02010609060101010101" pitchFamily="49" charset="-122"/>
                <a:ea typeface="楷体" panose="02010609060101010101" pitchFamily="49" charset="-122"/>
                <a:sym typeface="Symbol" pitchFamily="18" charset="2"/>
              </a:rPr>
              <a:t>均不同</a:t>
            </a:r>
            <a:r>
              <a:rPr lang="en-US" altLang="zh-CN" sz="2600" dirty="0">
                <a:latin typeface="楷体" panose="02010609060101010101" pitchFamily="49" charset="-122"/>
                <a:ea typeface="楷体" panose="02010609060101010101" pitchFamily="49" charset="-122"/>
                <a:sym typeface="Symbol" pitchFamily="18" charset="2"/>
              </a:rPr>
              <a:t>, </a:t>
            </a:r>
            <a:r>
              <a:rPr lang="zh-CN" altLang="en-US" sz="2600" dirty="0">
                <a:latin typeface="楷体" panose="02010609060101010101" pitchFamily="49" charset="-122"/>
                <a:ea typeface="楷体" panose="02010609060101010101" pitchFamily="49" charset="-122"/>
                <a:sym typeface="Symbol" pitchFamily="18" charset="2"/>
              </a:rPr>
              <a:t>无规叠加</a:t>
            </a:r>
            <a:r>
              <a:rPr lang="en-US" altLang="zh-CN" sz="2600" dirty="0">
                <a:latin typeface="楷体" panose="02010609060101010101" pitchFamily="49" charset="-122"/>
                <a:ea typeface="楷体" panose="02010609060101010101" pitchFamily="49" charset="-122"/>
                <a:sym typeface="Symbol" pitchFamily="18" charset="2"/>
              </a:rPr>
              <a:t>, </a:t>
            </a:r>
            <a:r>
              <a:rPr lang="zh-CN" altLang="en-US" sz="2600" dirty="0">
                <a:latin typeface="楷体" panose="02010609060101010101" pitchFamily="49" charset="-122"/>
                <a:ea typeface="楷体" panose="02010609060101010101" pitchFamily="49" charset="-122"/>
                <a:sym typeface="Symbol" pitchFamily="18" charset="2"/>
              </a:rPr>
              <a:t>强度无规起伏</a:t>
            </a:r>
          </a:p>
        </p:txBody>
      </p:sp>
      <p:grpSp>
        <p:nvGrpSpPr>
          <p:cNvPr id="2" name="Group 22"/>
          <p:cNvGrpSpPr>
            <a:grpSpLocks/>
          </p:cNvGrpSpPr>
          <p:nvPr/>
        </p:nvGrpSpPr>
        <p:grpSpPr bwMode="auto">
          <a:xfrm>
            <a:off x="6172200" y="2819400"/>
            <a:ext cx="2743200" cy="2209800"/>
            <a:chOff x="3888" y="1776"/>
            <a:chExt cx="1728" cy="1392"/>
          </a:xfrm>
        </p:grpSpPr>
        <p:graphicFrame>
          <p:nvGraphicFramePr>
            <p:cNvPr id="4103" name="Object 11"/>
            <p:cNvGraphicFramePr>
              <a:graphicFrameLocks noChangeAspect="1"/>
            </p:cNvGraphicFramePr>
            <p:nvPr/>
          </p:nvGraphicFramePr>
          <p:xfrm>
            <a:off x="3918" y="1791"/>
            <a:ext cx="1680" cy="1334"/>
          </p:xfrm>
          <a:graphic>
            <a:graphicData uri="http://schemas.openxmlformats.org/presentationml/2006/ole">
              <mc:AlternateContent xmlns:mc="http://schemas.openxmlformats.org/markup-compatibility/2006">
                <mc:Choice xmlns:v="urn:schemas-microsoft-com:vml" Requires="v">
                  <p:oleObj spid="_x0000_s77837" name="公式" r:id="rId13" imgW="1269720" imgH="1015920" progId="Equation.3">
                    <p:embed/>
                  </p:oleObj>
                </mc:Choice>
                <mc:Fallback>
                  <p:oleObj name="公式" r:id="rId13" imgW="1269720" imgH="101592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18" y="1791"/>
                          <a:ext cx="1680" cy="1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18" name="Rectangle 21"/>
            <p:cNvSpPr>
              <a:spLocks noChangeArrowheads="1"/>
            </p:cNvSpPr>
            <p:nvPr/>
          </p:nvSpPr>
          <p:spPr bwMode="auto">
            <a:xfrm>
              <a:off x="3888" y="1776"/>
              <a:ext cx="1728" cy="139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spTree>
    <p:extLst>
      <p:ext uri="{BB962C8B-B14F-4D97-AF65-F5344CB8AC3E}">
        <p14:creationId xmlns:p14="http://schemas.microsoft.com/office/powerpoint/2010/main" val="31891808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01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010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00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009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6010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011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011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011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011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010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010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6010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010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010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260110"/>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260111"/>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0109"/>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2"/>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0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13" grpId="0"/>
      <p:bldP spid="260102" grpId="0"/>
      <p:bldP spid="260099" grpId="0" animBg="1"/>
      <p:bldP spid="260101" grpId="0" animBg="1"/>
      <p:bldP spid="260103" grpId="0"/>
      <p:bldP spid="260104" grpId="0"/>
      <p:bldP spid="260106" grpId="0" animBg="1"/>
      <p:bldP spid="260108" grpId="0"/>
      <p:bldP spid="260109" grpId="0" animBg="1"/>
      <p:bldP spid="260112" grpId="0" animBg="1"/>
      <p:bldP spid="260114" grpId="0" animBg="1"/>
      <p:bldP spid="260115" grpId="0" animBg="1"/>
      <p:bldP spid="2601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2469" name="Object 21"/>
          <p:cNvGraphicFramePr>
            <a:graphicFrameLocks noChangeAspect="1"/>
          </p:cNvGraphicFramePr>
          <p:nvPr/>
        </p:nvGraphicFramePr>
        <p:xfrm>
          <a:off x="609600" y="2209800"/>
          <a:ext cx="4038600" cy="1323975"/>
        </p:xfrm>
        <a:graphic>
          <a:graphicData uri="http://schemas.openxmlformats.org/presentationml/2006/ole">
            <mc:AlternateContent xmlns:mc="http://schemas.openxmlformats.org/markup-compatibility/2006">
              <mc:Choice xmlns:v="urn:schemas-microsoft-com:vml" Requires="v">
                <p:oleObj spid="_x0000_s3118" name="公式" r:id="rId3" imgW="2171520" imgH="711000" progId="Equation.3">
                  <p:embed/>
                </p:oleObj>
              </mc:Choice>
              <mc:Fallback>
                <p:oleObj name="公式" r:id="rId3" imgW="2171520" imgH="711000" progId="Equation.3">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209800"/>
                        <a:ext cx="4038600"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2468" name="Object 20"/>
          <p:cNvGraphicFramePr>
            <a:graphicFrameLocks noChangeAspect="1"/>
          </p:cNvGraphicFramePr>
          <p:nvPr/>
        </p:nvGraphicFramePr>
        <p:xfrm>
          <a:off x="533400" y="381000"/>
          <a:ext cx="6096000" cy="1716088"/>
        </p:xfrm>
        <a:graphic>
          <a:graphicData uri="http://schemas.openxmlformats.org/presentationml/2006/ole">
            <mc:AlternateContent xmlns:mc="http://schemas.openxmlformats.org/markup-compatibility/2006">
              <mc:Choice xmlns:v="urn:schemas-microsoft-com:vml" Requires="v">
                <p:oleObj spid="_x0000_s3119" name="公式" r:id="rId5" imgW="3162240" imgH="888840" progId="Equation.3">
                  <p:embed/>
                </p:oleObj>
              </mc:Choice>
              <mc:Fallback>
                <p:oleObj name="公式" r:id="rId5" imgW="3162240" imgH="888840" progId="Equation.3">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381000"/>
                        <a:ext cx="6096000" cy="171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2450" name="Object 2"/>
          <p:cNvGraphicFramePr>
            <a:graphicFrameLocks noChangeAspect="1"/>
          </p:cNvGraphicFramePr>
          <p:nvPr/>
        </p:nvGraphicFramePr>
        <p:xfrm>
          <a:off x="3886200" y="4343400"/>
          <a:ext cx="2209800" cy="457200"/>
        </p:xfrm>
        <a:graphic>
          <a:graphicData uri="http://schemas.openxmlformats.org/presentationml/2006/ole">
            <mc:AlternateContent xmlns:mc="http://schemas.openxmlformats.org/markup-compatibility/2006">
              <mc:Choice xmlns:v="urn:schemas-microsoft-com:vml" Requires="v">
                <p:oleObj spid="_x0000_s3120" name="公式" r:id="rId7" imgW="977760" imgH="228600" progId="Equation.3">
                  <p:embed/>
                </p:oleObj>
              </mc:Choice>
              <mc:Fallback>
                <p:oleObj name="公式" r:id="rId7" imgW="977760" imgH="22860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6200" y="4343400"/>
                        <a:ext cx="2209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2451" name="Object 3"/>
          <p:cNvGraphicFramePr>
            <a:graphicFrameLocks noChangeAspect="1"/>
          </p:cNvGraphicFramePr>
          <p:nvPr/>
        </p:nvGraphicFramePr>
        <p:xfrm>
          <a:off x="609600" y="4343400"/>
          <a:ext cx="2286000" cy="441325"/>
        </p:xfrm>
        <a:graphic>
          <a:graphicData uri="http://schemas.openxmlformats.org/presentationml/2006/ole">
            <mc:AlternateContent xmlns:mc="http://schemas.openxmlformats.org/markup-compatibility/2006">
              <mc:Choice xmlns:v="urn:schemas-microsoft-com:vml" Requires="v">
                <p:oleObj spid="_x0000_s3121" name="公式" r:id="rId9" imgW="1180800" imgH="228600" progId="Equation.3">
                  <p:embed/>
                </p:oleObj>
              </mc:Choice>
              <mc:Fallback>
                <p:oleObj name="公式" r:id="rId9" imgW="1180800" imgH="22860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 y="4343400"/>
                        <a:ext cx="2286000"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2452" name="Object 4"/>
          <p:cNvGraphicFramePr>
            <a:graphicFrameLocks noChangeAspect="1"/>
          </p:cNvGraphicFramePr>
          <p:nvPr/>
        </p:nvGraphicFramePr>
        <p:xfrm>
          <a:off x="2051050" y="3716338"/>
          <a:ext cx="2120900" cy="427037"/>
        </p:xfrm>
        <a:graphic>
          <a:graphicData uri="http://schemas.openxmlformats.org/presentationml/2006/ole">
            <mc:AlternateContent xmlns:mc="http://schemas.openxmlformats.org/markup-compatibility/2006">
              <mc:Choice xmlns:v="urn:schemas-microsoft-com:vml" Requires="v">
                <p:oleObj spid="_x0000_s3122" name="公式" r:id="rId11" imgW="1117440" imgH="228600" progId="Equation.3">
                  <p:embed/>
                </p:oleObj>
              </mc:Choice>
              <mc:Fallback>
                <p:oleObj name="公式" r:id="rId11" imgW="1117440" imgH="228600" progId="Equation.3">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1050" y="3716338"/>
                        <a:ext cx="2120900"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2453" name="Text Box 5"/>
          <p:cNvSpPr txBox="1">
            <a:spLocks noChangeArrowheads="1"/>
          </p:cNvSpPr>
          <p:nvPr/>
        </p:nvSpPr>
        <p:spPr bwMode="auto">
          <a:xfrm>
            <a:off x="533400" y="3706813"/>
            <a:ext cx="159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dirty="0">
                <a:latin typeface="楷体" panose="02010609060101010101" pitchFamily="49" charset="-122"/>
                <a:ea typeface="楷体" panose="02010609060101010101" pitchFamily="49" charset="-122"/>
              </a:rPr>
              <a:t>泵浦效率</a:t>
            </a:r>
          </a:p>
        </p:txBody>
      </p:sp>
      <p:sp>
        <p:nvSpPr>
          <p:cNvPr id="232454" name="Text Box 6"/>
          <p:cNvSpPr txBox="1">
            <a:spLocks noChangeArrowheads="1"/>
          </p:cNvSpPr>
          <p:nvPr/>
        </p:nvSpPr>
        <p:spPr bwMode="auto">
          <a:xfrm>
            <a:off x="4495800" y="3706813"/>
            <a:ext cx="1589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dirty="0">
                <a:latin typeface="楷体" panose="02010609060101010101" pitchFamily="49" charset="-122"/>
                <a:ea typeface="楷体" panose="02010609060101010101" pitchFamily="49" charset="-122"/>
              </a:rPr>
              <a:t>荧光效率</a:t>
            </a:r>
          </a:p>
        </p:txBody>
      </p:sp>
      <p:sp>
        <p:nvSpPr>
          <p:cNvPr id="232455" name="AutoShape 7"/>
          <p:cNvSpPr>
            <a:spLocks noChangeArrowheads="1"/>
          </p:cNvSpPr>
          <p:nvPr/>
        </p:nvSpPr>
        <p:spPr bwMode="auto">
          <a:xfrm>
            <a:off x="3276600" y="4495800"/>
            <a:ext cx="304800" cy="152400"/>
          </a:xfrm>
          <a:prstGeom prst="rightArrow">
            <a:avLst>
              <a:gd name="adj1" fmla="val 50000"/>
              <a:gd name="adj2" fmla="val 50000"/>
            </a:avLst>
          </a:prstGeom>
          <a:solidFill>
            <a:srgbClr val="FF0000"/>
          </a:solidFill>
          <a:ln w="12700">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232456" name="Object 8"/>
          <p:cNvGraphicFramePr>
            <a:graphicFrameLocks noChangeAspect="1"/>
          </p:cNvGraphicFramePr>
          <p:nvPr/>
        </p:nvGraphicFramePr>
        <p:xfrm>
          <a:off x="533400" y="5486400"/>
          <a:ext cx="6858000" cy="779463"/>
        </p:xfrm>
        <a:graphic>
          <a:graphicData uri="http://schemas.openxmlformats.org/presentationml/2006/ole">
            <mc:AlternateContent xmlns:mc="http://schemas.openxmlformats.org/markup-compatibility/2006">
              <mc:Choice xmlns:v="urn:schemas-microsoft-com:vml" Requires="v">
                <p:oleObj spid="_x0000_s3123" name="公式" r:id="rId13" imgW="2933640" imgH="393480" progId="Equation.3">
                  <p:embed/>
                </p:oleObj>
              </mc:Choice>
              <mc:Fallback>
                <p:oleObj name="公式" r:id="rId13" imgW="2933640" imgH="393480"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400" y="5486400"/>
                        <a:ext cx="68580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2457" name="Object 9"/>
          <p:cNvGraphicFramePr>
            <a:graphicFrameLocks noChangeAspect="1"/>
          </p:cNvGraphicFramePr>
          <p:nvPr/>
        </p:nvGraphicFramePr>
        <p:xfrm>
          <a:off x="3962400" y="457200"/>
          <a:ext cx="1111250" cy="309563"/>
        </p:xfrm>
        <a:graphic>
          <a:graphicData uri="http://schemas.openxmlformats.org/presentationml/2006/ole">
            <mc:AlternateContent xmlns:mc="http://schemas.openxmlformats.org/markup-compatibility/2006">
              <mc:Choice xmlns:v="urn:schemas-microsoft-com:vml" Requires="v">
                <p:oleObj spid="_x0000_s3124" name="公式" r:id="rId15" imgW="1002960" imgH="279360" progId="Equation.3">
                  <p:embed/>
                </p:oleObj>
              </mc:Choice>
              <mc:Fallback>
                <p:oleObj name="公式" r:id="rId15" imgW="1002960" imgH="279360" progId="Equation.3">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62400" y="457200"/>
                        <a:ext cx="1111250" cy="30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2458" name="Object 10"/>
          <p:cNvGraphicFramePr>
            <a:graphicFrameLocks noChangeAspect="1"/>
          </p:cNvGraphicFramePr>
          <p:nvPr/>
        </p:nvGraphicFramePr>
        <p:xfrm>
          <a:off x="5638800" y="609600"/>
          <a:ext cx="2362200" cy="455613"/>
        </p:xfrm>
        <a:graphic>
          <a:graphicData uri="http://schemas.openxmlformats.org/presentationml/2006/ole">
            <mc:AlternateContent xmlns:mc="http://schemas.openxmlformats.org/markup-compatibility/2006">
              <mc:Choice xmlns:v="urn:schemas-microsoft-com:vml" Requires="v">
                <p:oleObj spid="_x0000_s3125" name="公式" r:id="rId17" imgW="1180800" imgH="228600" progId="Equation.3">
                  <p:embed/>
                </p:oleObj>
              </mc:Choice>
              <mc:Fallback>
                <p:oleObj name="公式" r:id="rId17" imgW="1180800" imgH="228600" progId="Equation.3">
                  <p:embed/>
                  <p:pic>
                    <p:nvPicPr>
                      <p:cNvPr id="0"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38800" y="609600"/>
                        <a:ext cx="236220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2459" name="Object 11"/>
          <p:cNvGraphicFramePr>
            <a:graphicFrameLocks noChangeAspect="1"/>
          </p:cNvGraphicFramePr>
          <p:nvPr/>
        </p:nvGraphicFramePr>
        <p:xfrm>
          <a:off x="4114800" y="838200"/>
          <a:ext cx="685800" cy="334963"/>
        </p:xfrm>
        <a:graphic>
          <a:graphicData uri="http://schemas.openxmlformats.org/presentationml/2006/ole">
            <mc:AlternateContent xmlns:mc="http://schemas.openxmlformats.org/markup-compatibility/2006">
              <mc:Choice xmlns:v="urn:schemas-microsoft-com:vml" Requires="v">
                <p:oleObj spid="_x0000_s3126" name="公式" r:id="rId19" imgW="571320" imgH="279360" progId="Equation.3">
                  <p:embed/>
                </p:oleObj>
              </mc:Choice>
              <mc:Fallback>
                <p:oleObj name="公式" r:id="rId19" imgW="571320" imgH="279360" progId="Equation.3">
                  <p:embed/>
                  <p:pic>
                    <p:nvPicPr>
                      <p:cNvPr id="0" name="Object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14800" y="838200"/>
                        <a:ext cx="68580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2460" name="AutoShape 12"/>
          <p:cNvSpPr>
            <a:spLocks noChangeArrowheads="1"/>
          </p:cNvSpPr>
          <p:nvPr/>
        </p:nvSpPr>
        <p:spPr bwMode="auto">
          <a:xfrm>
            <a:off x="3810000" y="762000"/>
            <a:ext cx="1371600" cy="152400"/>
          </a:xfrm>
          <a:prstGeom prst="rightArrow">
            <a:avLst>
              <a:gd name="adj1" fmla="val 50000"/>
              <a:gd name="adj2" fmla="val 225000"/>
            </a:avLst>
          </a:prstGeom>
          <a:solidFill>
            <a:srgbClr val="FF0000"/>
          </a:solidFill>
          <a:ln w="12700">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32461" name="AutoShape 13"/>
          <p:cNvSpPr>
            <a:spLocks noChangeArrowheads="1"/>
          </p:cNvSpPr>
          <p:nvPr/>
        </p:nvSpPr>
        <p:spPr bwMode="auto">
          <a:xfrm>
            <a:off x="2743200" y="3276600"/>
            <a:ext cx="381000" cy="76200"/>
          </a:xfrm>
          <a:prstGeom prst="rightArrow">
            <a:avLst>
              <a:gd name="adj1" fmla="val 50000"/>
              <a:gd name="adj2" fmla="val 125000"/>
            </a:avLst>
          </a:prstGeom>
          <a:solidFill>
            <a:srgbClr val="FF0000"/>
          </a:solidFill>
          <a:ln w="12700">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232462" name="Object 14"/>
          <p:cNvGraphicFramePr>
            <a:graphicFrameLocks noChangeAspect="1"/>
          </p:cNvGraphicFramePr>
          <p:nvPr/>
        </p:nvGraphicFramePr>
        <p:xfrm>
          <a:off x="3276600" y="3141663"/>
          <a:ext cx="1219200" cy="438150"/>
        </p:xfrm>
        <a:graphic>
          <a:graphicData uri="http://schemas.openxmlformats.org/presentationml/2006/ole">
            <mc:AlternateContent xmlns:mc="http://schemas.openxmlformats.org/markup-compatibility/2006">
              <mc:Choice xmlns:v="urn:schemas-microsoft-com:vml" Requires="v">
                <p:oleObj spid="_x0000_s3127" name="公式" r:id="rId21" imgW="596880" imgH="215640" progId="Equation.3">
                  <p:embed/>
                </p:oleObj>
              </mc:Choice>
              <mc:Fallback>
                <p:oleObj name="公式" r:id="rId21" imgW="596880" imgH="215640" progId="Equation.3">
                  <p:embed/>
                  <p:pic>
                    <p:nvPicPr>
                      <p:cNvPr id="0" name="Object 1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76600" y="3141663"/>
                        <a:ext cx="1219200"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2463" name="Line 15"/>
          <p:cNvSpPr>
            <a:spLocks noChangeShapeType="1"/>
          </p:cNvSpPr>
          <p:nvPr/>
        </p:nvSpPr>
        <p:spPr bwMode="auto">
          <a:xfrm flipV="1">
            <a:off x="1447800" y="1447800"/>
            <a:ext cx="2667000" cy="533400"/>
          </a:xfrm>
          <a:prstGeom prst="line">
            <a:avLst/>
          </a:prstGeom>
          <a:noFill/>
          <a:ln w="6350">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2466" name="Line 18"/>
          <p:cNvSpPr>
            <a:spLocks noChangeShapeType="1"/>
          </p:cNvSpPr>
          <p:nvPr/>
        </p:nvSpPr>
        <p:spPr bwMode="auto">
          <a:xfrm flipH="1" flipV="1">
            <a:off x="4038600" y="1905000"/>
            <a:ext cx="1371600" cy="3810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31"/>
          <p:cNvGrpSpPr>
            <a:grpSpLocks/>
          </p:cNvGrpSpPr>
          <p:nvPr/>
        </p:nvGrpSpPr>
        <p:grpSpPr bwMode="auto">
          <a:xfrm>
            <a:off x="5508625" y="2205038"/>
            <a:ext cx="2663825" cy="842962"/>
            <a:chOff x="3470" y="1389"/>
            <a:chExt cx="1679" cy="531"/>
          </a:xfrm>
        </p:grpSpPr>
        <p:sp>
          <p:nvSpPr>
            <p:cNvPr id="3101" name="Text Box 16"/>
            <p:cNvSpPr txBox="1">
              <a:spLocks noChangeArrowheads="1"/>
            </p:cNvSpPr>
            <p:nvPr/>
          </p:nvSpPr>
          <p:spPr bwMode="auto">
            <a:xfrm>
              <a:off x="3504" y="1392"/>
              <a:ext cx="1553"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dirty="0">
                  <a:latin typeface="楷体" panose="02010609060101010101" pitchFamily="49" charset="-122"/>
                  <a:ea typeface="楷体" panose="02010609060101010101" pitchFamily="49" charset="-122"/>
                </a:rPr>
                <a:t>泵浦  阈值附近</a:t>
              </a:r>
            </a:p>
            <a:p>
              <a:pPr algn="l" eaLnBrk="1" hangingPunct="1"/>
              <a:r>
                <a:rPr lang="zh-CN" altLang="en-US" sz="2400" dirty="0">
                  <a:latin typeface="楷体" panose="02010609060101010101" pitchFamily="49" charset="-122"/>
                  <a:ea typeface="楷体" panose="02010609060101010101" pitchFamily="49" charset="-122"/>
                </a:rPr>
                <a:t>受激辐射很微弱</a:t>
              </a:r>
            </a:p>
          </p:txBody>
        </p:sp>
        <p:grpSp>
          <p:nvGrpSpPr>
            <p:cNvPr id="3102" name="Group 30"/>
            <p:cNvGrpSpPr>
              <a:grpSpLocks/>
            </p:cNvGrpSpPr>
            <p:nvPr/>
          </p:nvGrpSpPr>
          <p:grpSpPr bwMode="auto">
            <a:xfrm>
              <a:off x="3470" y="1389"/>
              <a:ext cx="1679" cy="531"/>
              <a:chOff x="3456" y="1392"/>
              <a:chExt cx="1632" cy="576"/>
            </a:xfrm>
          </p:grpSpPr>
          <p:sp>
            <p:nvSpPr>
              <p:cNvPr id="3103" name="Line 17"/>
              <p:cNvSpPr>
                <a:spLocks noChangeShapeType="1"/>
              </p:cNvSpPr>
              <p:nvPr/>
            </p:nvSpPr>
            <p:spPr bwMode="auto">
              <a:xfrm flipV="1">
                <a:off x="3946" y="1544"/>
                <a:ext cx="192" cy="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4" name="Rectangle 19"/>
              <p:cNvSpPr>
                <a:spLocks noChangeArrowheads="1"/>
              </p:cNvSpPr>
              <p:nvPr/>
            </p:nvSpPr>
            <p:spPr bwMode="auto">
              <a:xfrm>
                <a:off x="3456" y="1392"/>
                <a:ext cx="1632" cy="576"/>
              </a:xfrm>
              <a:prstGeom prst="rect">
                <a:avLst/>
              </a:prstGeom>
              <a:noFill/>
              <a:ln w="12700">
                <a:solidFill>
                  <a:srgbClr val="6699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grpSp>
      <p:grpSp>
        <p:nvGrpSpPr>
          <p:cNvPr id="4" name="Group 33"/>
          <p:cNvGrpSpPr>
            <a:grpSpLocks/>
          </p:cNvGrpSpPr>
          <p:nvPr/>
        </p:nvGrpSpPr>
        <p:grpSpPr bwMode="auto">
          <a:xfrm>
            <a:off x="304800" y="1600200"/>
            <a:ext cx="228600" cy="4267200"/>
            <a:chOff x="192" y="1008"/>
            <a:chExt cx="144" cy="2688"/>
          </a:xfrm>
        </p:grpSpPr>
        <p:sp>
          <p:nvSpPr>
            <p:cNvPr id="3098" name="Line 22"/>
            <p:cNvSpPr>
              <a:spLocks noChangeShapeType="1"/>
            </p:cNvSpPr>
            <p:nvPr/>
          </p:nvSpPr>
          <p:spPr bwMode="auto">
            <a:xfrm flipH="1">
              <a:off x="192" y="1008"/>
              <a:ext cx="96" cy="0"/>
            </a:xfrm>
            <a:prstGeom prst="line">
              <a:avLst/>
            </a:prstGeom>
            <a:noFill/>
            <a:ln w="9525">
              <a:solidFill>
                <a:srgbClr val="FF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99" name="Line 23"/>
            <p:cNvSpPr>
              <a:spLocks noChangeShapeType="1"/>
            </p:cNvSpPr>
            <p:nvPr/>
          </p:nvSpPr>
          <p:spPr bwMode="auto">
            <a:xfrm>
              <a:off x="192" y="1008"/>
              <a:ext cx="0" cy="2688"/>
            </a:xfrm>
            <a:prstGeom prst="line">
              <a:avLst/>
            </a:prstGeom>
            <a:noFill/>
            <a:ln w="19050">
              <a:solidFill>
                <a:srgbClr val="FF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00" name="Line 24"/>
            <p:cNvSpPr>
              <a:spLocks noChangeShapeType="1"/>
            </p:cNvSpPr>
            <p:nvPr/>
          </p:nvSpPr>
          <p:spPr bwMode="auto">
            <a:xfrm>
              <a:off x="192" y="3696"/>
              <a:ext cx="144" cy="0"/>
            </a:xfrm>
            <a:prstGeom prst="line">
              <a:avLst/>
            </a:prstGeom>
            <a:noFill/>
            <a:ln w="9525">
              <a:solidFill>
                <a:srgbClr val="FF33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aphicFrame>
        <p:nvGraphicFramePr>
          <p:cNvPr id="232473" name="Object 25"/>
          <p:cNvGraphicFramePr>
            <a:graphicFrameLocks noChangeAspect="1"/>
          </p:cNvGraphicFramePr>
          <p:nvPr/>
        </p:nvGraphicFramePr>
        <p:xfrm>
          <a:off x="6019800" y="3733800"/>
          <a:ext cx="2133600" cy="398463"/>
        </p:xfrm>
        <a:graphic>
          <a:graphicData uri="http://schemas.openxmlformats.org/presentationml/2006/ole">
            <mc:AlternateContent xmlns:mc="http://schemas.openxmlformats.org/markup-compatibility/2006">
              <mc:Choice xmlns:v="urn:schemas-microsoft-com:vml" Requires="v">
                <p:oleObj spid="_x0000_s3128" name="公式" r:id="rId23" imgW="1130040" imgH="215640" progId="Equation.3">
                  <p:embed/>
                </p:oleObj>
              </mc:Choice>
              <mc:Fallback>
                <p:oleObj name="公式" r:id="rId23" imgW="1130040" imgH="215640" progId="Equation.3">
                  <p:embed/>
                  <p:pic>
                    <p:nvPicPr>
                      <p:cNvPr id="0" name="Object 2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019800" y="3733800"/>
                        <a:ext cx="2133600"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2474" name="Object 26"/>
          <p:cNvGraphicFramePr>
            <a:graphicFrameLocks noChangeAspect="1"/>
          </p:cNvGraphicFramePr>
          <p:nvPr/>
        </p:nvGraphicFramePr>
        <p:xfrm>
          <a:off x="685800" y="4953000"/>
          <a:ext cx="1524000" cy="436563"/>
        </p:xfrm>
        <a:graphic>
          <a:graphicData uri="http://schemas.openxmlformats.org/presentationml/2006/ole">
            <mc:AlternateContent xmlns:mc="http://schemas.openxmlformats.org/markup-compatibility/2006">
              <mc:Choice xmlns:v="urn:schemas-microsoft-com:vml" Requires="v">
                <p:oleObj spid="_x0000_s3129" name="公式" r:id="rId25" imgW="749160" imgH="215640" progId="Equation.3">
                  <p:embed/>
                </p:oleObj>
              </mc:Choice>
              <mc:Fallback>
                <p:oleObj name="公式" r:id="rId25" imgW="749160" imgH="215640" progId="Equation.3">
                  <p:embed/>
                  <p:pic>
                    <p:nvPicPr>
                      <p:cNvPr id="0" name="Object 2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85800" y="4953000"/>
                        <a:ext cx="1524000" cy="436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2475" name="AutoShape 27"/>
          <p:cNvSpPr>
            <a:spLocks noChangeArrowheads="1"/>
          </p:cNvSpPr>
          <p:nvPr/>
        </p:nvSpPr>
        <p:spPr bwMode="auto">
          <a:xfrm>
            <a:off x="3276600" y="5105400"/>
            <a:ext cx="304800" cy="152400"/>
          </a:xfrm>
          <a:prstGeom prst="rightArrow">
            <a:avLst>
              <a:gd name="adj1" fmla="val 50000"/>
              <a:gd name="adj2" fmla="val 50000"/>
            </a:avLst>
          </a:prstGeom>
          <a:solidFill>
            <a:srgbClr val="FF0000"/>
          </a:solidFill>
          <a:ln w="12700">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232476" name="Object 28"/>
          <p:cNvGraphicFramePr>
            <a:graphicFrameLocks noChangeAspect="1"/>
          </p:cNvGraphicFramePr>
          <p:nvPr/>
        </p:nvGraphicFramePr>
        <p:xfrm>
          <a:off x="3886200" y="4953000"/>
          <a:ext cx="2819400" cy="403225"/>
        </p:xfrm>
        <a:graphic>
          <a:graphicData uri="http://schemas.openxmlformats.org/presentationml/2006/ole">
            <mc:AlternateContent xmlns:mc="http://schemas.openxmlformats.org/markup-compatibility/2006">
              <mc:Choice xmlns:v="urn:schemas-microsoft-com:vml" Requires="v">
                <p:oleObj spid="_x0000_s3130" name="公式" r:id="rId27" imgW="1396800" imgH="215640" progId="Equation.3">
                  <p:embed/>
                </p:oleObj>
              </mc:Choice>
              <mc:Fallback>
                <p:oleObj name="公式" r:id="rId27" imgW="1396800" imgH="215640" progId="Equation.3">
                  <p:embed/>
                  <p:pic>
                    <p:nvPicPr>
                      <p:cNvPr id="0" name="Object 2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86200" y="4953000"/>
                        <a:ext cx="2819400"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2477" name="Text Box 29"/>
          <p:cNvSpPr txBox="1">
            <a:spLocks noChangeArrowheads="1"/>
          </p:cNvSpPr>
          <p:nvPr/>
        </p:nvSpPr>
        <p:spPr bwMode="auto">
          <a:xfrm rot="-1389819">
            <a:off x="830263" y="90488"/>
            <a:ext cx="865187" cy="476250"/>
          </a:xfrm>
          <a:prstGeom prst="rect">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pPr>
            <a:r>
              <a:rPr lang="en-US" altLang="zh-CN" sz="2400">
                <a:latin typeface="隶书" pitchFamily="49" charset="-122"/>
              </a:rPr>
              <a:t>=</a:t>
            </a:r>
            <a:r>
              <a:rPr lang="en-US" altLang="zh-CN" sz="2400">
                <a:latin typeface="Times New Roman" pitchFamily="18" charset="0"/>
              </a:rPr>
              <a:t>0</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24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46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3245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3245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247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246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3245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246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3246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2466"/>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2463"/>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245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232452"/>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32454"/>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232473"/>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232451"/>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32455"/>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232450"/>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0"/>
                                          </p:stCondLst>
                                        </p:cTn>
                                        <p:tgtEl>
                                          <p:spTgt spid="232474"/>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2475"/>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0"/>
                                          </p:stCondLst>
                                        </p:cTn>
                                        <p:tgtEl>
                                          <p:spTgt spid="232476"/>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nodeType="clickEffect">
                                  <p:stCondLst>
                                    <p:cond delay="0"/>
                                  </p:stCondLst>
                                  <p:childTnLst>
                                    <p:set>
                                      <p:cBhvr>
                                        <p:cTn id="92" dur="1" fill="hold">
                                          <p:stCondLst>
                                            <p:cond delay="0"/>
                                          </p:stCondLst>
                                        </p:cTn>
                                        <p:tgtEl>
                                          <p:spTgt spid="4"/>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nodeType="clickEffect">
                                  <p:stCondLst>
                                    <p:cond delay="0"/>
                                  </p:stCondLst>
                                  <p:childTnLst>
                                    <p:set>
                                      <p:cBhvr>
                                        <p:cTn id="96" dur="1" fill="hold">
                                          <p:stCondLst>
                                            <p:cond delay="0"/>
                                          </p:stCondLst>
                                        </p:cTn>
                                        <p:tgtEl>
                                          <p:spTgt spid="2324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3" grpId="0"/>
      <p:bldP spid="232454" grpId="0"/>
      <p:bldP spid="232455" grpId="0" animBg="1"/>
      <p:bldP spid="232460" grpId="0" animBg="1"/>
      <p:bldP spid="232461" grpId="0" animBg="1"/>
      <p:bldP spid="232463" grpId="0" animBg="1"/>
      <p:bldP spid="232466" grpId="0" animBg="1"/>
      <p:bldP spid="232475" grpId="0" animBg="1"/>
      <p:bldP spid="23247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Text Box 2"/>
          <p:cNvSpPr txBox="1">
            <a:spLocks noChangeArrowheads="1"/>
          </p:cNvSpPr>
          <p:nvPr/>
        </p:nvSpPr>
        <p:spPr bwMode="auto">
          <a:xfrm>
            <a:off x="457200" y="1773238"/>
            <a:ext cx="8686800" cy="590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30000"/>
              </a:lnSpc>
            </a:pPr>
            <a:r>
              <a:rPr lang="zh-CN" altLang="en-US" sz="2800" dirty="0">
                <a:solidFill>
                  <a:srgbClr val="FF0000"/>
                </a:solidFill>
                <a:ea typeface="楷体" panose="02010609060101010101" pitchFamily="49" charset="-122"/>
              </a:rPr>
              <a:t>说明</a:t>
            </a:r>
            <a:r>
              <a:rPr lang="en-US" altLang="zh-CN" sz="2800" dirty="0">
                <a:solidFill>
                  <a:srgbClr val="FF0000"/>
                </a:solidFill>
                <a:ea typeface="楷体" panose="02010609060101010101" pitchFamily="49" charset="-122"/>
              </a:rPr>
              <a:t>:</a:t>
            </a:r>
            <a:r>
              <a:rPr lang="zh-CN" altLang="en-US" sz="2800" dirty="0">
                <a:ea typeface="楷体" panose="02010609060101010101" pitchFamily="49" charset="-122"/>
              </a:rPr>
              <a:t>尖峰序列是向稳态振荡过渡的弛豫过程的产物。</a:t>
            </a:r>
          </a:p>
        </p:txBody>
      </p:sp>
      <p:graphicFrame>
        <p:nvGraphicFramePr>
          <p:cNvPr id="261128" name="Object 8"/>
          <p:cNvGraphicFramePr>
            <a:graphicFrameLocks noChangeAspect="1"/>
          </p:cNvGraphicFramePr>
          <p:nvPr/>
        </p:nvGraphicFramePr>
        <p:xfrm>
          <a:off x="609600" y="381000"/>
          <a:ext cx="6324600" cy="704850"/>
        </p:xfrm>
        <a:graphic>
          <a:graphicData uri="http://schemas.openxmlformats.org/presentationml/2006/ole">
            <mc:AlternateContent xmlns:mc="http://schemas.openxmlformats.org/markup-compatibility/2006">
              <mc:Choice xmlns:v="urn:schemas-microsoft-com:vml" Requires="v">
                <p:oleObj spid="_x0000_s78852" name="公式" r:id="rId3" imgW="3949560" imgH="469800" progId="Equation.3">
                  <p:embed/>
                </p:oleObj>
              </mc:Choice>
              <mc:Fallback>
                <p:oleObj name="公式" r:id="rId3" imgW="394956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81000"/>
                        <a:ext cx="632460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1"/>
          <p:cNvGrpSpPr>
            <a:grpSpLocks/>
          </p:cNvGrpSpPr>
          <p:nvPr/>
        </p:nvGrpSpPr>
        <p:grpSpPr bwMode="auto">
          <a:xfrm>
            <a:off x="381000" y="1125538"/>
            <a:ext cx="8335963" cy="523875"/>
            <a:chOff x="240" y="709"/>
            <a:chExt cx="5251" cy="330"/>
          </a:xfrm>
        </p:grpSpPr>
        <p:graphicFrame>
          <p:nvGraphicFramePr>
            <p:cNvPr id="5123" name="Object 10"/>
            <p:cNvGraphicFramePr>
              <a:graphicFrameLocks noChangeAspect="1"/>
            </p:cNvGraphicFramePr>
            <p:nvPr/>
          </p:nvGraphicFramePr>
          <p:xfrm>
            <a:off x="385" y="754"/>
            <a:ext cx="4399" cy="285"/>
          </p:xfrm>
          <a:graphic>
            <a:graphicData uri="http://schemas.openxmlformats.org/presentationml/2006/ole">
              <mc:AlternateContent xmlns:mc="http://schemas.openxmlformats.org/markup-compatibility/2006">
                <mc:Choice xmlns:v="urn:schemas-microsoft-com:vml" Requires="v">
                  <p:oleObj spid="_x0000_s78853" name="Equation" r:id="rId5" imgW="4063680" imgH="253800" progId="Equation.DSMT4">
                    <p:embed/>
                  </p:oleObj>
                </mc:Choice>
                <mc:Fallback>
                  <p:oleObj name="Equation" r:id="rId5" imgW="4063680" imgH="253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 y="754"/>
                          <a:ext cx="4399" cy="28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6" name="Text Box 5"/>
            <p:cNvSpPr txBox="1">
              <a:spLocks noChangeArrowheads="1"/>
            </p:cNvSpPr>
            <p:nvPr/>
          </p:nvSpPr>
          <p:spPr bwMode="auto">
            <a:xfrm>
              <a:off x="930" y="709"/>
              <a:ext cx="3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800" dirty="0">
                  <a:ea typeface="楷体" panose="02010609060101010101" pitchFamily="49" charset="-122"/>
                </a:rPr>
                <a:t>时</a:t>
              </a:r>
            </a:p>
          </p:txBody>
        </p:sp>
        <p:sp>
          <p:nvSpPr>
            <p:cNvPr id="5127" name="Text Box 6"/>
            <p:cNvSpPr txBox="1">
              <a:spLocks noChangeArrowheads="1"/>
            </p:cNvSpPr>
            <p:nvPr/>
          </p:nvSpPr>
          <p:spPr bwMode="auto">
            <a:xfrm>
              <a:off x="4991" y="709"/>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400" b="0">
                  <a:ea typeface="黑体" pitchFamily="49" charset="-122"/>
                </a:rPr>
                <a:t>稳态</a:t>
              </a:r>
            </a:p>
          </p:txBody>
        </p:sp>
        <p:sp>
          <p:nvSpPr>
            <p:cNvPr id="5128" name="AutoShape 7"/>
            <p:cNvSpPr>
              <a:spLocks noChangeArrowheads="1"/>
            </p:cNvSpPr>
            <p:nvPr/>
          </p:nvSpPr>
          <p:spPr bwMode="auto">
            <a:xfrm>
              <a:off x="4847" y="805"/>
              <a:ext cx="144" cy="144"/>
            </a:xfrm>
            <a:prstGeom prst="rightArrow">
              <a:avLst>
                <a:gd name="adj1" fmla="val 50000"/>
                <a:gd name="adj2" fmla="val 25000"/>
              </a:avLst>
            </a:prstGeom>
            <a:solidFill>
              <a:srgbClr val="FF3399"/>
            </a:solidFill>
            <a:ln w="9525">
              <a:solidFill>
                <a:srgbClr val="FF3399"/>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5129" name="Text Box 9"/>
            <p:cNvSpPr txBox="1">
              <a:spLocks noChangeArrowheads="1"/>
            </p:cNvSpPr>
            <p:nvPr/>
          </p:nvSpPr>
          <p:spPr bwMode="auto">
            <a:xfrm>
              <a:off x="240" y="720"/>
              <a:ext cx="23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buFontTx/>
                <a:buChar char="•"/>
              </a:pPr>
              <a:r>
                <a:rPr lang="en-US" altLang="zh-CN" sz="2400" b="0">
                  <a:latin typeface="Times New Roman" pitchFamily="18" charset="0"/>
                  <a:ea typeface="宋体" pitchFamily="2" charset="-122"/>
                </a:rPr>
                <a:t> </a:t>
              </a:r>
            </a:p>
          </p:txBody>
        </p:sp>
      </p:grpSp>
    </p:spTree>
    <p:extLst>
      <p:ext uri="{BB962C8B-B14F-4D97-AF65-F5344CB8AC3E}">
        <p14:creationId xmlns:p14="http://schemas.microsoft.com/office/powerpoint/2010/main" val="15196478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11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1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ext Box 2"/>
          <p:cNvSpPr txBox="1">
            <a:spLocks noChangeArrowheads="1"/>
          </p:cNvSpPr>
          <p:nvPr/>
        </p:nvSpPr>
        <p:spPr bwMode="auto">
          <a:xfrm>
            <a:off x="323850" y="260350"/>
            <a:ext cx="784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solidFill>
                  <a:schemeClr val="accent2"/>
                </a:solidFill>
                <a:ea typeface="楷体" panose="02010609060101010101" pitchFamily="49" charset="-122"/>
              </a:rPr>
              <a:t>三、研究弛豫振荡的实际意义（利与弊）</a:t>
            </a:r>
            <a:endParaRPr lang="zh-CN" altLang="en-US" sz="2800" dirty="0">
              <a:solidFill>
                <a:srgbClr val="FF0000"/>
              </a:solidFill>
              <a:ea typeface="楷体" panose="02010609060101010101" pitchFamily="49" charset="-122"/>
            </a:endParaRPr>
          </a:p>
        </p:txBody>
      </p:sp>
      <p:sp>
        <p:nvSpPr>
          <p:cNvPr id="262147" name="Rectangle 3"/>
          <p:cNvSpPr>
            <a:spLocks noChangeArrowheads="1"/>
          </p:cNvSpPr>
          <p:nvPr/>
        </p:nvSpPr>
        <p:spPr bwMode="auto">
          <a:xfrm>
            <a:off x="179388" y="981075"/>
            <a:ext cx="8748712"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20000"/>
              </a:lnSpc>
            </a:pPr>
            <a:r>
              <a:rPr lang="en-US" altLang="zh-CN" sz="2400" b="0" dirty="0">
                <a:ea typeface="黑体" pitchFamily="49" charset="-122"/>
              </a:rPr>
              <a:t>    </a:t>
            </a:r>
            <a:r>
              <a:rPr lang="zh-CN" altLang="en-US" sz="2600" dirty="0">
                <a:latin typeface="楷体" panose="02010609060101010101" pitchFamily="49" charset="-122"/>
                <a:ea typeface="楷体" panose="02010609060101010101" pitchFamily="49" charset="-122"/>
              </a:rPr>
              <a:t>弛豫振荡反映了激光振荡过程的不稳定，具有普遍性。激光振荡由开始时的非稳态向稳态过渡过程中产生的效应</a:t>
            </a:r>
          </a:p>
          <a:p>
            <a:pPr algn="l">
              <a:lnSpc>
                <a:spcPct val="160000"/>
              </a:lnSpc>
            </a:pPr>
            <a:r>
              <a:rPr lang="en-US" altLang="zh-CN" sz="2600" dirty="0">
                <a:solidFill>
                  <a:srgbClr val="FF3399"/>
                </a:solidFill>
                <a:latin typeface="楷体" panose="02010609060101010101" pitchFamily="49" charset="-122"/>
                <a:ea typeface="楷体" panose="02010609060101010101" pitchFamily="49" charset="-122"/>
              </a:rPr>
              <a:t>(1) </a:t>
            </a:r>
            <a:r>
              <a:rPr lang="zh-CN" altLang="en-US" sz="2600" dirty="0">
                <a:solidFill>
                  <a:srgbClr val="FF3399"/>
                </a:solidFill>
                <a:latin typeface="楷体" panose="02010609060101010101" pitchFamily="49" charset="-122"/>
                <a:ea typeface="楷体" panose="02010609060101010101" pitchFamily="49" charset="-122"/>
              </a:rPr>
              <a:t>连续激光器中弛豫振荡 引起激光输出的不稳定－噪声</a:t>
            </a:r>
            <a:endParaRPr lang="zh-CN" altLang="en-US" sz="2600" dirty="0">
              <a:latin typeface="楷体" panose="02010609060101010101" pitchFamily="49" charset="-122"/>
              <a:ea typeface="楷体" panose="02010609060101010101" pitchFamily="49" charset="-122"/>
            </a:endParaRPr>
          </a:p>
          <a:p>
            <a:pPr algn="l">
              <a:lnSpc>
                <a:spcPct val="130000"/>
              </a:lnSpc>
            </a:pPr>
            <a:r>
              <a:rPr lang="zh-CN" altLang="en-US" sz="2600" dirty="0">
                <a:latin typeface="楷体" panose="02010609060101010101" pitchFamily="49" charset="-122"/>
                <a:ea typeface="楷体" panose="02010609060101010101" pitchFamily="49" charset="-122"/>
              </a:rPr>
              <a:t>      </a:t>
            </a:r>
            <a:r>
              <a:rPr lang="en-US" altLang="zh-CN" sz="2600" dirty="0">
                <a:ea typeface="楷体" panose="02010609060101010101" pitchFamily="49" charset="-122"/>
              </a:rPr>
              <a:t>•</a:t>
            </a:r>
            <a:r>
              <a:rPr lang="en-US" altLang="zh-CN" sz="2600" dirty="0">
                <a:latin typeface="楷体" panose="02010609060101010101" pitchFamily="49" charset="-122"/>
                <a:ea typeface="楷体" panose="02010609060101010101" pitchFamily="49" charset="-122"/>
              </a:rPr>
              <a:t>  </a:t>
            </a:r>
            <a:r>
              <a:rPr lang="en-US" altLang="zh-CN" sz="2600" dirty="0">
                <a:solidFill>
                  <a:schemeClr val="accent2"/>
                </a:solidFill>
                <a:ea typeface="楷体" panose="02010609060101010101" pitchFamily="49" charset="-122"/>
              </a:rPr>
              <a:t>“</a:t>
            </a:r>
            <a:r>
              <a:rPr lang="zh-CN" altLang="en-US" sz="2600" dirty="0">
                <a:solidFill>
                  <a:schemeClr val="accent2"/>
                </a:solidFill>
                <a:latin typeface="楷体" panose="02010609060101010101" pitchFamily="49" charset="-122"/>
                <a:ea typeface="楷体" panose="02010609060101010101" pitchFamily="49" charset="-122"/>
              </a:rPr>
              <a:t>预热</a:t>
            </a:r>
            <a:r>
              <a:rPr lang="zh-CN" altLang="en-US" sz="2600" dirty="0">
                <a:solidFill>
                  <a:schemeClr val="accent2"/>
                </a:solidFill>
                <a:ea typeface="楷体" panose="02010609060101010101" pitchFamily="49" charset="-122"/>
              </a:rPr>
              <a:t>”</a:t>
            </a:r>
            <a:r>
              <a:rPr lang="zh-CN" altLang="en-US" sz="2600" dirty="0">
                <a:latin typeface="楷体" panose="02010609060101010101" pitchFamily="49" charset="-122"/>
                <a:ea typeface="楷体" panose="02010609060101010101" pitchFamily="49" charset="-122"/>
              </a:rPr>
              <a:t>时间        </a:t>
            </a:r>
          </a:p>
          <a:p>
            <a:pPr algn="l">
              <a:lnSpc>
                <a:spcPct val="130000"/>
              </a:lnSpc>
            </a:pPr>
            <a:r>
              <a:rPr lang="zh-CN" altLang="en-US" sz="2600" dirty="0">
                <a:latin typeface="楷体" panose="02010609060101010101" pitchFamily="49" charset="-122"/>
                <a:ea typeface="楷体" panose="02010609060101010101" pitchFamily="49" charset="-122"/>
              </a:rPr>
              <a:t>      </a:t>
            </a:r>
            <a:r>
              <a:rPr lang="en-US" altLang="zh-CN" sz="2600" dirty="0">
                <a:ea typeface="楷体" panose="02010609060101010101" pitchFamily="49" charset="-122"/>
              </a:rPr>
              <a:t>•</a:t>
            </a:r>
            <a:r>
              <a:rPr lang="en-US" altLang="zh-CN" sz="26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激励</a:t>
            </a:r>
            <a:r>
              <a:rPr lang="zh-CN" altLang="en-US" sz="2600" dirty="0">
                <a:solidFill>
                  <a:srgbClr val="FF3399"/>
                </a:solidFill>
                <a:latin typeface="楷体" panose="02010609060101010101" pitchFamily="49" charset="-122"/>
                <a:ea typeface="楷体" panose="02010609060101010101" pitchFamily="49" charset="-122"/>
              </a:rPr>
              <a:t>突变</a:t>
            </a:r>
            <a:r>
              <a:rPr lang="zh-CN" altLang="en-US" sz="2600" dirty="0">
                <a:latin typeface="楷体" panose="02010609060101010101" pitchFamily="49" charset="-122"/>
                <a:ea typeface="楷体" panose="02010609060101010101" pitchFamily="49" charset="-122"/>
              </a:rPr>
              <a:t>，损耗</a:t>
            </a:r>
            <a:r>
              <a:rPr lang="zh-CN" altLang="en-US" sz="2600" dirty="0">
                <a:solidFill>
                  <a:srgbClr val="FF3399"/>
                </a:solidFill>
                <a:latin typeface="楷体" panose="02010609060101010101" pitchFamily="49" charset="-122"/>
                <a:ea typeface="楷体" panose="02010609060101010101" pitchFamily="49" charset="-122"/>
              </a:rPr>
              <a:t>突变</a:t>
            </a:r>
            <a:r>
              <a:rPr lang="zh-CN" altLang="en-US" sz="2600" dirty="0">
                <a:latin typeface="楷体" panose="02010609060101010101" pitchFamily="49" charset="-122"/>
                <a:ea typeface="楷体" panose="02010609060101010101" pitchFamily="49" charset="-122"/>
              </a:rPr>
              <a:t>会引起振荡</a:t>
            </a:r>
            <a:r>
              <a:rPr lang="zh-CN" altLang="en-US" sz="2600" dirty="0">
                <a:solidFill>
                  <a:srgbClr val="FF3399"/>
                </a:solidFill>
                <a:latin typeface="楷体" panose="02010609060101010101" pitchFamily="49" charset="-122"/>
                <a:ea typeface="楷体" panose="02010609060101010101" pitchFamily="49" charset="-122"/>
              </a:rPr>
              <a:t>不稳定</a:t>
            </a:r>
          </a:p>
        </p:txBody>
      </p:sp>
      <p:sp>
        <p:nvSpPr>
          <p:cNvPr id="16388" name="Line 4"/>
          <p:cNvSpPr>
            <a:spLocks noChangeShapeType="1"/>
          </p:cNvSpPr>
          <p:nvPr/>
        </p:nvSpPr>
        <p:spPr bwMode="auto">
          <a:xfrm>
            <a:off x="179388" y="836613"/>
            <a:ext cx="8569325"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Tree>
    <p:extLst>
      <p:ext uri="{BB962C8B-B14F-4D97-AF65-F5344CB8AC3E}">
        <p14:creationId xmlns:p14="http://schemas.microsoft.com/office/powerpoint/2010/main" val="24895989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21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2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6" grpId="0"/>
      <p:bldP spid="26214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ext Box 2"/>
          <p:cNvSpPr txBox="1">
            <a:spLocks noChangeArrowheads="1"/>
          </p:cNvSpPr>
          <p:nvPr/>
        </p:nvSpPr>
        <p:spPr bwMode="auto">
          <a:xfrm>
            <a:off x="3429000" y="4953000"/>
            <a:ext cx="3230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400" dirty="0">
                <a:ea typeface="楷体" panose="02010609060101010101" pitchFamily="49" charset="-122"/>
              </a:rPr>
              <a:t>注入调制电流</a:t>
            </a:r>
          </a:p>
        </p:txBody>
      </p:sp>
      <p:sp>
        <p:nvSpPr>
          <p:cNvPr id="263173" name="Text Box 5"/>
          <p:cNvSpPr txBox="1">
            <a:spLocks noChangeArrowheads="1"/>
          </p:cNvSpPr>
          <p:nvPr/>
        </p:nvSpPr>
        <p:spPr bwMode="auto">
          <a:xfrm>
            <a:off x="3429000" y="5486400"/>
            <a:ext cx="43830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400" dirty="0">
                <a:ea typeface="楷体" panose="02010609060101010101" pitchFamily="49" charset="-122"/>
              </a:rPr>
              <a:t>有源层载流子密度</a:t>
            </a:r>
          </a:p>
          <a:p>
            <a:pPr algn="l">
              <a:lnSpc>
                <a:spcPct val="150000"/>
              </a:lnSpc>
            </a:pPr>
            <a:r>
              <a:rPr lang="zh-CN" altLang="en-US" sz="2400" dirty="0">
                <a:ea typeface="楷体" panose="02010609060101010101" pitchFamily="49" charset="-122"/>
              </a:rPr>
              <a:t>有源层光子数密度</a:t>
            </a:r>
            <a:endParaRPr lang="zh-CN" altLang="en-US" dirty="0">
              <a:ea typeface="楷体" panose="02010609060101010101" pitchFamily="49" charset="-122"/>
            </a:endParaRPr>
          </a:p>
        </p:txBody>
      </p:sp>
      <p:graphicFrame>
        <p:nvGraphicFramePr>
          <p:cNvPr id="263174" name="Object 6"/>
          <p:cNvGraphicFramePr>
            <a:graphicFrameLocks noChangeAspect="1"/>
          </p:cNvGraphicFramePr>
          <p:nvPr/>
        </p:nvGraphicFramePr>
        <p:xfrm>
          <a:off x="755650" y="2924175"/>
          <a:ext cx="2971800" cy="1670050"/>
        </p:xfrm>
        <a:graphic>
          <a:graphicData uri="http://schemas.openxmlformats.org/presentationml/2006/ole">
            <mc:AlternateContent xmlns:mc="http://schemas.openxmlformats.org/markup-compatibility/2006">
              <mc:Choice xmlns:v="urn:schemas-microsoft-com:vml" Requires="v">
                <p:oleObj spid="_x0000_s79878" name="公式" r:id="rId3" imgW="1587240" imgH="888840" progId="Equation.3">
                  <p:embed/>
                </p:oleObj>
              </mc:Choice>
              <mc:Fallback>
                <p:oleObj name="公式" r:id="rId3" imgW="1587240" imgH="8888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924175"/>
                        <a:ext cx="2971800" cy="167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3175" name="AutoShape 7"/>
          <p:cNvSpPr>
            <a:spLocks noChangeArrowheads="1"/>
          </p:cNvSpPr>
          <p:nvPr/>
        </p:nvSpPr>
        <p:spPr bwMode="auto">
          <a:xfrm>
            <a:off x="4038600" y="4038600"/>
            <a:ext cx="914400" cy="152400"/>
          </a:xfrm>
          <a:prstGeom prst="rightArrow">
            <a:avLst>
              <a:gd name="adj1" fmla="val 50000"/>
              <a:gd name="adj2" fmla="val 150000"/>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263176" name="Object 8"/>
          <p:cNvGraphicFramePr>
            <a:graphicFrameLocks noChangeAspect="1"/>
          </p:cNvGraphicFramePr>
          <p:nvPr/>
        </p:nvGraphicFramePr>
        <p:xfrm>
          <a:off x="5105400" y="3200400"/>
          <a:ext cx="2662238" cy="1717675"/>
        </p:xfrm>
        <a:graphic>
          <a:graphicData uri="http://schemas.openxmlformats.org/presentationml/2006/ole">
            <mc:AlternateContent xmlns:mc="http://schemas.openxmlformats.org/markup-compatibility/2006">
              <mc:Choice xmlns:v="urn:schemas-microsoft-com:vml" Requires="v">
                <p:oleObj spid="_x0000_s79879" name="公式" r:id="rId5" imgW="1371600" imgH="914400" progId="Equation.3">
                  <p:embed/>
                </p:oleObj>
              </mc:Choice>
              <mc:Fallback>
                <p:oleObj name="公式" r:id="rId5" imgW="1371600" imgH="914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3200400"/>
                        <a:ext cx="2662238" cy="171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3177" name="Text Box 9"/>
          <p:cNvSpPr txBox="1">
            <a:spLocks noChangeArrowheads="1"/>
          </p:cNvSpPr>
          <p:nvPr/>
        </p:nvSpPr>
        <p:spPr bwMode="auto">
          <a:xfrm>
            <a:off x="4038600" y="3505200"/>
            <a:ext cx="1109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400" dirty="0">
                <a:ea typeface="楷体" panose="02010609060101010101" pitchFamily="49" charset="-122"/>
              </a:rPr>
              <a:t>稳态</a:t>
            </a:r>
          </a:p>
        </p:txBody>
      </p:sp>
      <p:sp>
        <p:nvSpPr>
          <p:cNvPr id="263178" name="Rectangle 10"/>
          <p:cNvSpPr>
            <a:spLocks noChangeArrowheads="1"/>
          </p:cNvSpPr>
          <p:nvPr/>
        </p:nvSpPr>
        <p:spPr bwMode="auto">
          <a:xfrm>
            <a:off x="228600" y="203200"/>
            <a:ext cx="8324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800" b="0" dirty="0">
                <a:solidFill>
                  <a:srgbClr val="FF3399"/>
                </a:solidFill>
                <a:latin typeface="Times New Roman" pitchFamily="18" charset="0"/>
                <a:ea typeface="黑体" pitchFamily="49" charset="-122"/>
              </a:rPr>
              <a:t>(2)</a:t>
            </a:r>
            <a:r>
              <a:rPr lang="en-US" altLang="zh-CN" sz="2800" b="0" dirty="0">
                <a:solidFill>
                  <a:srgbClr val="FF3399"/>
                </a:solidFill>
                <a:ea typeface="黑体" pitchFamily="49" charset="-122"/>
              </a:rPr>
              <a:t> </a:t>
            </a:r>
            <a:r>
              <a:rPr lang="zh-CN" altLang="en-US" sz="2800" dirty="0">
                <a:solidFill>
                  <a:srgbClr val="FF3399"/>
                </a:solidFill>
                <a:ea typeface="楷体" panose="02010609060101010101" pitchFamily="49" charset="-122"/>
              </a:rPr>
              <a:t>半导体激光器的直接调制（小信号调制）</a:t>
            </a:r>
            <a:r>
              <a:rPr lang="zh-CN" altLang="en-US" sz="2800" b="0" dirty="0">
                <a:solidFill>
                  <a:srgbClr val="FF3399"/>
                </a:solidFill>
                <a:ea typeface="黑体" pitchFamily="49" charset="-122"/>
              </a:rPr>
              <a:t>  </a:t>
            </a:r>
            <a:r>
              <a:rPr lang="en-US" altLang="zh-CN" sz="2400" b="0" dirty="0">
                <a:ea typeface="黑体" pitchFamily="49" charset="-122"/>
              </a:rPr>
              <a:t>(P.321)</a:t>
            </a:r>
          </a:p>
        </p:txBody>
      </p:sp>
      <p:graphicFrame>
        <p:nvGraphicFramePr>
          <p:cNvPr id="263171" name="Object 3"/>
          <p:cNvGraphicFramePr>
            <a:graphicFrameLocks noChangeAspect="1"/>
          </p:cNvGraphicFramePr>
          <p:nvPr/>
        </p:nvGraphicFramePr>
        <p:xfrm>
          <a:off x="762000" y="4953000"/>
          <a:ext cx="1550988" cy="471488"/>
        </p:xfrm>
        <a:graphic>
          <a:graphicData uri="http://schemas.openxmlformats.org/presentationml/2006/ole">
            <mc:AlternateContent xmlns:mc="http://schemas.openxmlformats.org/markup-compatibility/2006">
              <mc:Choice xmlns:v="urn:schemas-microsoft-com:vml" Requires="v">
                <p:oleObj spid="_x0000_s79880" name="公式" r:id="rId7" imgW="787320" imgH="241200" progId="Equation.3">
                  <p:embed/>
                </p:oleObj>
              </mc:Choice>
              <mc:Fallback>
                <p:oleObj name="公式" r:id="rId7" imgW="78732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4953000"/>
                        <a:ext cx="1550988" cy="471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3172" name="Object 4"/>
          <p:cNvGraphicFramePr>
            <a:graphicFrameLocks noChangeAspect="1"/>
          </p:cNvGraphicFramePr>
          <p:nvPr/>
        </p:nvGraphicFramePr>
        <p:xfrm>
          <a:off x="762000" y="5486400"/>
          <a:ext cx="1905000" cy="966788"/>
        </p:xfrm>
        <a:graphic>
          <a:graphicData uri="http://schemas.openxmlformats.org/presentationml/2006/ole">
            <mc:AlternateContent xmlns:mc="http://schemas.openxmlformats.org/markup-compatibility/2006">
              <mc:Choice xmlns:v="urn:schemas-microsoft-com:vml" Requires="v">
                <p:oleObj spid="_x0000_s79881" name="公式" r:id="rId9" imgW="1130040" imgH="571320" progId="Equation.3">
                  <p:embed/>
                </p:oleObj>
              </mc:Choice>
              <mc:Fallback>
                <p:oleObj name="公式" r:id="rId9" imgW="1130040" imgH="5713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5486400"/>
                        <a:ext cx="1905000" cy="966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3179" name="AutoShape 11"/>
          <p:cNvSpPr>
            <a:spLocks/>
          </p:cNvSpPr>
          <p:nvPr/>
        </p:nvSpPr>
        <p:spPr bwMode="auto">
          <a:xfrm>
            <a:off x="685800" y="5181600"/>
            <a:ext cx="76200" cy="1066800"/>
          </a:xfrm>
          <a:prstGeom prst="leftBrace">
            <a:avLst>
              <a:gd name="adj1" fmla="val 116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6156" name="AutoShape 12"/>
          <p:cNvSpPr>
            <a:spLocks noChangeArrowheads="1"/>
          </p:cNvSpPr>
          <p:nvPr/>
        </p:nvSpPr>
        <p:spPr bwMode="auto">
          <a:xfrm rot="10599148">
            <a:off x="228600" y="3962400"/>
            <a:ext cx="317500" cy="1597025"/>
          </a:xfrm>
          <a:prstGeom prst="curvedLeftArrow">
            <a:avLst>
              <a:gd name="adj1" fmla="val 100600"/>
              <a:gd name="adj2" fmla="val 201200"/>
              <a:gd name="adj3" fmla="val 33333"/>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63181" name="Text Box 13"/>
          <p:cNvSpPr txBox="1">
            <a:spLocks noChangeArrowheads="1"/>
          </p:cNvSpPr>
          <p:nvPr/>
        </p:nvSpPr>
        <p:spPr bwMode="auto">
          <a:xfrm>
            <a:off x="7924800" y="3352800"/>
            <a:ext cx="915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b="0">
                <a:latin typeface="Times New Roman" pitchFamily="18" charset="0"/>
                <a:ea typeface="宋体" pitchFamily="2" charset="-122"/>
              </a:rPr>
              <a:t>(8.5.15)</a:t>
            </a:r>
            <a:endParaRPr lang="en-US" altLang="zh-CN" sz="2400" b="0">
              <a:latin typeface="Times New Roman" pitchFamily="18" charset="0"/>
              <a:ea typeface="宋体" pitchFamily="2" charset="-122"/>
            </a:endParaRPr>
          </a:p>
        </p:txBody>
      </p:sp>
      <p:sp>
        <p:nvSpPr>
          <p:cNvPr id="263182" name="Text Box 14"/>
          <p:cNvSpPr txBox="1">
            <a:spLocks noChangeArrowheads="1"/>
          </p:cNvSpPr>
          <p:nvPr/>
        </p:nvSpPr>
        <p:spPr bwMode="auto">
          <a:xfrm>
            <a:off x="7924800" y="4191000"/>
            <a:ext cx="915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b="0">
                <a:latin typeface="Times New Roman" pitchFamily="18" charset="0"/>
                <a:ea typeface="宋体" pitchFamily="2" charset="-122"/>
              </a:rPr>
              <a:t>(8.5.16)</a:t>
            </a:r>
          </a:p>
        </p:txBody>
      </p:sp>
      <p:grpSp>
        <p:nvGrpSpPr>
          <p:cNvPr id="2" name="Group 15"/>
          <p:cNvGrpSpPr>
            <a:grpSpLocks/>
          </p:cNvGrpSpPr>
          <p:nvPr/>
        </p:nvGrpSpPr>
        <p:grpSpPr bwMode="auto">
          <a:xfrm>
            <a:off x="6324600" y="914400"/>
            <a:ext cx="2362200" cy="2286000"/>
            <a:chOff x="4128" y="1670"/>
            <a:chExt cx="1488" cy="1642"/>
          </a:xfrm>
        </p:grpSpPr>
        <p:sp>
          <p:nvSpPr>
            <p:cNvPr id="6161" name="Line 16"/>
            <p:cNvSpPr>
              <a:spLocks noChangeShapeType="1"/>
            </p:cNvSpPr>
            <p:nvPr/>
          </p:nvSpPr>
          <p:spPr bwMode="auto">
            <a:xfrm>
              <a:off x="4224" y="2880"/>
              <a:ext cx="1248"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2" name="Line 17"/>
            <p:cNvSpPr>
              <a:spLocks noChangeShapeType="1"/>
            </p:cNvSpPr>
            <p:nvPr/>
          </p:nvSpPr>
          <p:spPr bwMode="auto">
            <a:xfrm flipV="1">
              <a:off x="4310" y="1718"/>
              <a:ext cx="0" cy="12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3" name="Arc 18"/>
            <p:cNvSpPr>
              <a:spLocks/>
            </p:cNvSpPr>
            <p:nvPr/>
          </p:nvSpPr>
          <p:spPr bwMode="auto">
            <a:xfrm flipV="1">
              <a:off x="4312" y="2726"/>
              <a:ext cx="519" cy="156"/>
            </a:xfrm>
            <a:custGeom>
              <a:avLst/>
              <a:gdLst>
                <a:gd name="T0" fmla="*/ 0 w 22263"/>
                <a:gd name="T1" fmla="*/ 0 h 21600"/>
                <a:gd name="T2" fmla="*/ 0 w 22263"/>
                <a:gd name="T3" fmla="*/ 0 h 21600"/>
                <a:gd name="T4" fmla="*/ 0 w 22263"/>
                <a:gd name="T5" fmla="*/ 0 h 21600"/>
                <a:gd name="T6" fmla="*/ 0 60000 65536"/>
                <a:gd name="T7" fmla="*/ 0 60000 65536"/>
                <a:gd name="T8" fmla="*/ 0 60000 65536"/>
                <a:gd name="T9" fmla="*/ 0 w 22263"/>
                <a:gd name="T10" fmla="*/ 0 h 21600"/>
                <a:gd name="T11" fmla="*/ 22263 w 22263"/>
                <a:gd name="T12" fmla="*/ 21600 h 21600"/>
              </a:gdLst>
              <a:ahLst/>
              <a:cxnLst>
                <a:cxn ang="T6">
                  <a:pos x="T0" y="T1"/>
                </a:cxn>
                <a:cxn ang="T7">
                  <a:pos x="T2" y="T3"/>
                </a:cxn>
                <a:cxn ang="T8">
                  <a:pos x="T4" y="T5"/>
                </a:cxn>
              </a:cxnLst>
              <a:rect l="T9" t="T10" r="T11" b="T12"/>
              <a:pathLst>
                <a:path w="22263" h="21600" fill="none" extrusionOk="0">
                  <a:moveTo>
                    <a:pt x="-1" y="17"/>
                  </a:moveTo>
                  <a:cubicBezTo>
                    <a:pt x="291" y="5"/>
                    <a:pt x="583" y="-1"/>
                    <a:pt x="875" y="0"/>
                  </a:cubicBezTo>
                  <a:cubicBezTo>
                    <a:pt x="11638" y="0"/>
                    <a:pt x="20759" y="7924"/>
                    <a:pt x="22263" y="18582"/>
                  </a:cubicBezTo>
                </a:path>
                <a:path w="22263" h="21600" stroke="0" extrusionOk="0">
                  <a:moveTo>
                    <a:pt x="-1" y="17"/>
                  </a:moveTo>
                  <a:cubicBezTo>
                    <a:pt x="291" y="5"/>
                    <a:pt x="583" y="-1"/>
                    <a:pt x="875" y="0"/>
                  </a:cubicBezTo>
                  <a:cubicBezTo>
                    <a:pt x="11638" y="0"/>
                    <a:pt x="20759" y="7924"/>
                    <a:pt x="22263" y="18582"/>
                  </a:cubicBezTo>
                  <a:lnTo>
                    <a:pt x="875" y="2160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6164" name="Line 19"/>
            <p:cNvSpPr>
              <a:spLocks noChangeShapeType="1"/>
            </p:cNvSpPr>
            <p:nvPr/>
          </p:nvSpPr>
          <p:spPr bwMode="auto">
            <a:xfrm flipV="1">
              <a:off x="4832" y="1783"/>
              <a:ext cx="288" cy="96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5" name="Text Box 20"/>
            <p:cNvSpPr txBox="1">
              <a:spLocks noChangeArrowheads="1"/>
            </p:cNvSpPr>
            <p:nvPr/>
          </p:nvSpPr>
          <p:spPr bwMode="auto">
            <a:xfrm>
              <a:off x="4128" y="1670"/>
              <a:ext cx="187"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a:latin typeface="Times New Roman" pitchFamily="18" charset="0"/>
                  <a:ea typeface="宋体" pitchFamily="2" charset="-122"/>
                </a:rPr>
                <a:t>P</a:t>
              </a:r>
              <a:endParaRPr lang="en-US" altLang="zh-CN" sz="2400" b="0">
                <a:latin typeface="Times New Roman" pitchFamily="18" charset="0"/>
                <a:ea typeface="宋体" pitchFamily="2" charset="-122"/>
              </a:endParaRPr>
            </a:p>
          </p:txBody>
        </p:sp>
        <p:sp>
          <p:nvSpPr>
            <p:cNvPr id="6166" name="Text Box 21"/>
            <p:cNvSpPr txBox="1">
              <a:spLocks noChangeArrowheads="1"/>
            </p:cNvSpPr>
            <p:nvPr/>
          </p:nvSpPr>
          <p:spPr bwMode="auto">
            <a:xfrm>
              <a:off x="5376" y="2870"/>
              <a:ext cx="166"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a:latin typeface="Times New Roman" pitchFamily="18" charset="0"/>
                  <a:ea typeface="宋体" pitchFamily="2" charset="-122"/>
                </a:rPr>
                <a:t>J</a:t>
              </a:r>
              <a:endParaRPr lang="en-US" altLang="zh-CN" sz="2400" b="0">
                <a:latin typeface="Times New Roman" pitchFamily="18" charset="0"/>
                <a:ea typeface="宋体" pitchFamily="2" charset="-122"/>
              </a:endParaRPr>
            </a:p>
          </p:txBody>
        </p:sp>
        <p:sp>
          <p:nvSpPr>
            <p:cNvPr id="6167" name="Line 22"/>
            <p:cNvSpPr>
              <a:spLocks noChangeShapeType="1"/>
            </p:cNvSpPr>
            <p:nvPr/>
          </p:nvSpPr>
          <p:spPr bwMode="auto">
            <a:xfrm>
              <a:off x="4992" y="2256"/>
              <a:ext cx="0" cy="1056"/>
            </a:xfrm>
            <a:prstGeom prst="line">
              <a:avLst/>
            </a:prstGeom>
            <a:noFill/>
            <a:ln w="9525">
              <a:solidFill>
                <a:schemeClr val="accent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8" name="Freeform 23"/>
            <p:cNvSpPr>
              <a:spLocks/>
            </p:cNvSpPr>
            <p:nvPr/>
          </p:nvSpPr>
          <p:spPr bwMode="auto">
            <a:xfrm>
              <a:off x="4848" y="2928"/>
              <a:ext cx="288" cy="288"/>
            </a:xfrm>
            <a:custGeom>
              <a:avLst/>
              <a:gdLst>
                <a:gd name="T0" fmla="*/ 144 w 288"/>
                <a:gd name="T1" fmla="*/ 0 h 288"/>
                <a:gd name="T2" fmla="*/ 288 w 288"/>
                <a:gd name="T3" fmla="*/ 48 h 288"/>
                <a:gd name="T4" fmla="*/ 144 w 288"/>
                <a:gd name="T5" fmla="*/ 144 h 288"/>
                <a:gd name="T6" fmla="*/ 0 w 288"/>
                <a:gd name="T7" fmla="*/ 240 h 288"/>
                <a:gd name="T8" fmla="*/ 144 w 288"/>
                <a:gd name="T9" fmla="*/ 288 h 288"/>
                <a:gd name="T10" fmla="*/ 0 60000 65536"/>
                <a:gd name="T11" fmla="*/ 0 60000 65536"/>
                <a:gd name="T12" fmla="*/ 0 60000 65536"/>
                <a:gd name="T13" fmla="*/ 0 60000 65536"/>
                <a:gd name="T14" fmla="*/ 0 60000 65536"/>
                <a:gd name="T15" fmla="*/ 0 w 288"/>
                <a:gd name="T16" fmla="*/ 0 h 288"/>
                <a:gd name="T17" fmla="*/ 288 w 288"/>
                <a:gd name="T18" fmla="*/ 288 h 288"/>
              </a:gdLst>
              <a:ahLst/>
              <a:cxnLst>
                <a:cxn ang="T10">
                  <a:pos x="T0" y="T1"/>
                </a:cxn>
                <a:cxn ang="T11">
                  <a:pos x="T2" y="T3"/>
                </a:cxn>
                <a:cxn ang="T12">
                  <a:pos x="T4" y="T5"/>
                </a:cxn>
                <a:cxn ang="T13">
                  <a:pos x="T6" y="T7"/>
                </a:cxn>
                <a:cxn ang="T14">
                  <a:pos x="T8" y="T9"/>
                </a:cxn>
              </a:cxnLst>
              <a:rect l="T15" t="T16" r="T17" b="T18"/>
              <a:pathLst>
                <a:path w="288" h="288">
                  <a:moveTo>
                    <a:pt x="144" y="0"/>
                  </a:moveTo>
                  <a:cubicBezTo>
                    <a:pt x="216" y="12"/>
                    <a:pt x="288" y="24"/>
                    <a:pt x="288" y="48"/>
                  </a:cubicBezTo>
                  <a:cubicBezTo>
                    <a:pt x="288" y="72"/>
                    <a:pt x="192" y="112"/>
                    <a:pt x="144" y="144"/>
                  </a:cubicBezTo>
                  <a:cubicBezTo>
                    <a:pt x="96" y="176"/>
                    <a:pt x="0" y="216"/>
                    <a:pt x="0" y="240"/>
                  </a:cubicBezTo>
                  <a:cubicBezTo>
                    <a:pt x="0" y="264"/>
                    <a:pt x="120" y="280"/>
                    <a:pt x="144" y="288"/>
                  </a:cubicBez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6169" name="Line 24"/>
            <p:cNvSpPr>
              <a:spLocks noChangeShapeType="1"/>
            </p:cNvSpPr>
            <p:nvPr/>
          </p:nvSpPr>
          <p:spPr bwMode="auto">
            <a:xfrm>
              <a:off x="4992" y="2256"/>
              <a:ext cx="624"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0" name="Freeform 25"/>
            <p:cNvSpPr>
              <a:spLocks/>
            </p:cNvSpPr>
            <p:nvPr/>
          </p:nvSpPr>
          <p:spPr bwMode="auto">
            <a:xfrm rot="-5185316">
              <a:off x="5136" y="2064"/>
              <a:ext cx="336" cy="336"/>
            </a:xfrm>
            <a:custGeom>
              <a:avLst/>
              <a:gdLst>
                <a:gd name="T0" fmla="*/ 196 w 288"/>
                <a:gd name="T1" fmla="*/ 0 h 288"/>
                <a:gd name="T2" fmla="*/ 392 w 288"/>
                <a:gd name="T3" fmla="*/ 65 h 288"/>
                <a:gd name="T4" fmla="*/ 196 w 288"/>
                <a:gd name="T5" fmla="*/ 196 h 288"/>
                <a:gd name="T6" fmla="*/ 0 w 288"/>
                <a:gd name="T7" fmla="*/ 327 h 288"/>
                <a:gd name="T8" fmla="*/ 196 w 288"/>
                <a:gd name="T9" fmla="*/ 392 h 288"/>
                <a:gd name="T10" fmla="*/ 0 60000 65536"/>
                <a:gd name="T11" fmla="*/ 0 60000 65536"/>
                <a:gd name="T12" fmla="*/ 0 60000 65536"/>
                <a:gd name="T13" fmla="*/ 0 60000 65536"/>
                <a:gd name="T14" fmla="*/ 0 60000 65536"/>
                <a:gd name="T15" fmla="*/ 0 w 288"/>
                <a:gd name="T16" fmla="*/ 0 h 288"/>
                <a:gd name="T17" fmla="*/ 288 w 288"/>
                <a:gd name="T18" fmla="*/ 288 h 288"/>
              </a:gdLst>
              <a:ahLst/>
              <a:cxnLst>
                <a:cxn ang="T10">
                  <a:pos x="T0" y="T1"/>
                </a:cxn>
                <a:cxn ang="T11">
                  <a:pos x="T2" y="T3"/>
                </a:cxn>
                <a:cxn ang="T12">
                  <a:pos x="T4" y="T5"/>
                </a:cxn>
                <a:cxn ang="T13">
                  <a:pos x="T6" y="T7"/>
                </a:cxn>
                <a:cxn ang="T14">
                  <a:pos x="T8" y="T9"/>
                </a:cxn>
              </a:cxnLst>
              <a:rect l="T15" t="T16" r="T17" b="T18"/>
              <a:pathLst>
                <a:path w="288" h="288">
                  <a:moveTo>
                    <a:pt x="144" y="0"/>
                  </a:moveTo>
                  <a:cubicBezTo>
                    <a:pt x="216" y="12"/>
                    <a:pt x="288" y="24"/>
                    <a:pt x="288" y="48"/>
                  </a:cubicBezTo>
                  <a:cubicBezTo>
                    <a:pt x="288" y="72"/>
                    <a:pt x="192" y="112"/>
                    <a:pt x="144" y="144"/>
                  </a:cubicBezTo>
                  <a:cubicBezTo>
                    <a:pt x="96" y="176"/>
                    <a:pt x="0" y="216"/>
                    <a:pt x="0" y="240"/>
                  </a:cubicBezTo>
                  <a:cubicBezTo>
                    <a:pt x="0" y="264"/>
                    <a:pt x="120" y="280"/>
                    <a:pt x="144" y="288"/>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sp>
        <p:nvSpPr>
          <p:cNvPr id="263194" name="Text Box 26"/>
          <p:cNvSpPr txBox="1">
            <a:spLocks noChangeArrowheads="1"/>
          </p:cNvSpPr>
          <p:nvPr/>
        </p:nvSpPr>
        <p:spPr bwMode="auto">
          <a:xfrm>
            <a:off x="611188" y="981075"/>
            <a:ext cx="5618162"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buFontTx/>
              <a:buChar char="•"/>
            </a:pPr>
            <a:r>
              <a:rPr lang="en-US" altLang="zh-CN" sz="2800" b="0" dirty="0">
                <a:latin typeface="黑体" pitchFamily="49" charset="-122"/>
                <a:ea typeface="黑体" pitchFamily="49" charset="-122"/>
              </a:rPr>
              <a:t> </a:t>
            </a:r>
            <a:r>
              <a:rPr lang="zh-CN" altLang="en-US" sz="2800" dirty="0">
                <a:latin typeface="楷体" panose="02010609060101010101" pitchFamily="49" charset="-122"/>
                <a:ea typeface="楷体" panose="02010609060101010101" pitchFamily="49" charset="-122"/>
              </a:rPr>
              <a:t>光通信系统中采用</a:t>
            </a:r>
            <a:r>
              <a:rPr lang="en-US" altLang="zh-CN" sz="2800" dirty="0">
                <a:latin typeface="楷体" panose="02010609060101010101" pitchFamily="49" charset="-122"/>
                <a:ea typeface="楷体" panose="02010609060101010101" pitchFamily="49" charset="-122"/>
              </a:rPr>
              <a:t>LD</a:t>
            </a:r>
            <a:r>
              <a:rPr lang="zh-CN" altLang="en-US" sz="2800" dirty="0">
                <a:latin typeface="楷体" panose="02010609060101010101" pitchFamily="49" charset="-122"/>
                <a:ea typeface="楷体" panose="02010609060101010101" pitchFamily="49" charset="-122"/>
              </a:rPr>
              <a:t>直接调制</a:t>
            </a:r>
          </a:p>
          <a:p>
            <a:pPr algn="l" eaLnBrk="1" hangingPunct="1">
              <a:lnSpc>
                <a:spcPct val="135000"/>
              </a:lnSpc>
              <a:buFontTx/>
              <a:buChar char="•"/>
            </a:pPr>
            <a:r>
              <a:rPr lang="zh-CN" altLang="en-US" sz="2800" dirty="0">
                <a:latin typeface="楷体" panose="02010609060101010101" pitchFamily="49" charset="-122"/>
                <a:ea typeface="楷体" panose="02010609060101010101" pitchFamily="49" charset="-122"/>
              </a:rPr>
              <a:t> 调制带宽受限于</a:t>
            </a:r>
            <a:r>
              <a:rPr lang="en-US" altLang="zh-CN" sz="2800" dirty="0">
                <a:latin typeface="楷体" panose="02010609060101010101" pitchFamily="49" charset="-122"/>
                <a:ea typeface="楷体" panose="02010609060101010101" pitchFamily="49" charset="-122"/>
              </a:rPr>
              <a:t>LD</a:t>
            </a:r>
            <a:r>
              <a:rPr lang="zh-CN" altLang="en-US" sz="2800" dirty="0">
                <a:latin typeface="楷体" panose="02010609060101010101" pitchFamily="49" charset="-122"/>
                <a:ea typeface="楷体" panose="02010609060101010101" pitchFamily="49" charset="-122"/>
              </a:rPr>
              <a:t>的弛豫振荡</a:t>
            </a:r>
          </a:p>
          <a:p>
            <a:pPr algn="l" eaLnBrk="1" hangingPunct="1">
              <a:lnSpc>
                <a:spcPct val="135000"/>
              </a:lnSpc>
            </a:pPr>
            <a:r>
              <a:rPr lang="zh-CN" altLang="en-US" sz="2800" dirty="0">
                <a:latin typeface="楷体" panose="02010609060101010101" pitchFamily="49" charset="-122"/>
                <a:ea typeface="楷体" panose="02010609060101010101" pitchFamily="49" charset="-122"/>
              </a:rPr>
              <a:t>  频率</a:t>
            </a:r>
          </a:p>
        </p:txBody>
      </p:sp>
    </p:spTree>
    <p:extLst>
      <p:ext uri="{BB962C8B-B14F-4D97-AF65-F5344CB8AC3E}">
        <p14:creationId xmlns:p14="http://schemas.microsoft.com/office/powerpoint/2010/main" val="39837394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31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319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6317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317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317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6317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318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318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6317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317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6317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317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3179"/>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263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0" grpId="0"/>
      <p:bldP spid="263173" grpId="0"/>
      <p:bldP spid="263175" grpId="0" animBg="1"/>
      <p:bldP spid="263177" grpId="0"/>
      <p:bldP spid="263178" grpId="0"/>
      <p:bldP spid="263179" grpId="0" animBg="1"/>
      <p:bldP spid="263181" grpId="0"/>
      <p:bldP spid="263182" grpId="0"/>
      <p:bldP spid="26319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4194" name="Object 2"/>
          <p:cNvGraphicFramePr>
            <a:graphicFrameLocks noChangeAspect="1"/>
          </p:cNvGraphicFramePr>
          <p:nvPr/>
        </p:nvGraphicFramePr>
        <p:xfrm>
          <a:off x="555625" y="838200"/>
          <a:ext cx="3429000" cy="1325563"/>
        </p:xfrm>
        <a:graphic>
          <a:graphicData uri="http://schemas.openxmlformats.org/presentationml/2006/ole">
            <mc:AlternateContent xmlns:mc="http://schemas.openxmlformats.org/markup-compatibility/2006">
              <mc:Choice xmlns:v="urn:schemas-microsoft-com:vml" Requires="v">
                <p:oleObj spid="_x0000_s80904" name="公式" r:id="rId3" imgW="1942920" imgH="749160" progId="Equation.3">
                  <p:embed/>
                </p:oleObj>
              </mc:Choice>
              <mc:Fallback>
                <p:oleObj name="公式" r:id="rId3" imgW="1942920" imgH="749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5" y="838200"/>
                        <a:ext cx="3429000" cy="132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4195" name="Object 3"/>
          <p:cNvGraphicFramePr>
            <a:graphicFrameLocks noChangeAspect="1"/>
          </p:cNvGraphicFramePr>
          <p:nvPr/>
        </p:nvGraphicFramePr>
        <p:xfrm>
          <a:off x="4859338" y="692150"/>
          <a:ext cx="3567112" cy="1536700"/>
        </p:xfrm>
        <a:graphic>
          <a:graphicData uri="http://schemas.openxmlformats.org/presentationml/2006/ole">
            <mc:AlternateContent xmlns:mc="http://schemas.openxmlformats.org/markup-compatibility/2006">
              <mc:Choice xmlns:v="urn:schemas-microsoft-com:vml" Requires="v">
                <p:oleObj spid="_x0000_s80905" name="公式" r:id="rId5" imgW="1981080" imgH="888840" progId="Equation.3">
                  <p:embed/>
                </p:oleObj>
              </mc:Choice>
              <mc:Fallback>
                <p:oleObj name="公式" r:id="rId5" imgW="1981080" imgH="888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9338" y="692150"/>
                        <a:ext cx="3567112" cy="153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4196" name="AutoShape 4"/>
          <p:cNvSpPr>
            <a:spLocks noChangeArrowheads="1"/>
          </p:cNvSpPr>
          <p:nvPr/>
        </p:nvSpPr>
        <p:spPr bwMode="auto">
          <a:xfrm>
            <a:off x="4267200" y="1143000"/>
            <a:ext cx="381000" cy="304800"/>
          </a:xfrm>
          <a:prstGeom prst="rightArrow">
            <a:avLst>
              <a:gd name="adj1" fmla="val 50000"/>
              <a:gd name="adj2" fmla="val 31250"/>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64197" name="Text Box 5"/>
          <p:cNvSpPr txBox="1">
            <a:spLocks noChangeArrowheads="1"/>
          </p:cNvSpPr>
          <p:nvPr/>
        </p:nvSpPr>
        <p:spPr bwMode="auto">
          <a:xfrm>
            <a:off x="457200" y="228600"/>
            <a:ext cx="3636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dirty="0">
                <a:latin typeface="楷体" panose="02010609060101010101" pitchFamily="49" charset="-122"/>
                <a:ea typeface="楷体" panose="02010609060101010101" pitchFamily="49" charset="-122"/>
              </a:rPr>
              <a:t>忽略</a:t>
            </a:r>
            <a:r>
              <a:rPr lang="en-US" altLang="zh-CN" sz="2400" dirty="0">
                <a:latin typeface="楷体" panose="02010609060101010101" pitchFamily="49" charset="-122"/>
                <a:ea typeface="楷体" panose="02010609060101010101" pitchFamily="49" charset="-122"/>
              </a:rPr>
              <a:t>2</a:t>
            </a:r>
            <a:r>
              <a:rPr lang="en-US" altLang="zh-CN" sz="2400" dirty="0">
                <a:latin typeface="楷体" panose="02010609060101010101" pitchFamily="49" charset="-122"/>
                <a:ea typeface="楷体" panose="02010609060101010101" pitchFamily="49" charset="-122"/>
                <a:sym typeface="Symbol" pitchFamily="18" charset="2"/>
              </a:rPr>
              <a:t></a:t>
            </a:r>
            <a:r>
              <a:rPr lang="zh-CN" altLang="en-US" sz="2400" dirty="0">
                <a:latin typeface="楷体" panose="02010609060101010101" pitchFamily="49" charset="-122"/>
                <a:ea typeface="楷体" panose="02010609060101010101" pitchFamily="49" charset="-122"/>
                <a:sym typeface="Symbol" pitchFamily="18" charset="2"/>
              </a:rPr>
              <a:t>的高频项，可解得</a:t>
            </a:r>
            <a:endParaRPr lang="zh-CN" altLang="en-US" sz="2800" dirty="0">
              <a:latin typeface="楷体" panose="02010609060101010101" pitchFamily="49" charset="-122"/>
              <a:ea typeface="楷体" panose="02010609060101010101" pitchFamily="49" charset="-122"/>
            </a:endParaRPr>
          </a:p>
        </p:txBody>
      </p:sp>
      <p:sp>
        <p:nvSpPr>
          <p:cNvPr id="264198" name="Oval 6"/>
          <p:cNvSpPr>
            <a:spLocks noChangeArrowheads="1"/>
          </p:cNvSpPr>
          <p:nvPr/>
        </p:nvSpPr>
        <p:spPr bwMode="auto">
          <a:xfrm>
            <a:off x="4899025" y="685800"/>
            <a:ext cx="609600" cy="8382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264199" name="Text Box 7"/>
          <p:cNvSpPr txBox="1">
            <a:spLocks noChangeArrowheads="1"/>
          </p:cNvSpPr>
          <p:nvPr/>
        </p:nvSpPr>
        <p:spPr bwMode="auto">
          <a:xfrm>
            <a:off x="4114800" y="1600200"/>
            <a:ext cx="69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000" dirty="0">
                <a:latin typeface="Times New Roman" pitchFamily="18" charset="0"/>
                <a:ea typeface="楷体" panose="02010609060101010101" pitchFamily="49" charset="-122"/>
              </a:rPr>
              <a:t>其中</a:t>
            </a:r>
            <a:endParaRPr lang="zh-CN" altLang="en-US" sz="2400" dirty="0">
              <a:latin typeface="Times New Roman" pitchFamily="18" charset="0"/>
              <a:ea typeface="楷体" panose="02010609060101010101" pitchFamily="49" charset="-122"/>
            </a:endParaRPr>
          </a:p>
        </p:txBody>
      </p:sp>
      <p:sp>
        <p:nvSpPr>
          <p:cNvPr id="264200" name="Text Box 8"/>
          <p:cNvSpPr txBox="1">
            <a:spLocks noChangeArrowheads="1"/>
          </p:cNvSpPr>
          <p:nvPr/>
        </p:nvSpPr>
        <p:spPr bwMode="auto">
          <a:xfrm>
            <a:off x="2901950" y="1790700"/>
            <a:ext cx="1022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b="0">
                <a:latin typeface="Times New Roman" pitchFamily="18" charset="0"/>
                <a:ea typeface="宋体" pitchFamily="2" charset="-122"/>
              </a:rPr>
              <a:t>(10.5.21)</a:t>
            </a:r>
          </a:p>
        </p:txBody>
      </p:sp>
      <p:sp>
        <p:nvSpPr>
          <p:cNvPr id="264202" name="Rectangle 10"/>
          <p:cNvSpPr>
            <a:spLocks noChangeArrowheads="1"/>
          </p:cNvSpPr>
          <p:nvPr/>
        </p:nvSpPr>
        <p:spPr bwMode="auto">
          <a:xfrm>
            <a:off x="7261225" y="914400"/>
            <a:ext cx="1022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b="0">
                <a:latin typeface="Times New Roman" pitchFamily="18" charset="0"/>
                <a:ea typeface="宋体" pitchFamily="2" charset="-122"/>
              </a:rPr>
              <a:t>(10.5.22)</a:t>
            </a:r>
          </a:p>
        </p:txBody>
      </p:sp>
      <p:grpSp>
        <p:nvGrpSpPr>
          <p:cNvPr id="2" name="Group 11"/>
          <p:cNvGrpSpPr>
            <a:grpSpLocks/>
          </p:cNvGrpSpPr>
          <p:nvPr/>
        </p:nvGrpSpPr>
        <p:grpSpPr bwMode="auto">
          <a:xfrm>
            <a:off x="533400" y="2362200"/>
            <a:ext cx="3822700" cy="488950"/>
            <a:chOff x="336" y="1776"/>
            <a:chExt cx="2221" cy="308"/>
          </a:xfrm>
        </p:grpSpPr>
        <p:graphicFrame>
          <p:nvGraphicFramePr>
            <p:cNvPr id="7175" name="Object 12"/>
            <p:cNvGraphicFramePr>
              <a:graphicFrameLocks noChangeAspect="1"/>
            </p:cNvGraphicFramePr>
            <p:nvPr/>
          </p:nvGraphicFramePr>
          <p:xfrm>
            <a:off x="336" y="1824"/>
            <a:ext cx="446" cy="235"/>
          </p:xfrm>
          <a:graphic>
            <a:graphicData uri="http://schemas.openxmlformats.org/presentationml/2006/ole">
              <mc:AlternateContent xmlns:mc="http://schemas.openxmlformats.org/markup-compatibility/2006">
                <mc:Choice xmlns:v="urn:schemas-microsoft-com:vml" Requires="v">
                  <p:oleObj spid="_x0000_s80906" name="公式" r:id="rId7" imgW="393480" imgH="215640" progId="Equation.3">
                    <p:embed/>
                  </p:oleObj>
                </mc:Choice>
                <mc:Fallback>
                  <p:oleObj name="公式" r:id="rId7" imgW="3934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 y="1824"/>
                          <a:ext cx="446"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92" name="Text Box 13"/>
            <p:cNvSpPr txBox="1">
              <a:spLocks noChangeArrowheads="1"/>
            </p:cNvSpPr>
            <p:nvPr/>
          </p:nvSpPr>
          <p:spPr bwMode="auto">
            <a:xfrm>
              <a:off x="768" y="1776"/>
              <a:ext cx="1789"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600" dirty="0">
                  <a:latin typeface="楷体" panose="02010609060101010101" pitchFamily="49" charset="-122"/>
                  <a:ea typeface="楷体" panose="02010609060101010101" pitchFamily="49" charset="-122"/>
                </a:rPr>
                <a:t>反映</a:t>
              </a:r>
              <a:r>
                <a:rPr lang="en-US" altLang="zh-CN" sz="2600" dirty="0">
                  <a:latin typeface="楷体" panose="02010609060101010101" pitchFamily="49" charset="-122"/>
                  <a:ea typeface="楷体" panose="02010609060101010101" pitchFamily="49" charset="-122"/>
                </a:rPr>
                <a:t>LD</a:t>
              </a:r>
              <a:r>
                <a:rPr lang="zh-CN" altLang="en-US" sz="2600" dirty="0">
                  <a:latin typeface="楷体" panose="02010609060101010101" pitchFamily="49" charset="-122"/>
                  <a:ea typeface="楷体" panose="02010609060101010101" pitchFamily="49" charset="-122"/>
                </a:rPr>
                <a:t>的调制特性</a:t>
              </a:r>
            </a:p>
          </p:txBody>
        </p:sp>
      </p:grpSp>
      <p:grpSp>
        <p:nvGrpSpPr>
          <p:cNvPr id="3" name="Group 25"/>
          <p:cNvGrpSpPr>
            <a:grpSpLocks/>
          </p:cNvGrpSpPr>
          <p:nvPr/>
        </p:nvGrpSpPr>
        <p:grpSpPr bwMode="auto">
          <a:xfrm>
            <a:off x="228600" y="3124200"/>
            <a:ext cx="5029200" cy="2684463"/>
            <a:chOff x="144" y="1968"/>
            <a:chExt cx="3168" cy="1691"/>
          </a:xfrm>
        </p:grpSpPr>
        <p:pic>
          <p:nvPicPr>
            <p:cNvPr id="7187" name="Picture 14" descr="4"/>
            <p:cNvPicPr>
              <a:picLocks noChangeAspect="1" noChangeArrowheads="1"/>
            </p:cNvPicPr>
            <p:nvPr/>
          </p:nvPicPr>
          <p:blipFill>
            <a:blip r:embed="rId9" cstate="print">
              <a:lum bright="-30000" contrast="66000"/>
              <a:extLst>
                <a:ext uri="{28A0092B-C50C-407E-A947-70E740481C1C}">
                  <a14:useLocalDpi xmlns:a14="http://schemas.microsoft.com/office/drawing/2010/main" val="0"/>
                </a:ext>
              </a:extLst>
            </a:blip>
            <a:srcRect r="11267"/>
            <a:stretch>
              <a:fillRect/>
            </a:stretch>
          </p:blipFill>
          <p:spPr bwMode="auto">
            <a:xfrm>
              <a:off x="144" y="1968"/>
              <a:ext cx="3168" cy="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Oval 15"/>
            <p:cNvSpPr>
              <a:spLocks noChangeArrowheads="1"/>
            </p:cNvSpPr>
            <p:nvPr/>
          </p:nvSpPr>
          <p:spPr bwMode="auto">
            <a:xfrm>
              <a:off x="1892" y="2190"/>
              <a:ext cx="48" cy="4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7189" name="Oval 16"/>
            <p:cNvSpPr>
              <a:spLocks noChangeArrowheads="1"/>
            </p:cNvSpPr>
            <p:nvPr/>
          </p:nvSpPr>
          <p:spPr bwMode="auto">
            <a:xfrm>
              <a:off x="2140" y="2064"/>
              <a:ext cx="48" cy="4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7190" name="Oval 17"/>
            <p:cNvSpPr>
              <a:spLocks noChangeArrowheads="1"/>
            </p:cNvSpPr>
            <p:nvPr/>
          </p:nvSpPr>
          <p:spPr bwMode="auto">
            <a:xfrm>
              <a:off x="2228" y="2132"/>
              <a:ext cx="48" cy="4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7191" name="Oval 18"/>
            <p:cNvSpPr>
              <a:spLocks noChangeArrowheads="1"/>
            </p:cNvSpPr>
            <p:nvPr/>
          </p:nvSpPr>
          <p:spPr bwMode="auto">
            <a:xfrm>
              <a:off x="2372" y="2218"/>
              <a:ext cx="48" cy="4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sp>
        <p:nvSpPr>
          <p:cNvPr id="264211" name="Rectangle 19"/>
          <p:cNvSpPr>
            <a:spLocks noChangeArrowheads="1"/>
          </p:cNvSpPr>
          <p:nvPr/>
        </p:nvSpPr>
        <p:spPr bwMode="auto">
          <a:xfrm>
            <a:off x="5105400" y="2286000"/>
            <a:ext cx="3429000"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30000"/>
              </a:lnSpc>
            </a:pPr>
            <a:r>
              <a:rPr lang="en-US" altLang="zh-CN" sz="2600" b="0" dirty="0">
                <a:latin typeface="Symbol" pitchFamily="18" charset="2"/>
                <a:ea typeface="黑体" pitchFamily="49" charset="-122"/>
                <a:sym typeface="Symbol" pitchFamily="18" charset="2"/>
              </a:rPr>
              <a:t> </a:t>
            </a:r>
            <a:r>
              <a:rPr lang="zh-CN" altLang="en-US" sz="2600" dirty="0">
                <a:latin typeface="楷体" panose="02010609060101010101" pitchFamily="49" charset="-122"/>
                <a:ea typeface="楷体" panose="02010609060101010101" pitchFamily="49" charset="-122"/>
              </a:rPr>
              <a:t>在</a:t>
            </a:r>
            <a:r>
              <a:rPr lang="zh-CN" altLang="en-US" sz="2600" dirty="0">
                <a:solidFill>
                  <a:srgbClr val="FF3399"/>
                </a:solidFill>
                <a:latin typeface="楷体" panose="02010609060101010101" pitchFamily="49" charset="-122"/>
                <a:ea typeface="楷体" panose="02010609060101010101" pitchFamily="49" charset="-122"/>
              </a:rPr>
              <a:t>低频</a:t>
            </a:r>
            <a:r>
              <a:rPr lang="zh-CN" altLang="en-US" sz="2600" dirty="0">
                <a:latin typeface="楷体" panose="02010609060101010101" pitchFamily="49" charset="-122"/>
                <a:ea typeface="楷体" panose="02010609060101010101" pitchFamily="49" charset="-122"/>
              </a:rPr>
              <a:t>端响应平坦</a:t>
            </a:r>
            <a:r>
              <a:rPr lang="en-US" altLang="zh-CN" sz="2600" dirty="0">
                <a:latin typeface="楷体" panose="02010609060101010101" pitchFamily="49" charset="-122"/>
                <a:ea typeface="楷体" panose="02010609060101010101" pitchFamily="49" charset="-122"/>
              </a:rPr>
              <a:t>;</a:t>
            </a:r>
            <a:r>
              <a:rPr lang="en-US" altLang="zh-CN" sz="2600" b="0" dirty="0">
                <a:ea typeface="黑体" pitchFamily="49" charset="-122"/>
              </a:rPr>
              <a:t> </a:t>
            </a:r>
          </a:p>
          <a:p>
            <a:pPr algn="l" eaLnBrk="1" hangingPunct="1">
              <a:lnSpc>
                <a:spcPct val="130000"/>
              </a:lnSpc>
              <a:buFont typeface="Symbol" pitchFamily="18" charset="2"/>
              <a:buChar char=" "/>
            </a:pPr>
            <a:r>
              <a:rPr lang="en-US" altLang="zh-CN" sz="2600" b="0" dirty="0">
                <a:solidFill>
                  <a:srgbClr val="D60093"/>
                </a:solidFill>
                <a:latin typeface="Symbol" pitchFamily="18" charset="2"/>
                <a:ea typeface="黑体" pitchFamily="49" charset="-122"/>
              </a:rPr>
              <a:t>   W</a:t>
            </a:r>
            <a:r>
              <a:rPr lang="en-US" altLang="zh-CN" sz="2600" b="0" dirty="0">
                <a:solidFill>
                  <a:srgbClr val="D60093"/>
                </a:solidFill>
                <a:ea typeface="黑体" pitchFamily="49" charset="-122"/>
              </a:rPr>
              <a:t>=</a:t>
            </a:r>
            <a:r>
              <a:rPr lang="en-US" altLang="zh-CN" sz="2600" b="0" dirty="0">
                <a:solidFill>
                  <a:srgbClr val="D60093"/>
                </a:solidFill>
                <a:latin typeface="Symbol" pitchFamily="18" charset="2"/>
                <a:ea typeface="黑体" pitchFamily="49" charset="-122"/>
              </a:rPr>
              <a:t>W</a:t>
            </a:r>
            <a:r>
              <a:rPr lang="en-US" altLang="zh-CN" sz="2600" b="0" baseline="-25000" dirty="0">
                <a:solidFill>
                  <a:srgbClr val="D60093"/>
                </a:solidFill>
                <a:ea typeface="黑体" pitchFamily="49" charset="-122"/>
              </a:rPr>
              <a:t>R</a:t>
            </a:r>
            <a:r>
              <a:rPr lang="zh-CN" altLang="en-US" sz="2600" dirty="0">
                <a:ea typeface="楷体" panose="02010609060101010101" pitchFamily="49" charset="-122"/>
              </a:rPr>
              <a:t>处有最大值</a:t>
            </a:r>
          </a:p>
          <a:p>
            <a:pPr algn="l" eaLnBrk="1" hangingPunct="1">
              <a:lnSpc>
                <a:spcPct val="130000"/>
              </a:lnSpc>
              <a:buFont typeface="Symbol" pitchFamily="18" charset="2"/>
              <a:buNone/>
            </a:pPr>
            <a:r>
              <a:rPr lang="zh-CN" altLang="en-US" sz="2600" b="0" dirty="0">
                <a:latin typeface="Symbol" pitchFamily="18" charset="2"/>
                <a:ea typeface="黑体" pitchFamily="49" charset="-122"/>
                <a:sym typeface="Symbol" pitchFamily="18" charset="2"/>
              </a:rPr>
              <a:t></a:t>
            </a:r>
            <a:r>
              <a:rPr lang="zh-CN" altLang="en-US" sz="2600" b="0" dirty="0">
                <a:solidFill>
                  <a:srgbClr val="D60093"/>
                </a:solidFill>
                <a:latin typeface="Symbol" pitchFamily="18" charset="2"/>
                <a:ea typeface="黑体" pitchFamily="49" charset="-122"/>
                <a:sym typeface="Symbol" pitchFamily="18" charset="2"/>
              </a:rPr>
              <a:t>  </a:t>
            </a:r>
            <a:r>
              <a:rPr lang="en-US" altLang="zh-CN" sz="2600" b="0" dirty="0">
                <a:solidFill>
                  <a:srgbClr val="D60093"/>
                </a:solidFill>
                <a:latin typeface="Symbol" pitchFamily="18" charset="2"/>
                <a:ea typeface="黑体" pitchFamily="49" charset="-122"/>
              </a:rPr>
              <a:t>W</a:t>
            </a:r>
            <a:r>
              <a:rPr lang="en-US" altLang="zh-CN" sz="2600" b="0" baseline="-25000" dirty="0">
                <a:solidFill>
                  <a:srgbClr val="D60093"/>
                </a:solidFill>
                <a:ea typeface="黑体" pitchFamily="49" charset="-122"/>
              </a:rPr>
              <a:t>R</a:t>
            </a:r>
            <a:r>
              <a:rPr lang="zh-CN" altLang="en-US" sz="2600" dirty="0">
                <a:ea typeface="楷体" panose="02010609060101010101" pitchFamily="49" charset="-122"/>
              </a:rPr>
              <a:t>为弛豫振荡频率</a:t>
            </a:r>
            <a:endParaRPr lang="zh-CN" altLang="en-US" sz="2600" b="0" dirty="0">
              <a:ea typeface="黑体" pitchFamily="49" charset="-122"/>
            </a:endParaRPr>
          </a:p>
        </p:txBody>
      </p:sp>
      <p:graphicFrame>
        <p:nvGraphicFramePr>
          <p:cNvPr id="264212" name="Object 20"/>
          <p:cNvGraphicFramePr>
            <a:graphicFrameLocks noChangeAspect="1"/>
          </p:cNvGraphicFramePr>
          <p:nvPr/>
        </p:nvGraphicFramePr>
        <p:xfrm>
          <a:off x="5486400" y="3886200"/>
          <a:ext cx="3276600" cy="1079500"/>
        </p:xfrm>
        <a:graphic>
          <a:graphicData uri="http://schemas.openxmlformats.org/presentationml/2006/ole">
            <mc:AlternateContent xmlns:mc="http://schemas.openxmlformats.org/markup-compatibility/2006">
              <mc:Choice xmlns:v="urn:schemas-microsoft-com:vml" Requires="v">
                <p:oleObj spid="_x0000_s80907" name="公式" r:id="rId10" imgW="1765080" imgH="583920" progId="Equation.3">
                  <p:embed/>
                </p:oleObj>
              </mc:Choice>
              <mc:Fallback>
                <p:oleObj name="公式" r:id="rId10" imgW="1765080" imgH="58392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6400" y="3886200"/>
                        <a:ext cx="327660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4213" name="Object 21"/>
          <p:cNvGraphicFramePr>
            <a:graphicFrameLocks noChangeAspect="1"/>
          </p:cNvGraphicFramePr>
          <p:nvPr/>
        </p:nvGraphicFramePr>
        <p:xfrm>
          <a:off x="7467600" y="5029200"/>
          <a:ext cx="1450975" cy="866775"/>
        </p:xfrm>
        <a:graphic>
          <a:graphicData uri="http://schemas.openxmlformats.org/presentationml/2006/ole">
            <mc:AlternateContent xmlns:mc="http://schemas.openxmlformats.org/markup-compatibility/2006">
              <mc:Choice xmlns:v="urn:schemas-microsoft-com:vml" Requires="v">
                <p:oleObj spid="_x0000_s80908" name="公式" r:id="rId12" imgW="787320" imgH="469800" progId="Equation.3">
                  <p:embed/>
                </p:oleObj>
              </mc:Choice>
              <mc:Fallback>
                <p:oleObj name="公式" r:id="rId12" imgW="787320" imgH="469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67600" y="5029200"/>
                        <a:ext cx="1450975" cy="8667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4214" name="AutoShape 22"/>
          <p:cNvSpPr>
            <a:spLocks noChangeArrowheads="1"/>
          </p:cNvSpPr>
          <p:nvPr/>
        </p:nvSpPr>
        <p:spPr bwMode="auto">
          <a:xfrm>
            <a:off x="7086600" y="5334000"/>
            <a:ext cx="304800" cy="228600"/>
          </a:xfrm>
          <a:prstGeom prst="rightArrow">
            <a:avLst>
              <a:gd name="adj1" fmla="val 50000"/>
              <a:gd name="adj2" fmla="val 33333"/>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264215" name="Object 23"/>
          <p:cNvGraphicFramePr>
            <a:graphicFrameLocks noChangeAspect="1"/>
          </p:cNvGraphicFramePr>
          <p:nvPr/>
        </p:nvGraphicFramePr>
        <p:xfrm>
          <a:off x="4267200" y="5257800"/>
          <a:ext cx="2743200" cy="376238"/>
        </p:xfrm>
        <a:graphic>
          <a:graphicData uri="http://schemas.openxmlformats.org/presentationml/2006/ole">
            <mc:AlternateContent xmlns:mc="http://schemas.openxmlformats.org/markup-compatibility/2006">
              <mc:Choice xmlns:v="urn:schemas-microsoft-com:vml" Requires="v">
                <p:oleObj spid="_x0000_s80909" name="公式" r:id="rId14" imgW="1815840" imgH="253800" progId="Equation.3">
                  <p:embed/>
                </p:oleObj>
              </mc:Choice>
              <mc:Fallback>
                <p:oleObj name="公式" r:id="rId14" imgW="1815840" imgH="2538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67200" y="5257800"/>
                        <a:ext cx="2743200"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4216" name="Rectangle 24"/>
          <p:cNvSpPr>
            <a:spLocks noChangeArrowheads="1"/>
          </p:cNvSpPr>
          <p:nvPr/>
        </p:nvSpPr>
        <p:spPr bwMode="auto">
          <a:xfrm>
            <a:off x="457200" y="5767388"/>
            <a:ext cx="5524269" cy="605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40000"/>
              </a:lnSpc>
              <a:buFontTx/>
              <a:buChar char="•"/>
            </a:pPr>
            <a:r>
              <a:rPr lang="en-US" altLang="zh-CN" sz="2400" dirty="0">
                <a:solidFill>
                  <a:schemeClr val="accent2"/>
                </a:solidFill>
                <a:latin typeface="楷体" panose="02010609060101010101" pitchFamily="49" charset="-122"/>
                <a:ea typeface="楷体" panose="02010609060101010101" pitchFamily="49" charset="-122"/>
              </a:rPr>
              <a:t> </a:t>
            </a:r>
            <a:r>
              <a:rPr lang="zh-CN" altLang="en-US" sz="2800" dirty="0">
                <a:solidFill>
                  <a:schemeClr val="accent2"/>
                </a:solidFill>
                <a:latin typeface="楷体" panose="02010609060101010101" pitchFamily="49" charset="-122"/>
                <a:ea typeface="楷体" panose="02010609060101010101" pitchFamily="49" charset="-122"/>
              </a:rPr>
              <a:t>提高调制带宽的途径</a:t>
            </a:r>
            <a:r>
              <a:rPr lang="zh-CN" altLang="en-US" sz="2800" dirty="0">
                <a:latin typeface="楷体" panose="02010609060101010101" pitchFamily="49" charset="-122"/>
                <a:ea typeface="楷体" panose="02010609060101010101" pitchFamily="49" charset="-122"/>
              </a:rPr>
              <a:t>（思考？）</a:t>
            </a:r>
          </a:p>
        </p:txBody>
      </p:sp>
    </p:spTree>
    <p:extLst>
      <p:ext uri="{BB962C8B-B14F-4D97-AF65-F5344CB8AC3E}">
        <p14:creationId xmlns:p14="http://schemas.microsoft.com/office/powerpoint/2010/main" val="9942484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419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419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420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419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6419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419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420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4198"/>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4211"/>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26421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264215"/>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4214"/>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264213"/>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4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6" grpId="0" animBg="1"/>
      <p:bldP spid="264198" grpId="0" animBg="1"/>
      <p:bldP spid="264199" grpId="0"/>
      <p:bldP spid="264200" grpId="0"/>
      <p:bldP spid="264202" grpId="0"/>
      <p:bldP spid="264211" grpId="0"/>
      <p:bldP spid="264214" grpId="0" animBg="1"/>
      <p:bldP spid="2642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ext Box 2"/>
          <p:cNvSpPr txBox="1">
            <a:spLocks noChangeArrowheads="1"/>
          </p:cNvSpPr>
          <p:nvPr/>
        </p:nvSpPr>
        <p:spPr bwMode="auto">
          <a:xfrm>
            <a:off x="47625" y="207963"/>
            <a:ext cx="9117013"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sz="2800" dirty="0">
                <a:solidFill>
                  <a:srgbClr val="FF3399"/>
                </a:solidFill>
                <a:latin typeface="楷体" panose="02010609060101010101" pitchFamily="49" charset="-122"/>
                <a:ea typeface="楷体" panose="02010609060101010101" pitchFamily="49" charset="-122"/>
              </a:rPr>
              <a:t>(3) </a:t>
            </a:r>
            <a:r>
              <a:rPr lang="zh-CN" altLang="en-US" sz="2800" dirty="0">
                <a:solidFill>
                  <a:srgbClr val="FF3399"/>
                </a:solidFill>
                <a:latin typeface="楷体" panose="02010609060101010101" pitchFamily="49" charset="-122"/>
                <a:ea typeface="楷体" panose="02010609060101010101" pitchFamily="49" charset="-122"/>
              </a:rPr>
              <a:t>利用弛豫振荡特性通过微波大信号调制获得超短脉冲</a:t>
            </a:r>
          </a:p>
          <a:p>
            <a:pPr algn="l">
              <a:lnSpc>
                <a:spcPct val="130000"/>
              </a:lnSpc>
            </a:pPr>
            <a:r>
              <a:rPr lang="zh-CN" altLang="en-US" sz="2800" b="0" dirty="0">
                <a:solidFill>
                  <a:srgbClr val="FF3399"/>
                </a:solidFill>
                <a:ea typeface="黑体" pitchFamily="49" charset="-122"/>
              </a:rPr>
              <a:t>         </a:t>
            </a:r>
            <a:r>
              <a:rPr lang="zh-CN" altLang="en-US" sz="2800" b="0" dirty="0">
                <a:ea typeface="黑体" pitchFamily="49" charset="-122"/>
              </a:rPr>
              <a:t>－ </a:t>
            </a:r>
            <a:r>
              <a:rPr lang="zh-CN" altLang="en-US" sz="2800" dirty="0">
                <a:latin typeface="楷体" panose="02010609060101010101" pitchFamily="49" charset="-122"/>
                <a:ea typeface="楷体" panose="02010609060101010101" pitchFamily="49" charset="-122"/>
              </a:rPr>
              <a:t>增益开关</a:t>
            </a:r>
            <a:r>
              <a:rPr lang="en-US" altLang="zh-CN" sz="2800" dirty="0">
                <a:latin typeface="楷体" panose="02010609060101010101" pitchFamily="49" charset="-122"/>
                <a:ea typeface="楷体" panose="02010609060101010101" pitchFamily="49" charset="-122"/>
              </a:rPr>
              <a:t>DFB</a:t>
            </a:r>
            <a:r>
              <a:rPr lang="zh-CN" altLang="en-US" sz="2800" dirty="0">
                <a:latin typeface="楷体" panose="02010609060101010101" pitchFamily="49" charset="-122"/>
                <a:ea typeface="楷体" panose="02010609060101010101" pitchFamily="49" charset="-122"/>
              </a:rPr>
              <a:t>激光器</a:t>
            </a:r>
            <a:r>
              <a:rPr lang="zh-CN" altLang="en-US" sz="2800" b="0" dirty="0">
                <a:ea typeface="黑体" pitchFamily="49" charset="-122"/>
              </a:rPr>
              <a:t> </a:t>
            </a:r>
            <a:r>
              <a:rPr lang="en-US" altLang="zh-CN" sz="2800" b="0" dirty="0">
                <a:ea typeface="黑体" pitchFamily="49" charset="-122"/>
              </a:rPr>
              <a:t>(</a:t>
            </a:r>
            <a:r>
              <a:rPr lang="en-US" altLang="zh-CN" sz="2400" b="0" dirty="0">
                <a:ea typeface="黑体" pitchFamily="49" charset="-122"/>
              </a:rPr>
              <a:t>Gain Switched-DFB</a:t>
            </a:r>
            <a:r>
              <a:rPr lang="en-US" altLang="zh-CN" sz="2800" b="0" dirty="0">
                <a:ea typeface="黑体" pitchFamily="49" charset="-122"/>
              </a:rPr>
              <a:t>)</a:t>
            </a:r>
          </a:p>
        </p:txBody>
      </p:sp>
      <p:sp>
        <p:nvSpPr>
          <p:cNvPr id="265219" name="Text Box 3"/>
          <p:cNvSpPr txBox="1">
            <a:spLocks noChangeArrowheads="1"/>
          </p:cNvSpPr>
          <p:nvPr/>
        </p:nvSpPr>
        <p:spPr bwMode="auto">
          <a:xfrm>
            <a:off x="381000" y="1600200"/>
            <a:ext cx="8512175"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30000"/>
              </a:lnSpc>
              <a:buFontTx/>
              <a:buChar char="•"/>
            </a:pPr>
            <a:r>
              <a:rPr lang="en-US" altLang="zh-CN" sz="2400" dirty="0">
                <a:solidFill>
                  <a:schemeClr val="accent2"/>
                </a:solidFill>
                <a:latin typeface="楷体" panose="02010609060101010101" pitchFamily="49" charset="-122"/>
                <a:ea typeface="楷体" panose="02010609060101010101" pitchFamily="49" charset="-122"/>
              </a:rPr>
              <a:t> </a:t>
            </a:r>
            <a:r>
              <a:rPr lang="zh-CN" altLang="en-US" sz="2600" dirty="0">
                <a:solidFill>
                  <a:schemeClr val="accent2"/>
                </a:solidFill>
                <a:latin typeface="楷体" panose="02010609060101010101" pitchFamily="49" charset="-122"/>
                <a:ea typeface="楷体" panose="02010609060101010101" pitchFamily="49" charset="-122"/>
              </a:rPr>
              <a:t>工作原理：</a:t>
            </a:r>
            <a:r>
              <a:rPr lang="zh-CN" altLang="en-US" sz="2600" b="0" dirty="0">
                <a:solidFill>
                  <a:schemeClr val="accent2"/>
                </a:solidFill>
                <a:ea typeface="黑体" pitchFamily="49" charset="-122"/>
              </a:rPr>
              <a:t>                                      </a:t>
            </a:r>
            <a:r>
              <a:rPr lang="en-US" altLang="zh-CN" sz="2600" b="0" i="1" dirty="0">
                <a:solidFill>
                  <a:srgbClr val="800000"/>
                </a:solidFill>
                <a:latin typeface="Times New Roman" pitchFamily="18" charset="0"/>
                <a:ea typeface="黑体" pitchFamily="49" charset="-122"/>
              </a:rPr>
              <a:t>W</a:t>
            </a:r>
            <a:r>
              <a:rPr lang="en-US" altLang="zh-CN" sz="2600" b="0" i="1" baseline="-25000" dirty="0">
                <a:solidFill>
                  <a:srgbClr val="800000"/>
                </a:solidFill>
                <a:latin typeface="Times New Roman" pitchFamily="18" charset="0"/>
                <a:ea typeface="黑体" pitchFamily="49" charset="-122"/>
              </a:rPr>
              <a:t>03</a:t>
            </a:r>
            <a:r>
              <a:rPr lang="en-US" altLang="zh-CN" sz="2600" b="0" i="1" dirty="0">
                <a:solidFill>
                  <a:srgbClr val="800000"/>
                </a:solidFill>
                <a:latin typeface="Times New Roman" pitchFamily="18" charset="0"/>
                <a:ea typeface="黑体" pitchFamily="49" charset="-122"/>
                <a:sym typeface="Symbol" pitchFamily="18" charset="2"/>
              </a:rPr>
              <a:t> </a:t>
            </a:r>
            <a:r>
              <a:rPr lang="en-US" altLang="zh-CN" sz="2600" b="0" i="1" dirty="0">
                <a:solidFill>
                  <a:srgbClr val="800000"/>
                </a:solidFill>
                <a:latin typeface="Symbol" pitchFamily="18" charset="2"/>
                <a:ea typeface="黑体" pitchFamily="49" charset="-122"/>
                <a:sym typeface="Symbol" pitchFamily="18" charset="2"/>
              </a:rPr>
              <a:t>j</a:t>
            </a:r>
            <a:r>
              <a:rPr lang="en-US" altLang="zh-CN" sz="2600" b="0" i="1" dirty="0">
                <a:solidFill>
                  <a:srgbClr val="800000"/>
                </a:solidFill>
                <a:latin typeface="Times New Roman" pitchFamily="18" charset="0"/>
                <a:ea typeface="黑体" pitchFamily="49" charset="-122"/>
                <a:sym typeface="Symbol" pitchFamily="18" charset="2"/>
              </a:rPr>
              <a:t>,  </a:t>
            </a:r>
            <a:r>
              <a:rPr lang="en-US" altLang="zh-CN" sz="2600" b="0" i="1" dirty="0">
                <a:solidFill>
                  <a:srgbClr val="800000"/>
                </a:solidFill>
                <a:latin typeface="Symbol" pitchFamily="18" charset="2"/>
                <a:ea typeface="黑体" pitchFamily="49" charset="-122"/>
                <a:sym typeface="Symbol" pitchFamily="18" charset="2"/>
              </a:rPr>
              <a:t>w</a:t>
            </a:r>
            <a:r>
              <a:rPr lang="en-US" altLang="zh-CN" sz="2600" b="0" i="1" dirty="0">
                <a:solidFill>
                  <a:srgbClr val="800000"/>
                </a:solidFill>
                <a:latin typeface="Times New Roman" pitchFamily="18" charset="0"/>
                <a:ea typeface="黑体" pitchFamily="49" charset="-122"/>
                <a:sym typeface="Symbol" pitchFamily="18" charset="2"/>
              </a:rPr>
              <a:t></a:t>
            </a:r>
            <a:endParaRPr lang="en-US" altLang="zh-CN" sz="2600" b="0" dirty="0">
              <a:solidFill>
                <a:schemeClr val="accent2"/>
              </a:solidFill>
              <a:ea typeface="黑体" pitchFamily="49" charset="-122"/>
            </a:endParaRPr>
          </a:p>
          <a:p>
            <a:pPr algn="l">
              <a:lnSpc>
                <a:spcPct val="130000"/>
              </a:lnSpc>
            </a:pPr>
            <a:r>
              <a:rPr lang="en-US" altLang="zh-CN" sz="2600" b="0" dirty="0">
                <a:ea typeface="黑体" pitchFamily="49" charset="-122"/>
              </a:rPr>
              <a:t>  </a:t>
            </a:r>
            <a:r>
              <a:rPr lang="zh-CN" altLang="en-US" sz="2600" dirty="0">
                <a:latin typeface="楷体" panose="02010609060101010101" pitchFamily="49" charset="-122"/>
                <a:ea typeface="楷体" panose="02010609060101010101" pitchFamily="49" charset="-122"/>
              </a:rPr>
              <a:t>在</a:t>
            </a:r>
            <a:r>
              <a:rPr lang="en-US" altLang="zh-CN" sz="2600" dirty="0">
                <a:latin typeface="楷体" panose="02010609060101010101" pitchFamily="49" charset="-122"/>
                <a:ea typeface="楷体" panose="02010609060101010101" pitchFamily="49" charset="-122"/>
              </a:rPr>
              <a:t>DFB</a:t>
            </a:r>
            <a:r>
              <a:rPr lang="zh-CN" altLang="en-US" sz="2600" dirty="0">
                <a:latin typeface="楷体" panose="02010609060101010101" pitchFamily="49" charset="-122"/>
                <a:ea typeface="楷体" panose="02010609060101010101" pitchFamily="49" charset="-122"/>
              </a:rPr>
              <a:t>激光器上施加</a:t>
            </a:r>
            <a:r>
              <a:rPr lang="zh-CN" altLang="en-US" sz="2600" dirty="0">
                <a:latin typeface="楷体" panose="02010609060101010101" pitchFamily="49" charset="-122"/>
                <a:ea typeface="楷体" panose="02010609060101010101" pitchFamily="49" charset="-122"/>
                <a:sym typeface="Symbol" pitchFamily="18" charset="2"/>
              </a:rPr>
              <a:t>调制信号，</a:t>
            </a:r>
            <a:r>
              <a:rPr lang="zh-CN" altLang="en-US" sz="2600" dirty="0">
                <a:latin typeface="楷体" panose="02010609060101010101" pitchFamily="49" charset="-122"/>
                <a:ea typeface="楷体" panose="02010609060101010101" pitchFamily="49" charset="-122"/>
              </a:rPr>
              <a:t>在</a:t>
            </a:r>
            <a:r>
              <a:rPr lang="zh-CN" altLang="en-US" sz="2600" dirty="0">
                <a:solidFill>
                  <a:srgbClr val="FF3399"/>
                </a:solidFill>
                <a:latin typeface="楷体" panose="02010609060101010101" pitchFamily="49" charset="-122"/>
                <a:ea typeface="楷体" panose="02010609060101010101" pitchFamily="49" charset="-122"/>
              </a:rPr>
              <a:t>大功率微波信号</a:t>
            </a:r>
            <a:r>
              <a:rPr lang="zh-CN" altLang="en-US" sz="2600" dirty="0">
                <a:latin typeface="楷体" panose="02010609060101010101" pitchFamily="49" charset="-122"/>
                <a:ea typeface="楷体" panose="02010609060101010101" pitchFamily="49" charset="-122"/>
              </a:rPr>
              <a:t>的调制作用下，将产生弛豫振荡，在弛豫振荡的第一个脉冲产生后</a:t>
            </a:r>
            <a:r>
              <a:rPr lang="en-US" altLang="zh-CN" sz="2600" dirty="0">
                <a:latin typeface="楷体" panose="02010609060101010101" pitchFamily="49" charset="-122"/>
                <a:ea typeface="楷体" panose="02010609060101010101" pitchFamily="49" charset="-122"/>
              </a:rPr>
              <a:t>,</a:t>
            </a:r>
            <a:r>
              <a:rPr lang="zh-CN" altLang="en-US" sz="2600" dirty="0">
                <a:latin typeface="楷体" panose="02010609060101010101" pitchFamily="49" charset="-122"/>
                <a:ea typeface="楷体" panose="02010609060101010101" pitchFamily="49" charset="-122"/>
              </a:rPr>
              <a:t>撤除调制信号，便会产生几十皮秒 </a:t>
            </a:r>
            <a:r>
              <a:rPr lang="en-US" altLang="zh-CN" sz="2600" dirty="0">
                <a:latin typeface="楷体" panose="02010609060101010101" pitchFamily="49" charset="-122"/>
                <a:ea typeface="楷体" panose="02010609060101010101" pitchFamily="49" charset="-122"/>
              </a:rPr>
              <a:t>(</a:t>
            </a:r>
            <a:r>
              <a:rPr lang="en-US" altLang="zh-CN" sz="2600" dirty="0" err="1">
                <a:latin typeface="楷体" panose="02010609060101010101" pitchFamily="49" charset="-122"/>
                <a:ea typeface="楷体" panose="02010609060101010101" pitchFamily="49" charset="-122"/>
              </a:rPr>
              <a:t>ps</a:t>
            </a:r>
            <a:r>
              <a:rPr lang="en-US" altLang="zh-CN" sz="26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的超短光脉冲</a:t>
            </a:r>
          </a:p>
        </p:txBody>
      </p:sp>
      <p:pic>
        <p:nvPicPr>
          <p:cNvPr id="265220" name="Picture 4" descr="4"/>
          <p:cNvPicPr>
            <a:picLocks noChangeAspect="1" noChangeArrowheads="1"/>
          </p:cNvPicPr>
          <p:nvPr/>
        </p:nvPicPr>
        <p:blipFill>
          <a:blip r:embed="rId3">
            <a:lum bright="-30000" contrast="66000"/>
            <a:extLst>
              <a:ext uri="{28A0092B-C50C-407E-A947-70E740481C1C}">
                <a14:useLocalDpi xmlns:a14="http://schemas.microsoft.com/office/drawing/2010/main" val="0"/>
              </a:ext>
            </a:extLst>
          </a:blip>
          <a:srcRect l="67937" t="23415" r="11267" b="35609"/>
          <a:stretch>
            <a:fillRect/>
          </a:stretch>
        </p:blipFill>
        <p:spPr bwMode="auto">
          <a:xfrm>
            <a:off x="684213" y="4292600"/>
            <a:ext cx="2057400"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p:cNvGrpSpPr>
            <a:grpSpLocks/>
          </p:cNvGrpSpPr>
          <p:nvPr/>
        </p:nvGrpSpPr>
        <p:grpSpPr bwMode="auto">
          <a:xfrm>
            <a:off x="3203575" y="4149725"/>
            <a:ext cx="5410200" cy="2249488"/>
            <a:chOff x="2064" y="2304"/>
            <a:chExt cx="3408" cy="1417"/>
          </a:xfrm>
        </p:grpSpPr>
        <p:pic>
          <p:nvPicPr>
            <p:cNvPr id="8199"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l="5714" t="26483" r="7143" b="7310"/>
            <a:stretch>
              <a:fillRect/>
            </a:stretch>
          </p:blipFill>
          <p:spPr bwMode="auto">
            <a:xfrm>
              <a:off x="2064" y="2304"/>
              <a:ext cx="3408" cy="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00" name="Group 7"/>
            <p:cNvGrpSpPr>
              <a:grpSpLocks/>
            </p:cNvGrpSpPr>
            <p:nvPr/>
          </p:nvGrpSpPr>
          <p:grpSpPr bwMode="auto">
            <a:xfrm>
              <a:off x="2678" y="2544"/>
              <a:ext cx="1488" cy="864"/>
              <a:chOff x="2667" y="2544"/>
              <a:chExt cx="1488" cy="864"/>
            </a:xfrm>
          </p:grpSpPr>
          <p:sp>
            <p:nvSpPr>
              <p:cNvPr id="8204" name="Line 8"/>
              <p:cNvSpPr>
                <a:spLocks noChangeShapeType="1"/>
              </p:cNvSpPr>
              <p:nvPr/>
            </p:nvSpPr>
            <p:spPr bwMode="auto">
              <a:xfrm>
                <a:off x="2667" y="3408"/>
                <a:ext cx="23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05" name="Line 9"/>
              <p:cNvSpPr>
                <a:spLocks noChangeShapeType="1"/>
              </p:cNvSpPr>
              <p:nvPr/>
            </p:nvSpPr>
            <p:spPr bwMode="auto">
              <a:xfrm flipV="1">
                <a:off x="2898" y="2544"/>
                <a:ext cx="0" cy="86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06" name="Line 10"/>
              <p:cNvSpPr>
                <a:spLocks noChangeShapeType="1"/>
              </p:cNvSpPr>
              <p:nvPr/>
            </p:nvSpPr>
            <p:spPr bwMode="auto">
              <a:xfrm>
                <a:off x="2958" y="2544"/>
                <a:ext cx="0" cy="86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07" name="Line 11"/>
              <p:cNvSpPr>
                <a:spLocks noChangeShapeType="1"/>
              </p:cNvSpPr>
              <p:nvPr/>
            </p:nvSpPr>
            <p:spPr bwMode="auto">
              <a:xfrm>
                <a:off x="2965" y="3408"/>
                <a:ext cx="119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08" name="Line 12"/>
              <p:cNvSpPr>
                <a:spLocks noChangeShapeType="1"/>
              </p:cNvSpPr>
              <p:nvPr/>
            </p:nvSpPr>
            <p:spPr bwMode="auto">
              <a:xfrm>
                <a:off x="2901" y="2544"/>
                <a:ext cx="48"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201" name="Group 13"/>
            <p:cNvGrpSpPr>
              <a:grpSpLocks/>
            </p:cNvGrpSpPr>
            <p:nvPr/>
          </p:nvGrpSpPr>
          <p:grpSpPr bwMode="auto">
            <a:xfrm>
              <a:off x="2064" y="2352"/>
              <a:ext cx="3408" cy="1369"/>
              <a:chOff x="2064" y="2304"/>
              <a:chExt cx="3408" cy="1369"/>
            </a:xfrm>
          </p:grpSpPr>
          <p:pic>
            <p:nvPicPr>
              <p:cNvPr id="8202"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l="5714" t="26483" r="7143" b="7310"/>
              <a:stretch>
                <a:fillRect/>
              </a:stretch>
            </p:blipFill>
            <p:spPr bwMode="auto">
              <a:xfrm>
                <a:off x="2064" y="2304"/>
                <a:ext cx="3408" cy="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3" name="Rectangle 15"/>
              <p:cNvSpPr>
                <a:spLocks noChangeArrowheads="1"/>
              </p:cNvSpPr>
              <p:nvPr/>
            </p:nvSpPr>
            <p:spPr bwMode="auto">
              <a:xfrm>
                <a:off x="3003" y="2628"/>
                <a:ext cx="2256" cy="816"/>
              </a:xfrm>
              <a:prstGeom prst="rect">
                <a:avLst/>
              </a:prstGeom>
              <a:solidFill>
                <a:schemeClr val="bg1"/>
              </a:solidFill>
              <a:ln w="9525">
                <a:solidFill>
                  <a:schemeClr val="bg1"/>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grpSp>
      <p:graphicFrame>
        <p:nvGraphicFramePr>
          <p:cNvPr id="8194" name="Object 16"/>
          <p:cNvGraphicFramePr>
            <a:graphicFrameLocks noChangeAspect="1"/>
          </p:cNvGraphicFramePr>
          <p:nvPr/>
        </p:nvGraphicFramePr>
        <p:xfrm>
          <a:off x="4432300" y="3765550"/>
          <a:ext cx="125413" cy="239713"/>
        </p:xfrm>
        <a:graphic>
          <a:graphicData uri="http://schemas.openxmlformats.org/presentationml/2006/ole">
            <mc:AlternateContent xmlns:mc="http://schemas.openxmlformats.org/markup-compatibility/2006">
              <mc:Choice xmlns:v="urn:schemas-microsoft-com:vml" Requires="v">
                <p:oleObj spid="_x0000_s81923" name="公式" r:id="rId5" imgW="126720" imgH="241200" progId="Equation.3">
                  <p:embed/>
                </p:oleObj>
              </mc:Choice>
              <mc:Fallback>
                <p:oleObj name="公式" r:id="rId5" imgW="12672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2300" y="3765550"/>
                        <a:ext cx="125413" cy="239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226747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52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52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522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18" grpId="0"/>
      <p:bldP spid="2652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
          <p:cNvGrpSpPr>
            <a:grpSpLocks/>
          </p:cNvGrpSpPr>
          <p:nvPr/>
        </p:nvGrpSpPr>
        <p:grpSpPr bwMode="auto">
          <a:xfrm>
            <a:off x="0" y="260350"/>
            <a:ext cx="8915400" cy="2870200"/>
            <a:chOff x="0" y="164"/>
            <a:chExt cx="5616" cy="1808"/>
          </a:xfrm>
        </p:grpSpPr>
        <p:sp>
          <p:nvSpPr>
            <p:cNvPr id="9248" name="Rectangle 23"/>
            <p:cNvSpPr>
              <a:spLocks noChangeArrowheads="1"/>
            </p:cNvSpPr>
            <p:nvPr/>
          </p:nvSpPr>
          <p:spPr bwMode="auto">
            <a:xfrm>
              <a:off x="0" y="164"/>
              <a:ext cx="5616" cy="1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40000"/>
                </a:lnSpc>
              </a:pPr>
              <a:r>
                <a:rPr lang="en-US" altLang="zh-CN" sz="2400" b="0" dirty="0">
                  <a:solidFill>
                    <a:srgbClr val="FF3399"/>
                  </a:solidFill>
                  <a:ea typeface="黑体" pitchFamily="49" charset="-122"/>
                </a:rPr>
                <a:t>(4)</a:t>
              </a:r>
              <a:r>
                <a:rPr lang="zh-CN" altLang="en-US" sz="2600" dirty="0">
                  <a:latin typeface="楷体" panose="02010609060101010101" pitchFamily="49" charset="-122"/>
                  <a:ea typeface="楷体" panose="02010609060101010101" pitchFamily="49" charset="-122"/>
                </a:rPr>
                <a:t>弛豫振荡使激光能量分散在多个尖峰脉冲上，峰值功率低时间特性差，</a:t>
              </a:r>
              <a:r>
                <a:rPr lang="zh-CN" altLang="en-US" sz="2600" dirty="0">
                  <a:solidFill>
                    <a:srgbClr val="D60093"/>
                  </a:solidFill>
                  <a:latin typeface="楷体" panose="02010609060101010101" pitchFamily="49" charset="-122"/>
                  <a:ea typeface="楷体" panose="02010609060101010101" pitchFamily="49" charset="-122"/>
                </a:rPr>
                <a:t>为</a:t>
              </a:r>
              <a:r>
                <a:rPr lang="zh-CN" altLang="en-US" sz="2600" dirty="0">
                  <a:solidFill>
                    <a:srgbClr val="FF3399"/>
                  </a:solidFill>
                  <a:latin typeface="楷体" panose="02010609060101010101" pitchFamily="49" charset="-122"/>
                  <a:ea typeface="楷体" panose="02010609060101010101" pitchFamily="49" charset="-122"/>
                </a:rPr>
                <a:t>获得单个巨脉冲，必须抑制弛豫振荡。    </a:t>
              </a:r>
              <a:r>
                <a:rPr lang="zh-CN" altLang="en-US" sz="2600" dirty="0">
                  <a:latin typeface="楷体" panose="02010609060101010101" pitchFamily="49" charset="-122"/>
                  <a:ea typeface="楷体" panose="02010609060101010101" pitchFamily="49" charset="-122"/>
                </a:rPr>
                <a:t>脉冲峰值功率较低 </a:t>
              </a:r>
              <a:r>
                <a:rPr lang="en-US" altLang="zh-CN" sz="26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影响测距距离</a:t>
              </a:r>
            </a:p>
            <a:p>
              <a:pPr algn="l">
                <a:lnSpc>
                  <a:spcPct val="140000"/>
                </a:lnSpc>
              </a:pPr>
              <a:r>
                <a:rPr lang="zh-CN" altLang="en-US" sz="2600" dirty="0">
                  <a:latin typeface="楷体" panose="02010609060101010101" pitchFamily="49" charset="-122"/>
                  <a:ea typeface="楷体" panose="02010609060101010101" pitchFamily="49" charset="-122"/>
                </a:rPr>
                <a:t>  时间特性差：多脉冲输出      影响测距精度</a:t>
              </a:r>
            </a:p>
            <a:p>
              <a:pPr algn="l">
                <a:lnSpc>
                  <a:spcPct val="140000"/>
                </a:lnSpc>
              </a:pPr>
              <a:r>
                <a:rPr lang="zh-CN" altLang="en-US" sz="2600" dirty="0">
                  <a:latin typeface="楷体" panose="02010609060101010101" pitchFamily="49" charset="-122"/>
                  <a:ea typeface="楷体" panose="02010609060101010101" pitchFamily="49" charset="-122"/>
                </a:rPr>
                <a:t>  </a:t>
              </a:r>
              <a:r>
                <a:rPr lang="zh-CN" altLang="en-US" sz="2600" dirty="0">
                  <a:solidFill>
                    <a:srgbClr val="D60093"/>
                  </a:solidFill>
                  <a:latin typeface="楷体" panose="02010609060101010101" pitchFamily="49" charset="-122"/>
                  <a:ea typeface="楷体" panose="02010609060101010101" pitchFamily="49" charset="-122"/>
                </a:rPr>
                <a:t>获得巨脉冲方法： 调</a:t>
              </a:r>
              <a:r>
                <a:rPr lang="en-US" altLang="zh-CN" sz="2600" dirty="0">
                  <a:solidFill>
                    <a:srgbClr val="D60093"/>
                  </a:solidFill>
                  <a:latin typeface="楷体" panose="02010609060101010101" pitchFamily="49" charset="-122"/>
                  <a:ea typeface="楷体" panose="02010609060101010101" pitchFamily="49" charset="-122"/>
                </a:rPr>
                <a:t>Q </a:t>
              </a:r>
              <a:r>
                <a:rPr lang="zh-CN" altLang="en-US" sz="2600" dirty="0">
                  <a:solidFill>
                    <a:srgbClr val="D60093"/>
                  </a:solidFill>
                  <a:latin typeface="楷体" panose="02010609060101010101" pitchFamily="49" charset="-122"/>
                  <a:ea typeface="楷体" panose="02010609060101010101" pitchFamily="49" charset="-122"/>
                </a:rPr>
                <a:t>、锁模</a:t>
              </a:r>
            </a:p>
          </p:txBody>
        </p:sp>
        <p:sp>
          <p:nvSpPr>
            <p:cNvPr id="9249" name="AutoShape 24"/>
            <p:cNvSpPr>
              <a:spLocks noChangeArrowheads="1"/>
            </p:cNvSpPr>
            <p:nvPr/>
          </p:nvSpPr>
          <p:spPr bwMode="auto">
            <a:xfrm>
              <a:off x="2744" y="1434"/>
              <a:ext cx="282" cy="91"/>
            </a:xfrm>
            <a:prstGeom prst="rightArrow">
              <a:avLst>
                <a:gd name="adj1" fmla="val 50000"/>
                <a:gd name="adj2" fmla="val 77473"/>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9250" name="AutoShape 31"/>
            <p:cNvSpPr>
              <a:spLocks noChangeArrowheads="1"/>
            </p:cNvSpPr>
            <p:nvPr/>
          </p:nvSpPr>
          <p:spPr bwMode="auto">
            <a:xfrm>
              <a:off x="2745" y="1035"/>
              <a:ext cx="282" cy="91"/>
            </a:xfrm>
            <a:prstGeom prst="rightArrow">
              <a:avLst>
                <a:gd name="adj1" fmla="val 50000"/>
                <a:gd name="adj2" fmla="val 77473"/>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grpSp>
        <p:nvGrpSpPr>
          <p:cNvPr id="3" name="Group 35"/>
          <p:cNvGrpSpPr>
            <a:grpSpLocks/>
          </p:cNvGrpSpPr>
          <p:nvPr/>
        </p:nvGrpSpPr>
        <p:grpSpPr bwMode="auto">
          <a:xfrm>
            <a:off x="0" y="2836863"/>
            <a:ext cx="8740775" cy="3722687"/>
            <a:chOff x="0" y="1787"/>
            <a:chExt cx="5506" cy="2345"/>
          </a:xfrm>
        </p:grpSpPr>
        <p:graphicFrame>
          <p:nvGraphicFramePr>
            <p:cNvPr id="9218" name="Object 12"/>
            <p:cNvGraphicFramePr>
              <a:graphicFrameLocks noChangeAspect="1"/>
            </p:cNvGraphicFramePr>
            <p:nvPr/>
          </p:nvGraphicFramePr>
          <p:xfrm>
            <a:off x="2400" y="2160"/>
            <a:ext cx="1488" cy="425"/>
          </p:xfrm>
          <a:graphic>
            <a:graphicData uri="http://schemas.openxmlformats.org/presentationml/2006/ole">
              <mc:AlternateContent xmlns:mc="http://schemas.openxmlformats.org/markup-compatibility/2006">
                <mc:Choice xmlns:v="urn:schemas-microsoft-com:vml" Requires="v">
                  <p:oleObj spid="_x0000_s82947" name="公式" r:id="rId3" imgW="1371600" imgH="393480" progId="Equation.3">
                    <p:embed/>
                  </p:oleObj>
                </mc:Choice>
                <mc:Fallback>
                  <p:oleObj name="公式" r:id="rId3" imgW="137160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 y="2160"/>
                          <a:ext cx="1488" cy="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221" name="Group 33"/>
            <p:cNvGrpSpPr>
              <a:grpSpLocks/>
            </p:cNvGrpSpPr>
            <p:nvPr/>
          </p:nvGrpSpPr>
          <p:grpSpPr bwMode="auto">
            <a:xfrm>
              <a:off x="0" y="1787"/>
              <a:ext cx="5506" cy="2345"/>
              <a:chOff x="0" y="1787"/>
              <a:chExt cx="5506" cy="2345"/>
            </a:xfrm>
          </p:grpSpPr>
          <p:grpSp>
            <p:nvGrpSpPr>
              <p:cNvPr id="9224" name="Group 2"/>
              <p:cNvGrpSpPr>
                <a:grpSpLocks/>
              </p:cNvGrpSpPr>
              <p:nvPr/>
            </p:nvGrpSpPr>
            <p:grpSpPr bwMode="auto">
              <a:xfrm rot="15598">
                <a:off x="946" y="2102"/>
                <a:ext cx="480" cy="240"/>
                <a:chOff x="768" y="1296"/>
                <a:chExt cx="480" cy="240"/>
              </a:xfrm>
            </p:grpSpPr>
            <p:sp>
              <p:nvSpPr>
                <p:cNvPr id="9246" name="Rectangle 3"/>
                <p:cNvSpPr>
                  <a:spLocks noChangeArrowheads="1"/>
                </p:cNvSpPr>
                <p:nvPr/>
              </p:nvSpPr>
              <p:spPr bwMode="auto">
                <a:xfrm>
                  <a:off x="768" y="1296"/>
                  <a:ext cx="384" cy="240"/>
                </a:xfrm>
                <a:prstGeom prst="rect">
                  <a:avLst/>
                </a:prstGeom>
                <a:solidFill>
                  <a:schemeClr val="accent2"/>
                </a:solidFill>
                <a:ln w="9525">
                  <a:solidFill>
                    <a:schemeClr val="accent2"/>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9247" name="Rectangle 4"/>
                <p:cNvSpPr>
                  <a:spLocks noChangeArrowheads="1"/>
                </p:cNvSpPr>
                <p:nvPr/>
              </p:nvSpPr>
              <p:spPr bwMode="auto">
                <a:xfrm>
                  <a:off x="1152" y="1344"/>
                  <a:ext cx="96" cy="144"/>
                </a:xfrm>
                <a:prstGeom prst="rect">
                  <a:avLst/>
                </a:prstGeom>
                <a:solidFill>
                  <a:schemeClr val="accent2"/>
                </a:solidFill>
                <a:ln w="9525">
                  <a:solidFill>
                    <a:schemeClr val="tx1"/>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sp>
            <p:nvSpPr>
              <p:cNvPr id="9225" name="Line 5"/>
              <p:cNvSpPr>
                <a:spLocks noChangeShapeType="1"/>
              </p:cNvSpPr>
              <p:nvPr/>
            </p:nvSpPr>
            <p:spPr bwMode="auto">
              <a:xfrm flipH="1">
                <a:off x="946" y="2342"/>
                <a:ext cx="144"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6" name="Line 6"/>
              <p:cNvSpPr>
                <a:spLocks noChangeShapeType="1"/>
              </p:cNvSpPr>
              <p:nvPr/>
            </p:nvSpPr>
            <p:spPr bwMode="auto">
              <a:xfrm>
                <a:off x="1186" y="2342"/>
                <a:ext cx="96"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7" name="Line 7"/>
              <p:cNvSpPr>
                <a:spLocks noChangeShapeType="1"/>
              </p:cNvSpPr>
              <p:nvPr/>
            </p:nvSpPr>
            <p:spPr bwMode="auto">
              <a:xfrm flipH="1">
                <a:off x="1100" y="2342"/>
                <a:ext cx="38" cy="3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8" name="Line 8"/>
              <p:cNvSpPr>
                <a:spLocks noChangeShapeType="1"/>
              </p:cNvSpPr>
              <p:nvPr/>
            </p:nvSpPr>
            <p:spPr bwMode="auto">
              <a:xfrm flipV="1">
                <a:off x="1474" y="2198"/>
                <a:ext cx="3072" cy="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9" name="AutoShape 9"/>
              <p:cNvSpPr>
                <a:spLocks noChangeArrowheads="1"/>
              </p:cNvSpPr>
              <p:nvPr/>
            </p:nvSpPr>
            <p:spPr bwMode="auto">
              <a:xfrm>
                <a:off x="1383" y="1787"/>
                <a:ext cx="48" cy="336"/>
              </a:xfrm>
              <a:prstGeom prst="triangle">
                <a:avLst>
                  <a:gd name="adj" fmla="val 50000"/>
                </a:avLst>
              </a:prstGeom>
              <a:solidFill>
                <a:srgbClr val="FF0000"/>
              </a:solidFill>
              <a:ln w="9525">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9230" name="AutoShape 11"/>
              <p:cNvSpPr>
                <a:spLocks noChangeArrowheads="1"/>
              </p:cNvSpPr>
              <p:nvPr/>
            </p:nvSpPr>
            <p:spPr bwMode="auto">
              <a:xfrm rot="10800000" flipH="1" flipV="1">
                <a:off x="1522" y="2294"/>
                <a:ext cx="48" cy="96"/>
              </a:xfrm>
              <a:prstGeom prst="triangle">
                <a:avLst>
                  <a:gd name="adj" fmla="val 45833"/>
                </a:avLst>
              </a:prstGeom>
              <a:solidFill>
                <a:srgbClr val="800000"/>
              </a:solidFill>
              <a:ln w="9525">
                <a:solidFill>
                  <a:srgbClr val="80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9231" name="Rectangle 13"/>
              <p:cNvSpPr>
                <a:spLocks noChangeArrowheads="1"/>
              </p:cNvSpPr>
              <p:nvPr/>
            </p:nvSpPr>
            <p:spPr bwMode="auto">
              <a:xfrm>
                <a:off x="1927" y="2931"/>
                <a:ext cx="720" cy="384"/>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r>
                  <a:rPr lang="zh-CN" altLang="en-US" sz="2000" dirty="0">
                    <a:latin typeface="Times New Roman" pitchFamily="18" charset="0"/>
                    <a:ea typeface="楷体" panose="02010609060101010101" pitchFamily="49" charset="-122"/>
                  </a:rPr>
                  <a:t>主门电路</a:t>
                </a:r>
                <a:endParaRPr lang="zh-CN" altLang="en-US" sz="2400" dirty="0">
                  <a:latin typeface="Times New Roman" pitchFamily="18" charset="0"/>
                  <a:ea typeface="楷体" panose="02010609060101010101" pitchFamily="49" charset="-122"/>
                </a:endParaRPr>
              </a:p>
            </p:txBody>
          </p:sp>
          <p:sp>
            <p:nvSpPr>
              <p:cNvPr id="9232" name="Rectangle 14"/>
              <p:cNvSpPr>
                <a:spLocks noChangeArrowheads="1"/>
              </p:cNvSpPr>
              <p:nvPr/>
            </p:nvSpPr>
            <p:spPr bwMode="auto">
              <a:xfrm>
                <a:off x="3223" y="2931"/>
                <a:ext cx="720" cy="384"/>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r>
                  <a:rPr lang="zh-CN" altLang="en-US" sz="2000" dirty="0">
                    <a:latin typeface="楷体" panose="02010609060101010101" pitchFamily="49" charset="-122"/>
                    <a:ea typeface="楷体" panose="02010609060101010101" pitchFamily="49" charset="-122"/>
                  </a:rPr>
                  <a:t>计 数 器</a:t>
                </a:r>
                <a:endParaRPr lang="zh-CN" altLang="en-US" sz="2400" dirty="0">
                  <a:latin typeface="楷体" panose="02010609060101010101" pitchFamily="49" charset="-122"/>
                  <a:ea typeface="楷体" panose="02010609060101010101" pitchFamily="49" charset="-122"/>
                </a:endParaRPr>
              </a:p>
            </p:txBody>
          </p:sp>
          <p:sp>
            <p:nvSpPr>
              <p:cNvPr id="9233" name="Rectangle 15"/>
              <p:cNvSpPr>
                <a:spLocks noChangeArrowheads="1"/>
              </p:cNvSpPr>
              <p:nvPr/>
            </p:nvSpPr>
            <p:spPr bwMode="auto">
              <a:xfrm>
                <a:off x="4519" y="2931"/>
                <a:ext cx="720" cy="384"/>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r>
                  <a:rPr lang="zh-CN" altLang="en-US" sz="2000" dirty="0">
                    <a:latin typeface="Times New Roman" pitchFamily="18" charset="0"/>
                    <a:ea typeface="楷体" panose="02010609060101010101" pitchFamily="49" charset="-122"/>
                  </a:rPr>
                  <a:t>距离显示</a:t>
                </a:r>
                <a:endParaRPr lang="zh-CN" altLang="en-US" sz="2400" dirty="0">
                  <a:latin typeface="Times New Roman" pitchFamily="18" charset="0"/>
                  <a:ea typeface="楷体" panose="02010609060101010101" pitchFamily="49" charset="-122"/>
                </a:endParaRPr>
              </a:p>
            </p:txBody>
          </p:sp>
          <p:sp>
            <p:nvSpPr>
              <p:cNvPr id="9234" name="Rectangle 16"/>
              <p:cNvSpPr>
                <a:spLocks noChangeArrowheads="1"/>
              </p:cNvSpPr>
              <p:nvPr/>
            </p:nvSpPr>
            <p:spPr bwMode="auto">
              <a:xfrm>
                <a:off x="1927" y="3603"/>
                <a:ext cx="720" cy="48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r>
                  <a:rPr lang="zh-CN" altLang="en-US" sz="2000" dirty="0">
                    <a:latin typeface="楷体" panose="02010609060101010101" pitchFamily="49" charset="-122"/>
                    <a:ea typeface="楷体" panose="02010609060101010101" pitchFamily="49" charset="-122"/>
                  </a:rPr>
                  <a:t>晶   体</a:t>
                </a:r>
              </a:p>
              <a:p>
                <a:pPr eaLnBrk="1" hangingPunct="1"/>
                <a:r>
                  <a:rPr lang="zh-CN" altLang="en-US" sz="2000" dirty="0">
                    <a:latin typeface="楷体" panose="02010609060101010101" pitchFamily="49" charset="-122"/>
                    <a:ea typeface="楷体" panose="02010609060101010101" pitchFamily="49" charset="-122"/>
                  </a:rPr>
                  <a:t>振荡器</a:t>
                </a:r>
                <a:endParaRPr lang="zh-CN" altLang="en-US" sz="2400" dirty="0">
                  <a:latin typeface="楷体" panose="02010609060101010101" pitchFamily="49" charset="-122"/>
                  <a:ea typeface="楷体" panose="02010609060101010101" pitchFamily="49" charset="-122"/>
                </a:endParaRPr>
              </a:p>
            </p:txBody>
          </p:sp>
          <p:sp>
            <p:nvSpPr>
              <p:cNvPr id="9235" name="Line 17"/>
              <p:cNvSpPr>
                <a:spLocks noChangeShapeType="1"/>
              </p:cNvSpPr>
              <p:nvPr/>
            </p:nvSpPr>
            <p:spPr bwMode="auto">
              <a:xfrm>
                <a:off x="871" y="3113"/>
                <a:ext cx="105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6" name="Line 18"/>
              <p:cNvSpPr>
                <a:spLocks noChangeShapeType="1"/>
              </p:cNvSpPr>
              <p:nvPr/>
            </p:nvSpPr>
            <p:spPr bwMode="auto">
              <a:xfrm>
                <a:off x="2647" y="3123"/>
                <a:ext cx="57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7" name="Line 19"/>
              <p:cNvSpPr>
                <a:spLocks noChangeShapeType="1"/>
              </p:cNvSpPr>
              <p:nvPr/>
            </p:nvSpPr>
            <p:spPr bwMode="auto">
              <a:xfrm>
                <a:off x="3943" y="3123"/>
                <a:ext cx="57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38" name="Text Box 21"/>
              <p:cNvSpPr txBox="1">
                <a:spLocks noChangeArrowheads="1"/>
              </p:cNvSpPr>
              <p:nvPr/>
            </p:nvSpPr>
            <p:spPr bwMode="auto">
              <a:xfrm>
                <a:off x="1020" y="2785"/>
                <a:ext cx="720"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50000"/>
                  </a:lnSpc>
                  <a:spcBef>
                    <a:spcPct val="50000"/>
                  </a:spcBef>
                </a:pPr>
                <a:r>
                  <a:rPr lang="zh-CN" altLang="en-US" dirty="0">
                    <a:latin typeface="楷体" panose="02010609060101010101" pitchFamily="49" charset="-122"/>
                    <a:ea typeface="楷体" panose="02010609060101010101" pitchFamily="49" charset="-122"/>
                  </a:rPr>
                  <a:t>脉冲信号输入</a:t>
                </a:r>
              </a:p>
            </p:txBody>
          </p:sp>
          <p:sp>
            <p:nvSpPr>
              <p:cNvPr id="9239" name="Text Box 22"/>
              <p:cNvSpPr txBox="1">
                <a:spLocks noChangeArrowheads="1"/>
              </p:cNvSpPr>
              <p:nvPr/>
            </p:nvSpPr>
            <p:spPr bwMode="auto">
              <a:xfrm>
                <a:off x="2699" y="3612"/>
                <a:ext cx="1441"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a:latin typeface="Times New Roman" pitchFamily="18" charset="0"/>
                    <a:ea typeface="宋体" pitchFamily="2" charset="-122"/>
                  </a:rPr>
                  <a:t>30MHz</a:t>
                </a:r>
                <a:r>
                  <a:rPr lang="zh-CN" altLang="en-US" sz="1600" b="0">
                    <a:latin typeface="Times New Roman" pitchFamily="18" charset="0"/>
                    <a:ea typeface="宋体" pitchFamily="2" charset="-122"/>
                  </a:rPr>
                  <a:t>－</a:t>
                </a:r>
                <a:r>
                  <a:rPr lang="en-US" altLang="zh-CN" sz="1600" b="0">
                    <a:latin typeface="Times New Roman" pitchFamily="18" charset="0"/>
                    <a:ea typeface="宋体" pitchFamily="2" charset="-122"/>
                  </a:rPr>
                  <a:t>5m</a:t>
                </a:r>
              </a:p>
              <a:p>
                <a:pPr algn="l" eaLnBrk="1" hangingPunct="1"/>
                <a:r>
                  <a:rPr lang="en-US" altLang="zh-CN" sz="1600" b="0">
                    <a:latin typeface="Times New Roman" pitchFamily="18" charset="0"/>
                    <a:ea typeface="宋体" pitchFamily="2" charset="-122"/>
                  </a:rPr>
                  <a:t>75MHz</a:t>
                </a:r>
                <a:r>
                  <a:rPr lang="zh-CN" altLang="en-US" sz="1600" b="0">
                    <a:latin typeface="Times New Roman" pitchFamily="18" charset="0"/>
                    <a:ea typeface="宋体" pitchFamily="2" charset="-122"/>
                  </a:rPr>
                  <a:t>－</a:t>
                </a:r>
                <a:r>
                  <a:rPr lang="en-US" altLang="zh-CN" sz="1600" b="0">
                    <a:latin typeface="Times New Roman" pitchFamily="18" charset="0"/>
                    <a:ea typeface="宋体" pitchFamily="2" charset="-122"/>
                  </a:rPr>
                  <a:t>2m</a:t>
                </a:r>
              </a:p>
              <a:p>
                <a:pPr algn="l" eaLnBrk="1" hangingPunct="1"/>
                <a:r>
                  <a:rPr lang="en-US" altLang="zh-CN" sz="1600" b="0">
                    <a:latin typeface="Times New Roman" pitchFamily="18" charset="0"/>
                    <a:ea typeface="宋体" pitchFamily="2" charset="-122"/>
                  </a:rPr>
                  <a:t>150MHz</a:t>
                </a:r>
                <a:r>
                  <a:rPr lang="zh-CN" altLang="en-US" sz="1600" b="0">
                    <a:latin typeface="Times New Roman" pitchFamily="18" charset="0"/>
                    <a:ea typeface="宋体" pitchFamily="2" charset="-122"/>
                  </a:rPr>
                  <a:t>－</a:t>
                </a:r>
                <a:r>
                  <a:rPr lang="en-US" altLang="zh-CN" sz="1600" b="0">
                    <a:latin typeface="Times New Roman" pitchFamily="18" charset="0"/>
                    <a:ea typeface="宋体" pitchFamily="2" charset="-122"/>
                  </a:rPr>
                  <a:t>1m</a:t>
                </a:r>
                <a:r>
                  <a:rPr lang="zh-CN" altLang="en-US" sz="1600" b="0">
                    <a:latin typeface="Times New Roman" pitchFamily="18" charset="0"/>
                    <a:ea typeface="宋体" pitchFamily="2" charset="-122"/>
                  </a:rPr>
                  <a:t>（</a:t>
                </a:r>
                <a:r>
                  <a:rPr lang="en-US" altLang="zh-CN" sz="1600" b="0">
                    <a:latin typeface="Times New Roman" pitchFamily="18" charset="0"/>
                    <a:ea typeface="宋体" pitchFamily="2" charset="-122"/>
                  </a:rPr>
                  <a:t>~6.67ns)</a:t>
                </a:r>
                <a:endParaRPr lang="en-US" altLang="zh-CN" sz="2400" b="0">
                  <a:latin typeface="Times New Roman" pitchFamily="18" charset="0"/>
                  <a:ea typeface="宋体" pitchFamily="2" charset="-122"/>
                </a:endParaRPr>
              </a:p>
            </p:txBody>
          </p:sp>
          <p:sp>
            <p:nvSpPr>
              <p:cNvPr id="9240" name="Text Box 25"/>
              <p:cNvSpPr txBox="1">
                <a:spLocks noChangeArrowheads="1"/>
              </p:cNvSpPr>
              <p:nvPr/>
            </p:nvSpPr>
            <p:spPr bwMode="auto">
              <a:xfrm>
                <a:off x="0" y="2047"/>
                <a:ext cx="9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000" dirty="0">
                    <a:latin typeface="Times New Roman" pitchFamily="18" charset="0"/>
                    <a:ea typeface="楷体" panose="02010609060101010101" pitchFamily="49" charset="-122"/>
                  </a:rPr>
                  <a:t>激光测距仪</a:t>
                </a:r>
              </a:p>
              <a:p>
                <a:pPr algn="l"/>
                <a:r>
                  <a:rPr lang="zh-CN" altLang="en-US" sz="2000" dirty="0">
                    <a:latin typeface="Times New Roman" pitchFamily="18" charset="0"/>
                    <a:ea typeface="楷体" panose="02010609060101010101" pitchFamily="49" charset="-122"/>
                  </a:rPr>
                  <a:t>激光雷达</a:t>
                </a:r>
              </a:p>
            </p:txBody>
          </p:sp>
          <p:sp>
            <p:nvSpPr>
              <p:cNvPr id="9241" name="Line 26"/>
              <p:cNvSpPr>
                <a:spLocks noChangeShapeType="1"/>
              </p:cNvSpPr>
              <p:nvPr/>
            </p:nvSpPr>
            <p:spPr bwMode="auto">
              <a:xfrm flipH="1">
                <a:off x="1584" y="2784"/>
                <a:ext cx="3312" cy="0"/>
              </a:xfrm>
              <a:prstGeom prst="line">
                <a:avLst/>
              </a:prstGeom>
              <a:noFill/>
              <a:ln w="9525">
                <a:solidFill>
                  <a:srgbClr val="FF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42" name="Line 27"/>
              <p:cNvSpPr>
                <a:spLocks noChangeShapeType="1"/>
              </p:cNvSpPr>
              <p:nvPr/>
            </p:nvSpPr>
            <p:spPr bwMode="auto">
              <a:xfrm>
                <a:off x="1584" y="2784"/>
                <a:ext cx="0" cy="336"/>
              </a:xfrm>
              <a:prstGeom prst="line">
                <a:avLst/>
              </a:prstGeom>
              <a:noFill/>
              <a:ln w="9525">
                <a:solidFill>
                  <a:srgbClr val="FF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3" name="AutoShape 28"/>
              <p:cNvSpPr>
                <a:spLocks noChangeArrowheads="1"/>
              </p:cNvSpPr>
              <p:nvPr/>
            </p:nvSpPr>
            <p:spPr bwMode="auto">
              <a:xfrm>
                <a:off x="768" y="2966"/>
                <a:ext cx="48" cy="192"/>
              </a:xfrm>
              <a:prstGeom prst="triangle">
                <a:avLst>
                  <a:gd name="adj" fmla="val 50000"/>
                </a:avLst>
              </a:prstGeom>
              <a:solidFill>
                <a:srgbClr val="FF0000"/>
              </a:solidFill>
              <a:ln w="9525">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9244" name="AutoShape 29"/>
              <p:cNvSpPr>
                <a:spLocks noChangeArrowheads="1"/>
              </p:cNvSpPr>
              <p:nvPr/>
            </p:nvSpPr>
            <p:spPr bwMode="auto">
              <a:xfrm rot="10800000" flipH="1" flipV="1">
                <a:off x="1810" y="2582"/>
                <a:ext cx="48" cy="144"/>
              </a:xfrm>
              <a:prstGeom prst="triangle">
                <a:avLst>
                  <a:gd name="adj" fmla="val 45833"/>
                </a:avLst>
              </a:prstGeom>
              <a:solidFill>
                <a:srgbClr val="800000"/>
              </a:solidFill>
              <a:ln w="9525">
                <a:solidFill>
                  <a:srgbClr val="80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pic>
            <p:nvPicPr>
              <p:cNvPr id="9245" name="Picture 30" descr="TN01329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6" y="1862"/>
                <a:ext cx="960" cy="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2" name="AutoShape 10"/>
            <p:cNvSpPr>
              <a:spLocks noChangeArrowheads="1"/>
            </p:cNvSpPr>
            <p:nvPr/>
          </p:nvSpPr>
          <p:spPr bwMode="auto">
            <a:xfrm>
              <a:off x="4498" y="1968"/>
              <a:ext cx="48" cy="240"/>
            </a:xfrm>
            <a:prstGeom prst="triangle">
              <a:avLst>
                <a:gd name="adj" fmla="val 33333"/>
              </a:avLst>
            </a:prstGeom>
            <a:solidFill>
              <a:srgbClr val="FF0000"/>
            </a:solidFill>
            <a:ln w="9525">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9223" name="Line 20"/>
            <p:cNvSpPr>
              <a:spLocks noChangeShapeType="1"/>
            </p:cNvSpPr>
            <p:nvPr/>
          </p:nvSpPr>
          <p:spPr bwMode="auto">
            <a:xfrm flipH="1">
              <a:off x="2297" y="3300"/>
              <a:ext cx="0" cy="317"/>
            </a:xfrm>
            <a:prstGeom prst="line">
              <a:avLst/>
            </a:prstGeom>
            <a:noFill/>
            <a:ln w="9525">
              <a:solidFill>
                <a:schemeClr val="accent2"/>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40954342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214313" y="1928813"/>
            <a:ext cx="8675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lnSpc>
                <a:spcPct val="150000"/>
              </a:lnSpc>
            </a:pPr>
            <a:r>
              <a:rPr kumimoji="0" lang="en-US" altLang="zh-CN" sz="4500" dirty="0">
                <a:solidFill>
                  <a:schemeClr val="tx2"/>
                </a:solidFill>
                <a:latin typeface="楷体" panose="02010609060101010101" pitchFamily="49" charset="-122"/>
                <a:ea typeface="楷体" panose="02010609060101010101" pitchFamily="49" charset="-122"/>
              </a:rPr>
              <a:t>§4.5 </a:t>
            </a:r>
            <a:r>
              <a:rPr kumimoji="0" lang="zh-CN" altLang="en-US" sz="4500" dirty="0">
                <a:solidFill>
                  <a:schemeClr val="tx2"/>
                </a:solidFill>
                <a:latin typeface="楷体" panose="02010609060101010101" pitchFamily="49" charset="-122"/>
                <a:ea typeface="楷体" panose="02010609060101010101" pitchFamily="49" charset="-122"/>
              </a:rPr>
              <a:t>单模激光器的线宽极限</a:t>
            </a:r>
          </a:p>
        </p:txBody>
      </p:sp>
      <p:sp>
        <p:nvSpPr>
          <p:cNvPr id="10243" name="Text Box 3"/>
          <p:cNvSpPr txBox="1">
            <a:spLocks noChangeArrowheads="1"/>
          </p:cNvSpPr>
          <p:nvPr/>
        </p:nvSpPr>
        <p:spPr bwMode="auto">
          <a:xfrm>
            <a:off x="1928813" y="3286125"/>
            <a:ext cx="64071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spcBef>
                <a:spcPct val="20000"/>
              </a:spcBef>
            </a:pPr>
            <a:r>
              <a:rPr lang="en-US" altLang="zh-CN" sz="3000">
                <a:latin typeface="Times New Roman" pitchFamily="18" charset="0"/>
              </a:rPr>
              <a:t>S</a:t>
            </a:r>
            <a:r>
              <a:rPr lang="en-US" altLang="en-US" sz="3000">
                <a:latin typeface="Times New Roman" pitchFamily="18" charset="0"/>
              </a:rPr>
              <a:t>pectral </a:t>
            </a:r>
            <a:r>
              <a:rPr lang="en-US" altLang="zh-CN" sz="3000">
                <a:latin typeface="Times New Roman" pitchFamily="18" charset="0"/>
              </a:rPr>
              <a:t>L</a:t>
            </a:r>
            <a:r>
              <a:rPr lang="en-US" altLang="en-US" sz="3000">
                <a:latin typeface="Times New Roman" pitchFamily="18" charset="0"/>
              </a:rPr>
              <a:t>inewidth</a:t>
            </a:r>
            <a:r>
              <a:rPr lang="en-US" altLang="zh-CN" sz="3000">
                <a:latin typeface="Times New Roman" pitchFamily="18" charset="0"/>
              </a:rPr>
              <a:t> L</a:t>
            </a:r>
            <a:r>
              <a:rPr lang="en-US" altLang="en-US" sz="3000">
                <a:latin typeface="Times New Roman" pitchFamily="18" charset="0"/>
              </a:rPr>
              <a:t>imitation</a:t>
            </a:r>
            <a:r>
              <a:rPr lang="en-US" altLang="zh-CN" sz="3000">
                <a:latin typeface="Times New Roman" pitchFamily="18" charset="0"/>
              </a:rPr>
              <a:t> </a:t>
            </a:r>
          </a:p>
          <a:p>
            <a:pPr eaLnBrk="1" hangingPunct="1">
              <a:spcBef>
                <a:spcPct val="20000"/>
              </a:spcBef>
            </a:pPr>
            <a:r>
              <a:rPr lang="en-US" altLang="zh-CN" sz="3000">
                <a:latin typeface="Times New Roman" pitchFamily="18" charset="0"/>
              </a:rPr>
              <a:t>of Single Mode Laser</a:t>
            </a:r>
          </a:p>
        </p:txBody>
      </p:sp>
    </p:spTree>
    <p:extLst>
      <p:ext uri="{BB962C8B-B14F-4D97-AF65-F5344CB8AC3E}">
        <p14:creationId xmlns:p14="http://schemas.microsoft.com/office/powerpoint/2010/main" val="1270086763"/>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ChangeArrowheads="1"/>
          </p:cNvSpPr>
          <p:nvPr/>
        </p:nvSpPr>
        <p:spPr bwMode="auto">
          <a:xfrm>
            <a:off x="684213" y="1052513"/>
            <a:ext cx="8229600" cy="445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15000"/>
              </a:lnSpc>
              <a:spcBef>
                <a:spcPct val="20000"/>
              </a:spcBef>
              <a:buClr>
                <a:srgbClr val="3366FF"/>
              </a:buClr>
              <a:buSzPct val="80000"/>
              <a:buFont typeface="Wingdings" pitchFamily="2" charset="2"/>
              <a:buChar char="v"/>
            </a:pPr>
            <a:r>
              <a:rPr kumimoji="0" lang="zh-CN" altLang="en-US" sz="3200" dirty="0">
                <a:latin typeface="Verdana" pitchFamily="34" charset="0"/>
                <a:ea typeface="楷体" panose="02010609060101010101" pitchFamily="49" charset="-122"/>
              </a:rPr>
              <a:t>亮度高</a:t>
            </a:r>
          </a:p>
          <a:p>
            <a:pPr algn="l" eaLnBrk="1" hangingPunct="1">
              <a:lnSpc>
                <a:spcPct val="115000"/>
              </a:lnSpc>
              <a:spcBef>
                <a:spcPct val="20000"/>
              </a:spcBef>
              <a:buClr>
                <a:srgbClr val="3366FF"/>
              </a:buClr>
              <a:buSzPct val="80000"/>
              <a:buFont typeface="Wingdings" pitchFamily="2" charset="2"/>
              <a:buNone/>
            </a:pPr>
            <a:endParaRPr kumimoji="0" lang="zh-CN" altLang="en-US" sz="3200" dirty="0">
              <a:latin typeface="Verdana" pitchFamily="34" charset="0"/>
              <a:ea typeface="楷体" panose="02010609060101010101" pitchFamily="49" charset="-122"/>
            </a:endParaRPr>
          </a:p>
          <a:p>
            <a:pPr algn="l" eaLnBrk="1" hangingPunct="1">
              <a:lnSpc>
                <a:spcPct val="115000"/>
              </a:lnSpc>
              <a:spcBef>
                <a:spcPct val="20000"/>
              </a:spcBef>
              <a:buClr>
                <a:srgbClr val="3366FF"/>
              </a:buClr>
              <a:buSzPct val="80000"/>
              <a:buFont typeface="Wingdings" pitchFamily="2" charset="2"/>
              <a:buChar char="v"/>
            </a:pPr>
            <a:r>
              <a:rPr kumimoji="0" lang="zh-CN" altLang="en-US" sz="3200" dirty="0">
                <a:latin typeface="Verdana" pitchFamily="34" charset="0"/>
                <a:ea typeface="楷体" panose="02010609060101010101" pitchFamily="49" charset="-122"/>
              </a:rPr>
              <a:t>方向性好</a:t>
            </a:r>
          </a:p>
          <a:p>
            <a:pPr algn="l" eaLnBrk="1" hangingPunct="1">
              <a:lnSpc>
                <a:spcPct val="115000"/>
              </a:lnSpc>
              <a:spcBef>
                <a:spcPct val="20000"/>
              </a:spcBef>
              <a:buClr>
                <a:srgbClr val="3366FF"/>
              </a:buClr>
              <a:buSzPct val="80000"/>
              <a:buFont typeface="Wingdings" pitchFamily="2" charset="2"/>
              <a:buChar char="v"/>
            </a:pPr>
            <a:endParaRPr kumimoji="0" lang="zh-CN" altLang="en-US" sz="3200" dirty="0">
              <a:latin typeface="Verdana" pitchFamily="34" charset="0"/>
              <a:ea typeface="宋体" pitchFamily="2" charset="-122"/>
            </a:endParaRPr>
          </a:p>
          <a:p>
            <a:pPr algn="l" eaLnBrk="1" hangingPunct="1">
              <a:lnSpc>
                <a:spcPct val="115000"/>
              </a:lnSpc>
              <a:spcBef>
                <a:spcPct val="20000"/>
              </a:spcBef>
              <a:buClr>
                <a:srgbClr val="3366FF"/>
              </a:buClr>
              <a:buSzPct val="80000"/>
              <a:buFont typeface="Wingdings" pitchFamily="2" charset="2"/>
              <a:buChar char="v"/>
            </a:pPr>
            <a:r>
              <a:rPr kumimoji="0" lang="zh-CN" altLang="en-US" sz="3200" dirty="0">
                <a:latin typeface="Verdana" pitchFamily="34" charset="0"/>
                <a:ea typeface="楷体" panose="02010609060101010101" pitchFamily="49" charset="-122"/>
              </a:rPr>
              <a:t>相干性好</a:t>
            </a:r>
          </a:p>
          <a:p>
            <a:pPr algn="l" eaLnBrk="1" hangingPunct="1">
              <a:lnSpc>
                <a:spcPct val="115000"/>
              </a:lnSpc>
              <a:spcBef>
                <a:spcPct val="20000"/>
              </a:spcBef>
              <a:buClr>
                <a:srgbClr val="3366FF"/>
              </a:buClr>
              <a:buSzPct val="80000"/>
              <a:buFont typeface="Wingdings" pitchFamily="2" charset="2"/>
              <a:buChar char="v"/>
            </a:pPr>
            <a:endParaRPr kumimoji="0" lang="zh-CN" altLang="en-US" sz="3200" dirty="0">
              <a:latin typeface="Verdana" pitchFamily="34" charset="0"/>
              <a:ea typeface="楷体" panose="02010609060101010101" pitchFamily="49" charset="-122"/>
            </a:endParaRPr>
          </a:p>
          <a:p>
            <a:pPr algn="l" eaLnBrk="1" hangingPunct="1">
              <a:lnSpc>
                <a:spcPct val="115000"/>
              </a:lnSpc>
              <a:spcBef>
                <a:spcPct val="20000"/>
              </a:spcBef>
              <a:buClr>
                <a:srgbClr val="3366FF"/>
              </a:buClr>
              <a:buSzPct val="80000"/>
              <a:buFont typeface="Wingdings" pitchFamily="2" charset="2"/>
              <a:buChar char="v"/>
            </a:pPr>
            <a:r>
              <a:rPr kumimoji="0" lang="zh-CN" altLang="en-US" sz="3200" dirty="0">
                <a:latin typeface="Verdana" pitchFamily="34" charset="0"/>
                <a:ea typeface="楷体" panose="02010609060101010101" pitchFamily="49" charset="-122"/>
              </a:rPr>
              <a:t>单色性好</a:t>
            </a:r>
          </a:p>
          <a:p>
            <a:pPr algn="l" eaLnBrk="1" hangingPunct="1">
              <a:lnSpc>
                <a:spcPct val="130000"/>
              </a:lnSpc>
              <a:spcBef>
                <a:spcPct val="20000"/>
              </a:spcBef>
              <a:buClr>
                <a:srgbClr val="3366FF"/>
              </a:buClr>
              <a:buSzPct val="80000"/>
              <a:buFont typeface="Wingdings" pitchFamily="2" charset="2"/>
              <a:buNone/>
            </a:pPr>
            <a:endParaRPr kumimoji="0" lang="en-US" altLang="zh-CN" sz="2800" dirty="0">
              <a:ea typeface="楷体" panose="02010609060101010101" pitchFamily="49" charset="-122"/>
            </a:endParaRPr>
          </a:p>
        </p:txBody>
      </p:sp>
      <p:sp>
        <p:nvSpPr>
          <p:cNvPr id="11267" name="Text Box 4"/>
          <p:cNvSpPr txBox="1">
            <a:spLocks noChangeArrowheads="1"/>
          </p:cNvSpPr>
          <p:nvPr/>
        </p:nvSpPr>
        <p:spPr bwMode="auto">
          <a:xfrm>
            <a:off x="-4365" y="836613"/>
            <a:ext cx="615553"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buClr>
                <a:srgbClr val="336699"/>
              </a:buClr>
              <a:buFont typeface="Wingdings" pitchFamily="2" charset="2"/>
              <a:buChar char="Ý"/>
            </a:pPr>
            <a:r>
              <a:rPr kumimoji="0" lang="en-US" altLang="zh-CN" sz="2800" dirty="0">
                <a:solidFill>
                  <a:srgbClr val="AA1A02"/>
                </a:solidFill>
                <a:ea typeface="黑体" pitchFamily="49" charset="-122"/>
              </a:rPr>
              <a:t> </a:t>
            </a:r>
            <a:r>
              <a:rPr kumimoji="0" lang="zh-CN" altLang="en-US" sz="2800" dirty="0">
                <a:solidFill>
                  <a:srgbClr val="AA1A02"/>
                </a:solidFill>
                <a:ea typeface="楷体" panose="02010609060101010101" pitchFamily="49" charset="-122"/>
              </a:rPr>
              <a:t>激光的特性</a:t>
            </a:r>
          </a:p>
        </p:txBody>
      </p:sp>
      <p:pic>
        <p:nvPicPr>
          <p:cNvPr id="11268" name="Picture 6" descr="ls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0700" y="917575"/>
            <a:ext cx="2879725"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7" descr="Lida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908050"/>
            <a:ext cx="287972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8" descr="ls3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0700" y="3716338"/>
            <a:ext cx="2879725"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Rectangle 9"/>
          <p:cNvSpPr>
            <a:spLocks noChangeArrowheads="1"/>
          </p:cNvSpPr>
          <p:nvPr/>
        </p:nvSpPr>
        <p:spPr bwMode="auto">
          <a:xfrm>
            <a:off x="323850" y="123825"/>
            <a:ext cx="80645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r>
              <a:rPr kumimoji="0" lang="zh-CN" altLang="en-US" sz="3600" dirty="0">
                <a:solidFill>
                  <a:schemeClr val="accent2"/>
                </a:solidFill>
                <a:latin typeface="楷体" panose="02010609060101010101" pitchFamily="49" charset="-122"/>
                <a:ea typeface="楷体" panose="02010609060101010101" pitchFamily="49" charset="-122"/>
              </a:rPr>
              <a:t>激光是</a:t>
            </a:r>
            <a:r>
              <a:rPr kumimoji="0" lang="en-US" altLang="zh-CN" sz="3600" dirty="0">
                <a:solidFill>
                  <a:schemeClr val="accent2"/>
                </a:solidFill>
                <a:latin typeface="楷体" panose="02010609060101010101" pitchFamily="49" charset="-122"/>
                <a:ea typeface="楷体" panose="02010609060101010101" pitchFamily="49" charset="-122"/>
              </a:rPr>
              <a:t>20</a:t>
            </a:r>
            <a:r>
              <a:rPr kumimoji="0" lang="zh-CN" altLang="en-US" sz="3600" dirty="0">
                <a:solidFill>
                  <a:schemeClr val="accent2"/>
                </a:solidFill>
                <a:latin typeface="楷体" panose="02010609060101010101" pitchFamily="49" charset="-122"/>
                <a:ea typeface="楷体" panose="02010609060101010101" pitchFamily="49" charset="-122"/>
              </a:rPr>
              <a:t>世纪的四项重大发明之一</a:t>
            </a:r>
          </a:p>
        </p:txBody>
      </p:sp>
      <p:pic>
        <p:nvPicPr>
          <p:cNvPr id="11272" name="Picture 5" descr="las-49"/>
          <p:cNvPicPr>
            <a:picLocks noChangeArrowheads="1"/>
          </p:cNvPicPr>
          <p:nvPr/>
        </p:nvPicPr>
        <p:blipFill>
          <a:blip r:embed="rId5" cstate="print">
            <a:lum bright="6000" contrast="30000"/>
            <a:extLst>
              <a:ext uri="{28A0092B-C50C-407E-A947-70E740481C1C}">
                <a14:useLocalDpi xmlns:a14="http://schemas.microsoft.com/office/drawing/2010/main" val="0"/>
              </a:ext>
            </a:extLst>
          </a:blip>
          <a:srcRect/>
          <a:stretch>
            <a:fillRect/>
          </a:stretch>
        </p:blipFill>
        <p:spPr bwMode="auto">
          <a:xfrm>
            <a:off x="6084888" y="3716338"/>
            <a:ext cx="2879725"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30516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1000" fill="hold"/>
                                        <p:tgtEl>
                                          <p:spTgt spid="189442">
                                            <p:txEl>
                                              <p:pRg st="6" end="6"/>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5"/>
          <p:cNvSpPr txBox="1">
            <a:spLocks noChangeArrowheads="1"/>
          </p:cNvSpPr>
          <p:nvPr/>
        </p:nvSpPr>
        <p:spPr bwMode="auto">
          <a:xfrm>
            <a:off x="827088" y="836613"/>
            <a:ext cx="7951787" cy="113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lnSpc>
                <a:spcPct val="130000"/>
              </a:lnSpc>
              <a:spcBef>
                <a:spcPct val="50000"/>
              </a:spcBef>
            </a:pPr>
            <a:r>
              <a:rPr lang="zh-CN" altLang="en-US" sz="2800" dirty="0">
                <a:latin typeface="楷体" panose="02010609060101010101" pitchFamily="49" charset="-122"/>
                <a:ea typeface="楷体" panose="02010609060101010101" pitchFamily="49" charset="-122"/>
              </a:rPr>
              <a:t>实际的单纵模激光器的线宽是否能等于零呢？亦即是否能产生理想的</a:t>
            </a:r>
            <a:r>
              <a:rPr lang="zh-CN" altLang="en-US" sz="2800" dirty="0">
                <a:solidFill>
                  <a:srgbClr val="FF0000"/>
                </a:solidFill>
                <a:latin typeface="楷体" panose="02010609060101010101" pitchFamily="49" charset="-122"/>
                <a:ea typeface="楷体" panose="02010609060101010101" pitchFamily="49" charset="-122"/>
              </a:rPr>
              <a:t>单频激光</a:t>
            </a:r>
            <a:r>
              <a:rPr lang="zh-CN" altLang="en-US" sz="2800" dirty="0">
                <a:latin typeface="楷体" panose="02010609060101010101" pitchFamily="49" charset="-122"/>
                <a:ea typeface="楷体" panose="02010609060101010101" pitchFamily="49" charset="-122"/>
              </a:rPr>
              <a:t>呢？ </a:t>
            </a:r>
          </a:p>
        </p:txBody>
      </p:sp>
      <p:pic>
        <p:nvPicPr>
          <p:cNvPr id="12291" name="Picture 1" descr="scanhead.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2420938"/>
            <a:ext cx="4578350" cy="346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0376968"/>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8" name="Rectangle 4"/>
          <p:cNvSpPr>
            <a:spLocks noChangeArrowheads="1"/>
          </p:cNvSpPr>
          <p:nvPr/>
        </p:nvSpPr>
        <p:spPr bwMode="auto">
          <a:xfrm>
            <a:off x="684213" y="1052513"/>
            <a:ext cx="48291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600" dirty="0">
                <a:ea typeface="楷体" panose="02010609060101010101" pitchFamily="49" charset="-122"/>
              </a:rPr>
              <a:t>增益为零的无源腔中光场振幅为</a:t>
            </a:r>
            <a:endParaRPr lang="zh-CN" altLang="en-US" sz="2600" b="0" dirty="0">
              <a:latin typeface="楷体" panose="02010609060101010101" pitchFamily="49" charset="-122"/>
              <a:ea typeface="楷体" panose="02010609060101010101" pitchFamily="49" charset="-122"/>
            </a:endParaRPr>
          </a:p>
        </p:txBody>
      </p:sp>
      <p:graphicFrame>
        <p:nvGraphicFramePr>
          <p:cNvPr id="175110" name="Object 6"/>
          <p:cNvGraphicFramePr>
            <a:graphicFrameLocks noChangeAspect="1"/>
          </p:cNvGraphicFramePr>
          <p:nvPr/>
        </p:nvGraphicFramePr>
        <p:xfrm>
          <a:off x="3132138" y="1700213"/>
          <a:ext cx="2976562" cy="990600"/>
        </p:xfrm>
        <a:graphic>
          <a:graphicData uri="http://schemas.openxmlformats.org/presentationml/2006/ole">
            <mc:AlternateContent xmlns:mc="http://schemas.openxmlformats.org/markup-compatibility/2006">
              <mc:Choice xmlns:v="urn:schemas-microsoft-com:vml" Requires="v">
                <p:oleObj spid="_x0000_s83973" name="Equation" r:id="rId4" imgW="1295280" imgH="431640" progId="Equation.DSMT4">
                  <p:embed/>
                </p:oleObj>
              </mc:Choice>
              <mc:Fallback>
                <p:oleObj name="Equation" r:id="rId4" imgW="1295280" imgH="4316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2138" y="1700213"/>
                        <a:ext cx="2976562"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5111" name="Rectangle 7"/>
          <p:cNvSpPr>
            <a:spLocks noChangeArrowheads="1"/>
          </p:cNvSpPr>
          <p:nvPr/>
        </p:nvSpPr>
        <p:spPr bwMode="auto">
          <a:xfrm>
            <a:off x="755650" y="2565400"/>
            <a:ext cx="18430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600" dirty="0">
                <a:latin typeface="楷体" panose="02010609060101010101" pitchFamily="49" charset="-122"/>
                <a:ea typeface="楷体" panose="02010609060101010101" pitchFamily="49" charset="-122"/>
              </a:rPr>
              <a:t>光场表示为</a:t>
            </a:r>
          </a:p>
        </p:txBody>
      </p:sp>
      <p:graphicFrame>
        <p:nvGraphicFramePr>
          <p:cNvPr id="175112" name="Object 8"/>
          <p:cNvGraphicFramePr>
            <a:graphicFrameLocks noChangeAspect="1"/>
          </p:cNvGraphicFramePr>
          <p:nvPr/>
        </p:nvGraphicFramePr>
        <p:xfrm>
          <a:off x="1331913" y="3284538"/>
          <a:ext cx="6799262" cy="990600"/>
        </p:xfrm>
        <a:graphic>
          <a:graphicData uri="http://schemas.openxmlformats.org/presentationml/2006/ole">
            <mc:AlternateContent xmlns:mc="http://schemas.openxmlformats.org/markup-compatibility/2006">
              <mc:Choice xmlns:v="urn:schemas-microsoft-com:vml" Requires="v">
                <p:oleObj spid="_x0000_s83974" name="Equation" r:id="rId6" imgW="2958840" imgH="431640" progId="Equation.DSMT4">
                  <p:embed/>
                </p:oleObj>
              </mc:Choice>
              <mc:Fallback>
                <p:oleObj name="Equation" r:id="rId6" imgW="2958840" imgH="4316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3284538"/>
                        <a:ext cx="6799262"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5113" name="Rectangle 9"/>
          <p:cNvSpPr>
            <a:spLocks noChangeArrowheads="1"/>
          </p:cNvSpPr>
          <p:nvPr/>
        </p:nvSpPr>
        <p:spPr bwMode="auto">
          <a:xfrm>
            <a:off x="763588" y="5167313"/>
            <a:ext cx="25066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600" dirty="0">
                <a:solidFill>
                  <a:schemeClr val="accent2"/>
                </a:solidFill>
                <a:latin typeface="楷体" panose="02010609060101010101" pitchFamily="49" charset="-122"/>
                <a:ea typeface="楷体" panose="02010609060101010101" pitchFamily="49" charset="-122"/>
              </a:rPr>
              <a:t>模式谱线宽度为</a:t>
            </a:r>
          </a:p>
        </p:txBody>
      </p:sp>
      <p:grpSp>
        <p:nvGrpSpPr>
          <p:cNvPr id="2" name="Group 13"/>
          <p:cNvGrpSpPr>
            <a:grpSpLocks/>
          </p:cNvGrpSpPr>
          <p:nvPr/>
        </p:nvGrpSpPr>
        <p:grpSpPr bwMode="auto">
          <a:xfrm>
            <a:off x="3635375" y="4938713"/>
            <a:ext cx="3352800" cy="1069975"/>
            <a:chOff x="2290" y="3111"/>
            <a:chExt cx="2112" cy="674"/>
          </a:xfrm>
        </p:grpSpPr>
        <p:graphicFrame>
          <p:nvGraphicFramePr>
            <p:cNvPr id="1028" name="Object 10"/>
            <p:cNvGraphicFramePr>
              <a:graphicFrameLocks noChangeAspect="1"/>
            </p:cNvGraphicFramePr>
            <p:nvPr/>
          </p:nvGraphicFramePr>
          <p:xfrm>
            <a:off x="2428" y="3111"/>
            <a:ext cx="1820" cy="624"/>
          </p:xfrm>
          <a:graphic>
            <a:graphicData uri="http://schemas.openxmlformats.org/presentationml/2006/ole">
              <mc:AlternateContent xmlns:mc="http://schemas.openxmlformats.org/markup-compatibility/2006">
                <mc:Choice xmlns:v="urn:schemas-microsoft-com:vml" Requires="v">
                  <p:oleObj spid="_x0000_s83975" name="Equation" r:id="rId8" imgW="1257120" imgH="431640" progId="Equation.DSMT4">
                    <p:embed/>
                  </p:oleObj>
                </mc:Choice>
                <mc:Fallback>
                  <p:oleObj name="Equation" r:id="rId8" imgW="1257120" imgH="4316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8" y="3111"/>
                          <a:ext cx="1820"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4" name="Rectangle 11"/>
            <p:cNvSpPr>
              <a:spLocks noChangeArrowheads="1"/>
            </p:cNvSpPr>
            <p:nvPr/>
          </p:nvSpPr>
          <p:spPr bwMode="auto">
            <a:xfrm>
              <a:off x="2290" y="3113"/>
              <a:ext cx="2112" cy="67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kumimoji="0" lang="zh-CN" altLang="zh-CN" b="0">
                <a:solidFill>
                  <a:schemeClr val="accent2"/>
                </a:solidFill>
                <a:ea typeface="宋体" pitchFamily="2" charset="-122"/>
              </a:endParaRPr>
            </a:p>
          </p:txBody>
        </p:sp>
      </p:grpSp>
      <p:sp>
        <p:nvSpPr>
          <p:cNvPr id="175116" name="Rectangle 12"/>
          <p:cNvSpPr>
            <a:spLocks noChangeArrowheads="1"/>
          </p:cNvSpPr>
          <p:nvPr/>
        </p:nvSpPr>
        <p:spPr bwMode="auto">
          <a:xfrm>
            <a:off x="107950" y="215900"/>
            <a:ext cx="82296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kumimoji="0" lang="zh-CN" altLang="en-US" sz="3600" dirty="0">
                <a:solidFill>
                  <a:schemeClr val="accent2"/>
                </a:solidFill>
                <a:ea typeface="楷体" panose="02010609060101010101" pitchFamily="49" charset="-122"/>
              </a:rPr>
              <a:t>一、无源腔中的谱线宽度</a:t>
            </a:r>
            <a:br>
              <a:rPr kumimoji="0" lang="zh-CN" altLang="en-US" sz="3600" dirty="0">
                <a:solidFill>
                  <a:schemeClr val="accent2"/>
                </a:solidFill>
                <a:ea typeface="楷体" panose="02010609060101010101" pitchFamily="49" charset="-122"/>
              </a:rPr>
            </a:br>
            <a:endParaRPr kumimoji="0" lang="zh-CN" altLang="en-US" sz="3600" dirty="0">
              <a:solidFill>
                <a:schemeClr val="accent2"/>
              </a:solidFill>
              <a:ea typeface="楷体" panose="02010609060101010101" pitchFamily="49" charset="-122"/>
            </a:endParaRPr>
          </a:p>
        </p:txBody>
      </p:sp>
    </p:spTree>
    <p:extLst>
      <p:ext uri="{BB962C8B-B14F-4D97-AF65-F5344CB8AC3E}">
        <p14:creationId xmlns:p14="http://schemas.microsoft.com/office/powerpoint/2010/main" val="11253595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510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51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51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51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51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8" grpId="0"/>
      <p:bldP spid="175111" grpId="0"/>
      <p:bldP spid="175113" grpId="0"/>
      <p:bldP spid="1751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
          <p:cNvGrpSpPr>
            <a:grpSpLocks/>
          </p:cNvGrpSpPr>
          <p:nvPr/>
        </p:nvGrpSpPr>
        <p:grpSpPr bwMode="auto">
          <a:xfrm>
            <a:off x="827088" y="0"/>
            <a:ext cx="2470150" cy="1344613"/>
            <a:chOff x="476" y="255"/>
            <a:chExt cx="1556" cy="847"/>
          </a:xfrm>
        </p:grpSpPr>
        <p:sp>
          <p:nvSpPr>
            <p:cNvPr id="4129" name="Text Box 2"/>
            <p:cNvSpPr txBox="1">
              <a:spLocks noChangeArrowheads="1"/>
            </p:cNvSpPr>
            <p:nvPr/>
          </p:nvSpPr>
          <p:spPr bwMode="auto">
            <a:xfrm>
              <a:off x="476" y="255"/>
              <a:ext cx="1556" cy="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10800" anchorCtr="1">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200000"/>
                </a:lnSpc>
              </a:pPr>
              <a:r>
                <a:rPr lang="zh-CN" altLang="en-US" sz="2800" dirty="0">
                  <a:latin typeface="楷体" panose="02010609060101010101" pitchFamily="49" charset="-122"/>
                  <a:ea typeface="楷体" panose="02010609060101010101" pitchFamily="49" charset="-122"/>
                </a:rPr>
                <a:t>可 解 得</a:t>
              </a:r>
            </a:p>
            <a:p>
              <a:pPr algn="l" eaLnBrk="1" hangingPunct="1"/>
              <a:r>
                <a:rPr lang="zh-CN" altLang="en-US" sz="2800" dirty="0">
                  <a:latin typeface="楷体" panose="02010609060101010101" pitchFamily="49" charset="-122"/>
                  <a:ea typeface="楷体" panose="02010609060101010101" pitchFamily="49" charset="-122"/>
                </a:rPr>
                <a:t>当        时</a:t>
              </a:r>
              <a:r>
                <a:rPr lang="en-US" altLang="zh-CN" sz="2800" dirty="0">
                  <a:latin typeface="楷体" panose="02010609060101010101" pitchFamily="49" charset="-122"/>
                  <a:ea typeface="楷体" panose="02010609060101010101" pitchFamily="49" charset="-122"/>
                </a:rPr>
                <a:t>, </a:t>
              </a:r>
            </a:p>
          </p:txBody>
        </p:sp>
        <p:graphicFrame>
          <p:nvGraphicFramePr>
            <p:cNvPr id="4102" name="Object 3"/>
            <p:cNvGraphicFramePr>
              <a:graphicFrameLocks noChangeAspect="1"/>
            </p:cNvGraphicFramePr>
            <p:nvPr/>
          </p:nvGraphicFramePr>
          <p:xfrm>
            <a:off x="839" y="845"/>
            <a:ext cx="726" cy="257"/>
          </p:xfrm>
          <a:graphic>
            <a:graphicData uri="http://schemas.openxmlformats.org/presentationml/2006/ole">
              <mc:AlternateContent xmlns:mc="http://schemas.openxmlformats.org/markup-compatibility/2006">
                <mc:Choice xmlns:v="urn:schemas-microsoft-com:vml" Requires="v">
                  <p:oleObj spid="_x0000_s4135" name="公式" r:id="rId3" imgW="787320" imgH="279360" progId="Equation.3">
                    <p:embed/>
                  </p:oleObj>
                </mc:Choice>
                <mc:Fallback>
                  <p:oleObj name="公式" r:id="rId3" imgW="787320" imgH="27936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 y="845"/>
                          <a:ext cx="726"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33476" name="Object 4"/>
          <p:cNvGraphicFramePr>
            <a:graphicFrameLocks noChangeAspect="1"/>
          </p:cNvGraphicFramePr>
          <p:nvPr/>
        </p:nvGraphicFramePr>
        <p:xfrm>
          <a:off x="3708400" y="188913"/>
          <a:ext cx="4572000" cy="1309687"/>
        </p:xfrm>
        <a:graphic>
          <a:graphicData uri="http://schemas.openxmlformats.org/presentationml/2006/ole">
            <mc:AlternateContent xmlns:mc="http://schemas.openxmlformats.org/markup-compatibility/2006">
              <mc:Choice xmlns:v="urn:schemas-microsoft-com:vml" Requires="v">
                <p:oleObj spid="_x0000_s4136" name="公式" r:id="rId5" imgW="2463480" imgH="774360" progId="Equation.3">
                  <p:embed/>
                </p:oleObj>
              </mc:Choice>
              <mc:Fallback>
                <p:oleObj name="公式" r:id="rId5" imgW="2463480" imgH="77436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8400" y="188913"/>
                        <a:ext cx="4572000" cy="130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3477" name="Rectangle 5"/>
          <p:cNvSpPr>
            <a:spLocks noChangeArrowheads="1"/>
          </p:cNvSpPr>
          <p:nvPr/>
        </p:nvSpPr>
        <p:spPr bwMode="auto">
          <a:xfrm>
            <a:off x="684213" y="5589588"/>
            <a:ext cx="67056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60000"/>
              </a:lnSpc>
            </a:pPr>
            <a:r>
              <a:rPr lang="en-US" altLang="zh-CN" sz="2800" b="0" dirty="0">
                <a:solidFill>
                  <a:srgbClr val="0000CC"/>
                </a:solidFill>
                <a:latin typeface="黑体" pitchFamily="49" charset="-122"/>
                <a:ea typeface="黑体" pitchFamily="49" charset="-122"/>
              </a:rPr>
              <a:t>2</a:t>
            </a:r>
            <a:r>
              <a:rPr lang="en-US" altLang="zh-CN" sz="2800" b="0" dirty="0">
                <a:solidFill>
                  <a:srgbClr val="0000CC"/>
                </a:solidFill>
                <a:latin typeface="Times New Roman" pitchFamily="18" charset="0"/>
                <a:ea typeface="黑体" pitchFamily="49" charset="-122"/>
              </a:rPr>
              <a:t>. </a:t>
            </a:r>
            <a:r>
              <a:rPr lang="en-US" altLang="zh-CN" sz="2800" b="0" i="1" dirty="0">
                <a:solidFill>
                  <a:srgbClr val="0000CC"/>
                </a:solidFill>
                <a:latin typeface="Times New Roman" pitchFamily="18" charset="0"/>
                <a:ea typeface="黑体" pitchFamily="49" charset="-122"/>
              </a:rPr>
              <a:t>t=t</a:t>
            </a:r>
            <a:r>
              <a:rPr lang="en-US" altLang="zh-CN" sz="2800" b="0" i="1" baseline="-25000" dirty="0">
                <a:solidFill>
                  <a:srgbClr val="0000CC"/>
                </a:solidFill>
                <a:latin typeface="Times New Roman" pitchFamily="18" charset="0"/>
                <a:ea typeface="黑体" pitchFamily="49" charset="-122"/>
              </a:rPr>
              <a:t>0</a:t>
            </a:r>
            <a:r>
              <a:rPr lang="en-US" altLang="zh-CN" sz="2800" b="0" i="1" baseline="-25000" dirty="0">
                <a:solidFill>
                  <a:srgbClr val="0000CC"/>
                </a:solidFill>
                <a:latin typeface="黑体" pitchFamily="49" charset="-122"/>
                <a:ea typeface="黑体" pitchFamily="49" charset="-122"/>
              </a:rPr>
              <a:t> </a:t>
            </a:r>
            <a:r>
              <a:rPr lang="zh-CN" altLang="en-US" sz="2800" dirty="0">
                <a:solidFill>
                  <a:srgbClr val="0000CC"/>
                </a:solidFill>
                <a:latin typeface="楷体" panose="02010609060101010101" pitchFamily="49" charset="-122"/>
                <a:ea typeface="楷体" panose="02010609060101010101" pitchFamily="49" charset="-122"/>
              </a:rPr>
              <a:t>时</a:t>
            </a:r>
            <a:r>
              <a:rPr lang="zh-CN" altLang="en-US" sz="2800" b="0" dirty="0">
                <a:latin typeface="黑体" pitchFamily="49" charset="-122"/>
                <a:ea typeface="黑体" pitchFamily="49" charset="-122"/>
              </a:rPr>
              <a:t>  </a:t>
            </a:r>
            <a:r>
              <a:rPr lang="en-US" altLang="zh-CN" sz="2800" b="0" dirty="0">
                <a:latin typeface="Times New Roman" pitchFamily="18" charset="0"/>
                <a:ea typeface="黑体" pitchFamily="49" charset="-122"/>
              </a:rPr>
              <a:t>n</a:t>
            </a:r>
            <a:r>
              <a:rPr lang="en-US" altLang="zh-CN" sz="2800" b="0" baseline="-25000" dirty="0">
                <a:latin typeface="Times New Roman" pitchFamily="18" charset="0"/>
                <a:ea typeface="黑体" pitchFamily="49" charset="-122"/>
              </a:rPr>
              <a:t>2 </a:t>
            </a:r>
            <a:r>
              <a:rPr lang="zh-CN" altLang="en-US" sz="2800" dirty="0">
                <a:latin typeface="楷体" panose="02010609060101010101" pitchFamily="49" charset="-122"/>
                <a:ea typeface="楷体" panose="02010609060101010101" pitchFamily="49" charset="-122"/>
              </a:rPr>
              <a:t>最大</a:t>
            </a:r>
            <a:r>
              <a:rPr lang="zh-CN" altLang="en-US" sz="2400" b="0" dirty="0">
                <a:latin typeface="黑体" pitchFamily="49" charset="-122"/>
                <a:ea typeface="黑体" pitchFamily="49" charset="-122"/>
              </a:rPr>
              <a:t>     </a:t>
            </a:r>
          </a:p>
        </p:txBody>
      </p:sp>
      <p:graphicFrame>
        <p:nvGraphicFramePr>
          <p:cNvPr id="233478" name="Object 6"/>
          <p:cNvGraphicFramePr>
            <a:graphicFrameLocks noChangeAspect="1"/>
          </p:cNvGraphicFramePr>
          <p:nvPr/>
        </p:nvGraphicFramePr>
        <p:xfrm>
          <a:off x="928688" y="4000500"/>
          <a:ext cx="3481387" cy="796925"/>
        </p:xfrm>
        <a:graphic>
          <a:graphicData uri="http://schemas.openxmlformats.org/presentationml/2006/ole">
            <mc:AlternateContent xmlns:mc="http://schemas.openxmlformats.org/markup-compatibility/2006">
              <mc:Choice xmlns:v="urn:schemas-microsoft-com:vml" Requires="v">
                <p:oleObj spid="_x0000_s4137" name="公式" r:id="rId7" imgW="1714320" imgH="393480" progId="Equation.3">
                  <p:embed/>
                </p:oleObj>
              </mc:Choice>
              <mc:Fallback>
                <p:oleObj name="公式" r:id="rId7" imgW="1714320" imgH="39348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8688" y="4000500"/>
                        <a:ext cx="3481387" cy="79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5" name="Text Box 16"/>
          <p:cNvSpPr txBox="1">
            <a:spLocks noChangeArrowheads="1"/>
          </p:cNvSpPr>
          <p:nvPr/>
        </p:nvSpPr>
        <p:spPr bwMode="auto">
          <a:xfrm>
            <a:off x="6570663" y="631348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b="0">
                <a:latin typeface="黑体" pitchFamily="49" charset="-122"/>
                <a:ea typeface="黑体" pitchFamily="49" charset="-122"/>
              </a:rPr>
              <a:t>t</a:t>
            </a:r>
            <a:endParaRPr lang="en-US" altLang="zh-CN" sz="2400" b="0">
              <a:latin typeface="黑体" pitchFamily="49" charset="-122"/>
              <a:ea typeface="黑体" pitchFamily="49" charset="-122"/>
            </a:endParaRPr>
          </a:p>
        </p:txBody>
      </p:sp>
      <p:sp>
        <p:nvSpPr>
          <p:cNvPr id="233494" name="Text Box 22"/>
          <p:cNvSpPr txBox="1">
            <a:spLocks noChangeArrowheads="1"/>
          </p:cNvSpPr>
          <p:nvPr/>
        </p:nvSpPr>
        <p:spPr bwMode="auto">
          <a:xfrm>
            <a:off x="539750" y="1196975"/>
            <a:ext cx="2089150" cy="669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60000"/>
              </a:lnSpc>
            </a:pPr>
            <a:r>
              <a:rPr lang="zh-CN" altLang="en-US" sz="2800" dirty="0">
                <a:solidFill>
                  <a:srgbClr val="FF3399"/>
                </a:solidFill>
                <a:latin typeface="楷体" panose="02010609060101010101" pitchFamily="49" charset="-122"/>
                <a:ea typeface="楷体" panose="02010609060101010101" pitchFamily="49" charset="-122"/>
              </a:rPr>
              <a:t>讨论</a:t>
            </a:r>
            <a:r>
              <a:rPr lang="en-US" altLang="zh-CN" sz="2800" dirty="0">
                <a:solidFill>
                  <a:srgbClr val="FF3399"/>
                </a:solidFill>
                <a:latin typeface="楷体" panose="02010609060101010101" pitchFamily="49" charset="-122"/>
                <a:ea typeface="楷体" panose="02010609060101010101" pitchFamily="49" charset="-122"/>
              </a:rPr>
              <a:t>:</a:t>
            </a:r>
            <a:endParaRPr lang="en-US" altLang="zh-CN" sz="2800" dirty="0">
              <a:latin typeface="楷体" panose="02010609060101010101" pitchFamily="49" charset="-122"/>
              <a:ea typeface="楷体" panose="02010609060101010101" pitchFamily="49" charset="-122"/>
            </a:endParaRPr>
          </a:p>
        </p:txBody>
      </p:sp>
      <p:sp>
        <p:nvSpPr>
          <p:cNvPr id="233495" name="Text Box 23"/>
          <p:cNvSpPr txBox="1">
            <a:spLocks noChangeArrowheads="1"/>
          </p:cNvSpPr>
          <p:nvPr/>
        </p:nvSpPr>
        <p:spPr bwMode="auto">
          <a:xfrm>
            <a:off x="684213" y="1700213"/>
            <a:ext cx="4249737" cy="669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60000"/>
              </a:lnSpc>
            </a:pPr>
            <a:r>
              <a:rPr lang="en-US" altLang="zh-CN" sz="2800" dirty="0">
                <a:solidFill>
                  <a:srgbClr val="0000CC"/>
                </a:solidFill>
                <a:latin typeface="楷体" panose="02010609060101010101" pitchFamily="49" charset="-122"/>
                <a:ea typeface="楷体" panose="02010609060101010101" pitchFamily="49" charset="-122"/>
              </a:rPr>
              <a:t>1.</a:t>
            </a:r>
            <a:r>
              <a:rPr lang="zh-CN" altLang="en-US" sz="2800" dirty="0">
                <a:solidFill>
                  <a:srgbClr val="0000CC"/>
                </a:solidFill>
                <a:latin typeface="楷体" panose="02010609060101010101" pitchFamily="49" charset="-122"/>
                <a:ea typeface="楷体" panose="02010609060101010101" pitchFamily="49" charset="-122"/>
              </a:rPr>
              <a:t>经历两种变化过程</a:t>
            </a:r>
            <a:endParaRPr lang="zh-CN" altLang="en-US" sz="2800" dirty="0">
              <a:latin typeface="楷体" panose="02010609060101010101" pitchFamily="49" charset="-122"/>
              <a:ea typeface="楷体" panose="02010609060101010101" pitchFamily="49" charset="-122"/>
            </a:endParaRPr>
          </a:p>
        </p:txBody>
      </p:sp>
      <p:sp>
        <p:nvSpPr>
          <p:cNvPr id="233496" name="Text Box 24"/>
          <p:cNvSpPr txBox="1">
            <a:spLocks noChangeArrowheads="1"/>
          </p:cNvSpPr>
          <p:nvPr/>
        </p:nvSpPr>
        <p:spPr bwMode="auto">
          <a:xfrm>
            <a:off x="755650" y="2420938"/>
            <a:ext cx="54006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60000"/>
              </a:lnSpc>
            </a:pPr>
            <a:r>
              <a:rPr lang="en-US" altLang="zh-CN" sz="2800" b="0" dirty="0">
                <a:sym typeface="Monotype Sorts"/>
              </a:rPr>
              <a:t>  </a:t>
            </a:r>
            <a:r>
              <a:rPr lang="en-US" altLang="zh-CN" sz="2800" b="0" i="1" dirty="0">
                <a:latin typeface="Times New Roman" pitchFamily="18" charset="0"/>
              </a:rPr>
              <a:t>0&lt;t&lt;t</a:t>
            </a:r>
            <a:r>
              <a:rPr lang="en-US" altLang="zh-CN" sz="2800" b="0" i="1" baseline="-25000" dirty="0">
                <a:latin typeface="Times New Roman" pitchFamily="18" charset="0"/>
              </a:rPr>
              <a:t>0</a:t>
            </a:r>
            <a:r>
              <a:rPr lang="en-US" altLang="zh-CN" sz="2800" b="0" i="1" baseline="-25000" dirty="0"/>
              <a:t> </a:t>
            </a:r>
            <a:r>
              <a:rPr lang="en-US" altLang="zh-CN" sz="2800" b="0" i="1" dirty="0"/>
              <a:t> </a:t>
            </a:r>
            <a:r>
              <a:rPr lang="zh-CN" altLang="en-US" sz="2800" dirty="0">
                <a:ea typeface="楷体" panose="02010609060101010101" pitchFamily="49" charset="-122"/>
              </a:rPr>
              <a:t>激励过程中</a:t>
            </a:r>
            <a:r>
              <a:rPr lang="zh-CN" altLang="en-US" sz="2800" b="0" dirty="0"/>
              <a:t>     </a:t>
            </a:r>
            <a:r>
              <a:rPr lang="en-US" altLang="zh-CN" sz="2800" b="0" dirty="0">
                <a:latin typeface="Times New Roman" pitchFamily="18" charset="0"/>
              </a:rPr>
              <a:t>n</a:t>
            </a:r>
            <a:r>
              <a:rPr lang="en-US" altLang="zh-CN" sz="2800" b="0" baseline="-25000" dirty="0">
                <a:latin typeface="Times New Roman" pitchFamily="18" charset="0"/>
              </a:rPr>
              <a:t>2</a:t>
            </a:r>
            <a:r>
              <a:rPr lang="en-US" altLang="zh-CN" sz="2800" b="0" dirty="0">
                <a:latin typeface="Times New Roman" pitchFamily="18" charset="0"/>
              </a:rPr>
              <a:t> </a:t>
            </a:r>
            <a:r>
              <a:rPr lang="en-US" altLang="zh-CN" sz="2800" b="0" dirty="0"/>
              <a:t> </a:t>
            </a:r>
            <a:r>
              <a:rPr lang="en-US" altLang="zh-CN" sz="2800" b="0" dirty="0">
                <a:sym typeface="Symbol" pitchFamily="18" charset="2"/>
              </a:rPr>
              <a:t></a:t>
            </a:r>
            <a:endParaRPr lang="en-US" altLang="zh-CN" sz="2800" dirty="0"/>
          </a:p>
        </p:txBody>
      </p:sp>
      <p:sp>
        <p:nvSpPr>
          <p:cNvPr id="233497" name="Text Box 25"/>
          <p:cNvSpPr txBox="1">
            <a:spLocks noChangeArrowheads="1"/>
          </p:cNvSpPr>
          <p:nvPr/>
        </p:nvSpPr>
        <p:spPr bwMode="auto">
          <a:xfrm>
            <a:off x="827088" y="3141663"/>
            <a:ext cx="58324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60000"/>
              </a:lnSpc>
            </a:pPr>
            <a:r>
              <a:rPr lang="en-US" altLang="zh-CN" sz="2800" b="0" dirty="0">
                <a:sym typeface="Monotype Sorts"/>
              </a:rPr>
              <a:t></a:t>
            </a:r>
            <a:r>
              <a:rPr lang="en-US" altLang="zh-CN" sz="2800" b="0" dirty="0"/>
              <a:t> </a:t>
            </a:r>
            <a:r>
              <a:rPr lang="en-US" altLang="zh-CN" sz="2800" b="0" i="1" dirty="0">
                <a:latin typeface="Times New Roman" pitchFamily="18" charset="0"/>
              </a:rPr>
              <a:t>t&gt;t</a:t>
            </a:r>
            <a:r>
              <a:rPr lang="en-US" altLang="zh-CN" sz="2800" b="0" i="1" baseline="-25000" dirty="0">
                <a:latin typeface="Times New Roman" pitchFamily="18" charset="0"/>
              </a:rPr>
              <a:t>0</a:t>
            </a:r>
            <a:r>
              <a:rPr lang="en-US" altLang="zh-CN" sz="2800" b="0" i="1" dirty="0">
                <a:latin typeface="Times New Roman" pitchFamily="18" charset="0"/>
              </a:rPr>
              <a:t> </a:t>
            </a:r>
            <a:r>
              <a:rPr lang="en-US" altLang="zh-CN" sz="2800" b="0" i="1" dirty="0"/>
              <a:t>    </a:t>
            </a:r>
            <a:r>
              <a:rPr lang="zh-CN" altLang="en-US" sz="2800" dirty="0">
                <a:ea typeface="楷体" panose="02010609060101010101" pitchFamily="49" charset="-122"/>
              </a:rPr>
              <a:t>泵浦脉冲撤除</a:t>
            </a:r>
            <a:r>
              <a:rPr lang="zh-CN" altLang="en-US" sz="2800" b="0" dirty="0"/>
              <a:t>   </a:t>
            </a:r>
            <a:r>
              <a:rPr lang="en-US" altLang="zh-CN" sz="2800" b="0" dirty="0">
                <a:latin typeface="Times New Roman" pitchFamily="18" charset="0"/>
              </a:rPr>
              <a:t>n</a:t>
            </a:r>
            <a:r>
              <a:rPr lang="en-US" altLang="zh-CN" sz="2800" b="0" baseline="-25000" dirty="0">
                <a:latin typeface="Times New Roman" pitchFamily="18" charset="0"/>
              </a:rPr>
              <a:t>2</a:t>
            </a:r>
            <a:r>
              <a:rPr lang="en-US" altLang="zh-CN" sz="2800" b="0" dirty="0"/>
              <a:t>  </a:t>
            </a:r>
            <a:r>
              <a:rPr lang="en-US" altLang="zh-CN" sz="2800" b="0" dirty="0">
                <a:sym typeface="Symbol" pitchFamily="18" charset="2"/>
              </a:rPr>
              <a:t></a:t>
            </a:r>
            <a:endParaRPr lang="en-US" altLang="zh-CN" sz="2800" dirty="0"/>
          </a:p>
        </p:txBody>
      </p:sp>
      <p:grpSp>
        <p:nvGrpSpPr>
          <p:cNvPr id="3" name="Group 41"/>
          <p:cNvGrpSpPr>
            <a:grpSpLocks/>
          </p:cNvGrpSpPr>
          <p:nvPr/>
        </p:nvGrpSpPr>
        <p:grpSpPr bwMode="auto">
          <a:xfrm>
            <a:off x="6372225" y="4221163"/>
            <a:ext cx="2771775" cy="1631950"/>
            <a:chOff x="4014" y="2659"/>
            <a:chExt cx="1746" cy="1028"/>
          </a:xfrm>
        </p:grpSpPr>
        <p:sp>
          <p:nvSpPr>
            <p:cNvPr id="4122" name="Text Box 15"/>
            <p:cNvSpPr txBox="1">
              <a:spLocks noChangeArrowheads="1"/>
            </p:cNvSpPr>
            <p:nvPr/>
          </p:nvSpPr>
          <p:spPr bwMode="auto">
            <a:xfrm>
              <a:off x="4604" y="3475"/>
              <a:ext cx="2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a:latin typeface="黑体" pitchFamily="49" charset="-122"/>
                  <a:ea typeface="黑体" pitchFamily="49" charset="-122"/>
                </a:rPr>
                <a:t>t</a:t>
              </a:r>
              <a:r>
                <a:rPr lang="en-US" altLang="zh-CN" sz="1600" b="0" baseline="-25000">
                  <a:latin typeface="黑体" pitchFamily="49" charset="-122"/>
                  <a:ea typeface="黑体" pitchFamily="49" charset="-122"/>
                </a:rPr>
                <a:t>0</a:t>
              </a:r>
              <a:endParaRPr lang="en-US" altLang="zh-CN" sz="2400" b="0">
                <a:latin typeface="黑体" pitchFamily="49" charset="-122"/>
                <a:ea typeface="黑体" pitchFamily="49" charset="-122"/>
              </a:endParaRPr>
            </a:p>
          </p:txBody>
        </p:sp>
        <p:grpSp>
          <p:nvGrpSpPr>
            <p:cNvPr id="4123" name="Group 28"/>
            <p:cNvGrpSpPr>
              <a:grpSpLocks/>
            </p:cNvGrpSpPr>
            <p:nvPr/>
          </p:nvGrpSpPr>
          <p:grpSpPr bwMode="auto">
            <a:xfrm>
              <a:off x="4014" y="2659"/>
              <a:ext cx="1746" cy="837"/>
              <a:chOff x="4032" y="2640"/>
              <a:chExt cx="1600" cy="837"/>
            </a:xfrm>
          </p:grpSpPr>
          <p:grpSp>
            <p:nvGrpSpPr>
              <p:cNvPr id="4125" name="Group 27"/>
              <p:cNvGrpSpPr>
                <a:grpSpLocks/>
              </p:cNvGrpSpPr>
              <p:nvPr/>
            </p:nvGrpSpPr>
            <p:grpSpPr bwMode="auto">
              <a:xfrm>
                <a:off x="4032" y="2640"/>
                <a:ext cx="1600" cy="837"/>
                <a:chOff x="4032" y="2640"/>
                <a:chExt cx="1600" cy="837"/>
              </a:xfrm>
            </p:grpSpPr>
            <p:graphicFrame>
              <p:nvGraphicFramePr>
                <p:cNvPr id="4101" name="Object 17"/>
                <p:cNvGraphicFramePr>
                  <a:graphicFrameLocks noChangeAspect="1"/>
                </p:cNvGraphicFramePr>
                <p:nvPr/>
              </p:nvGraphicFramePr>
              <p:xfrm>
                <a:off x="4272" y="2640"/>
                <a:ext cx="1360" cy="837"/>
              </p:xfrm>
              <a:graphic>
                <a:graphicData uri="http://schemas.openxmlformats.org/presentationml/2006/ole">
                  <mc:AlternateContent xmlns:mc="http://schemas.openxmlformats.org/markup-compatibility/2006">
                    <mc:Choice xmlns:v="urn:schemas-microsoft-com:vml" Requires="v">
                      <p:oleObj spid="_x0000_s4138" name="VISIO" r:id="rId9" imgW="5534070" imgH="2984822" progId="Visio.Drawing.6">
                        <p:embed/>
                      </p:oleObj>
                    </mc:Choice>
                    <mc:Fallback>
                      <p:oleObj name="VISIO" r:id="rId9" imgW="5534070" imgH="2984822" progId="Visio.Drawing.6">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2" y="2640"/>
                              <a:ext cx="1360" cy="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27" name="Line 18"/>
                <p:cNvSpPr>
                  <a:spLocks noChangeShapeType="1"/>
                </p:cNvSpPr>
                <p:nvPr/>
              </p:nvSpPr>
              <p:spPr bwMode="auto">
                <a:xfrm flipH="1">
                  <a:off x="4340" y="2870"/>
                  <a:ext cx="336" cy="0"/>
                </a:xfrm>
                <a:prstGeom prst="line">
                  <a:avLst/>
                </a:prstGeom>
                <a:noFill/>
                <a:ln w="15875">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8" name="Text Box 19"/>
                <p:cNvSpPr txBox="1">
                  <a:spLocks noChangeArrowheads="1"/>
                </p:cNvSpPr>
                <p:nvPr/>
              </p:nvSpPr>
              <p:spPr bwMode="auto">
                <a:xfrm>
                  <a:off x="4032" y="2784"/>
                  <a:ext cx="3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400" b="0" i="1">
                      <a:latin typeface="Times New Roman" pitchFamily="18" charset="0"/>
                      <a:ea typeface="宋体" pitchFamily="2" charset="-122"/>
                    </a:rPr>
                    <a:t>n</a:t>
                  </a:r>
                  <a:r>
                    <a:rPr lang="en-US" altLang="zh-CN" sz="1400" b="0" i="1" baseline="-25000">
                      <a:latin typeface="Times New Roman" pitchFamily="18" charset="0"/>
                      <a:ea typeface="宋体" pitchFamily="2" charset="-122"/>
                    </a:rPr>
                    <a:t>2</a:t>
                  </a:r>
                  <a:r>
                    <a:rPr lang="en-US" altLang="zh-CN" sz="1400" b="0" i="1">
                      <a:latin typeface="Times New Roman" pitchFamily="18" charset="0"/>
                      <a:ea typeface="宋体" pitchFamily="2" charset="-122"/>
                    </a:rPr>
                    <a:t>(t</a:t>
                  </a:r>
                  <a:r>
                    <a:rPr lang="en-US" altLang="zh-CN" sz="1400" b="0" i="1" baseline="-25000">
                      <a:latin typeface="Times New Roman" pitchFamily="18" charset="0"/>
                      <a:ea typeface="宋体" pitchFamily="2" charset="-122"/>
                    </a:rPr>
                    <a:t>0</a:t>
                  </a:r>
                  <a:r>
                    <a:rPr lang="en-US" altLang="zh-CN" sz="1400" b="0" i="1">
                      <a:latin typeface="Times New Roman" pitchFamily="18" charset="0"/>
                      <a:ea typeface="宋体" pitchFamily="2" charset="-122"/>
                    </a:rPr>
                    <a:t>)</a:t>
                  </a:r>
                  <a:endParaRPr lang="en-US" altLang="zh-CN" sz="2000" b="0">
                    <a:latin typeface="Times New Roman" pitchFamily="18" charset="0"/>
                    <a:ea typeface="宋体" pitchFamily="2" charset="-122"/>
                  </a:endParaRPr>
                </a:p>
              </p:txBody>
            </p:sp>
          </p:grpSp>
          <p:sp>
            <p:nvSpPr>
              <p:cNvPr id="4126" name="Line 20"/>
              <p:cNvSpPr>
                <a:spLocks noChangeShapeType="1"/>
              </p:cNvSpPr>
              <p:nvPr/>
            </p:nvSpPr>
            <p:spPr bwMode="auto">
              <a:xfrm>
                <a:off x="4320" y="3408"/>
                <a:ext cx="12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24" name="Line 29"/>
            <p:cNvSpPr>
              <a:spLocks noChangeShapeType="1"/>
            </p:cNvSpPr>
            <p:nvPr/>
          </p:nvSpPr>
          <p:spPr bwMode="auto">
            <a:xfrm>
              <a:off x="4740" y="2886"/>
              <a:ext cx="0" cy="544"/>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6" name="Group 30"/>
          <p:cNvGrpSpPr>
            <a:grpSpLocks/>
          </p:cNvGrpSpPr>
          <p:nvPr/>
        </p:nvGrpSpPr>
        <p:grpSpPr bwMode="auto">
          <a:xfrm>
            <a:off x="6300788" y="2420938"/>
            <a:ext cx="2559050" cy="1787525"/>
            <a:chOff x="3936" y="1248"/>
            <a:chExt cx="1522" cy="1087"/>
          </a:xfrm>
        </p:grpSpPr>
        <p:grpSp>
          <p:nvGrpSpPr>
            <p:cNvPr id="4112" name="Group 31"/>
            <p:cNvGrpSpPr>
              <a:grpSpLocks/>
            </p:cNvGrpSpPr>
            <p:nvPr/>
          </p:nvGrpSpPr>
          <p:grpSpPr bwMode="auto">
            <a:xfrm>
              <a:off x="4286" y="1389"/>
              <a:ext cx="1116" cy="728"/>
              <a:chOff x="3504" y="288"/>
              <a:chExt cx="912" cy="720"/>
            </a:xfrm>
          </p:grpSpPr>
          <p:sp>
            <p:nvSpPr>
              <p:cNvPr id="4118" name="Line 32"/>
              <p:cNvSpPr>
                <a:spLocks noChangeShapeType="1"/>
              </p:cNvSpPr>
              <p:nvPr/>
            </p:nvSpPr>
            <p:spPr bwMode="auto">
              <a:xfrm>
                <a:off x="3504" y="288"/>
                <a:ext cx="0" cy="72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19" name="Line 33"/>
              <p:cNvSpPr>
                <a:spLocks noChangeShapeType="1"/>
              </p:cNvSpPr>
              <p:nvPr/>
            </p:nvSpPr>
            <p:spPr bwMode="auto">
              <a:xfrm>
                <a:off x="3504" y="1008"/>
                <a:ext cx="91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0" name="Line 34"/>
              <p:cNvSpPr>
                <a:spLocks noChangeShapeType="1"/>
              </p:cNvSpPr>
              <p:nvPr/>
            </p:nvSpPr>
            <p:spPr bwMode="auto">
              <a:xfrm>
                <a:off x="3504" y="528"/>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21" name="Line 35"/>
              <p:cNvSpPr>
                <a:spLocks noChangeShapeType="1"/>
              </p:cNvSpPr>
              <p:nvPr/>
            </p:nvSpPr>
            <p:spPr bwMode="auto">
              <a:xfrm>
                <a:off x="3888" y="528"/>
                <a:ext cx="0"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13" name="Text Box 36"/>
            <p:cNvSpPr txBox="1">
              <a:spLocks noChangeArrowheads="1"/>
            </p:cNvSpPr>
            <p:nvPr/>
          </p:nvSpPr>
          <p:spPr bwMode="auto">
            <a:xfrm>
              <a:off x="3936" y="1248"/>
              <a:ext cx="480"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400" b="0">
                  <a:latin typeface="Times New Roman" pitchFamily="18" charset="0"/>
                  <a:ea typeface="黑体" pitchFamily="49" charset="-122"/>
                </a:rPr>
                <a:t>W</a:t>
              </a:r>
              <a:r>
                <a:rPr lang="en-US" altLang="zh-CN" sz="1400" b="0" baseline="-25000">
                  <a:latin typeface="Times New Roman" pitchFamily="18" charset="0"/>
                  <a:ea typeface="黑体" pitchFamily="49" charset="-122"/>
                </a:rPr>
                <a:t>13</a:t>
              </a:r>
              <a:r>
                <a:rPr lang="en-US" altLang="zh-CN" sz="1400" b="0">
                  <a:latin typeface="Times New Roman" pitchFamily="18" charset="0"/>
                  <a:ea typeface="黑体" pitchFamily="49" charset="-122"/>
                </a:rPr>
                <a:t>(t)</a:t>
              </a:r>
              <a:endParaRPr lang="en-US" altLang="zh-CN" sz="2400" b="0">
                <a:latin typeface="黑体" pitchFamily="49" charset="-122"/>
                <a:ea typeface="黑体" pitchFamily="49" charset="-122"/>
              </a:endParaRPr>
            </a:p>
          </p:txBody>
        </p:sp>
        <p:sp>
          <p:nvSpPr>
            <p:cNvPr id="4114" name="Text Box 37"/>
            <p:cNvSpPr txBox="1">
              <a:spLocks noChangeArrowheads="1"/>
            </p:cNvSpPr>
            <p:nvPr/>
          </p:nvSpPr>
          <p:spPr bwMode="auto">
            <a:xfrm>
              <a:off x="3984" y="1536"/>
              <a:ext cx="341"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b="0">
                  <a:latin typeface="Times New Roman" pitchFamily="18" charset="0"/>
                  <a:ea typeface="黑体" pitchFamily="49" charset="-122"/>
                </a:rPr>
                <a:t>w</a:t>
              </a:r>
              <a:r>
                <a:rPr lang="en-US" altLang="zh-CN" b="0" baseline="-25000">
                  <a:latin typeface="Times New Roman" pitchFamily="18" charset="0"/>
                  <a:ea typeface="黑体" pitchFamily="49" charset="-122"/>
                </a:rPr>
                <a:t>13</a:t>
              </a:r>
              <a:endParaRPr lang="en-US" altLang="zh-CN" sz="2400" b="0">
                <a:latin typeface="黑体" pitchFamily="49" charset="-122"/>
                <a:ea typeface="黑体" pitchFamily="49" charset="-122"/>
              </a:endParaRPr>
            </a:p>
          </p:txBody>
        </p:sp>
        <p:sp>
          <p:nvSpPr>
            <p:cNvPr id="4115" name="Text Box 38"/>
            <p:cNvSpPr txBox="1">
              <a:spLocks noChangeArrowheads="1"/>
            </p:cNvSpPr>
            <p:nvPr/>
          </p:nvSpPr>
          <p:spPr bwMode="auto">
            <a:xfrm>
              <a:off x="4048" y="2072"/>
              <a:ext cx="170"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a:latin typeface="黑体" pitchFamily="49" charset="-122"/>
                  <a:ea typeface="黑体" pitchFamily="49" charset="-122"/>
                </a:rPr>
                <a:t>0</a:t>
              </a:r>
            </a:p>
          </p:txBody>
        </p:sp>
        <p:sp>
          <p:nvSpPr>
            <p:cNvPr id="4116" name="Text Box 39"/>
            <p:cNvSpPr txBox="1">
              <a:spLocks noChangeArrowheads="1"/>
            </p:cNvSpPr>
            <p:nvPr/>
          </p:nvSpPr>
          <p:spPr bwMode="auto">
            <a:xfrm>
              <a:off x="4656" y="2064"/>
              <a:ext cx="29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a:latin typeface="黑体" pitchFamily="49" charset="-122"/>
                  <a:ea typeface="黑体" pitchFamily="49" charset="-122"/>
                </a:rPr>
                <a:t>t</a:t>
              </a:r>
              <a:r>
                <a:rPr lang="en-US" altLang="zh-CN" sz="1600" b="0" baseline="-25000">
                  <a:latin typeface="黑体" pitchFamily="49" charset="-122"/>
                  <a:ea typeface="黑体" pitchFamily="49" charset="-122"/>
                </a:rPr>
                <a:t>0</a:t>
              </a:r>
              <a:endParaRPr lang="en-US" altLang="zh-CN" sz="2400" b="0">
                <a:latin typeface="黑体" pitchFamily="49" charset="-122"/>
                <a:ea typeface="黑体" pitchFamily="49" charset="-122"/>
              </a:endParaRPr>
            </a:p>
          </p:txBody>
        </p:sp>
        <p:sp>
          <p:nvSpPr>
            <p:cNvPr id="4117" name="Text Box 40"/>
            <p:cNvSpPr txBox="1">
              <a:spLocks noChangeArrowheads="1"/>
            </p:cNvSpPr>
            <p:nvPr/>
          </p:nvSpPr>
          <p:spPr bwMode="auto">
            <a:xfrm>
              <a:off x="5280" y="2112"/>
              <a:ext cx="17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b="0">
                  <a:latin typeface="黑体" pitchFamily="49" charset="-122"/>
                  <a:ea typeface="黑体" pitchFamily="49" charset="-122"/>
                </a:rPr>
                <a:t>t</a:t>
              </a:r>
              <a:endParaRPr lang="en-US" altLang="zh-CN" sz="2400" b="0">
                <a:latin typeface="黑体" pitchFamily="49" charset="-122"/>
                <a:ea typeface="黑体" pitchFamily="49" charset="-122"/>
              </a:endParaRPr>
            </a:p>
          </p:txBody>
        </p:sp>
      </p:grpSp>
      <p:graphicFrame>
        <p:nvGraphicFramePr>
          <p:cNvPr id="233514" name="Object 42"/>
          <p:cNvGraphicFramePr>
            <a:graphicFrameLocks noChangeAspect="1"/>
          </p:cNvGraphicFramePr>
          <p:nvPr/>
        </p:nvGraphicFramePr>
        <p:xfrm>
          <a:off x="928688" y="4786313"/>
          <a:ext cx="2668587" cy="752475"/>
        </p:xfrm>
        <a:graphic>
          <a:graphicData uri="http://schemas.openxmlformats.org/presentationml/2006/ole">
            <mc:AlternateContent xmlns:mc="http://schemas.openxmlformats.org/markup-compatibility/2006">
              <mc:Choice xmlns:v="urn:schemas-microsoft-com:vml" Requires="v">
                <p:oleObj spid="_x0000_s4139" name="Equation" r:id="rId11" imgW="1358640" imgH="380880" progId="Equation.DSMT4">
                  <p:embed/>
                </p:oleObj>
              </mc:Choice>
              <mc:Fallback>
                <p:oleObj name="Equation" r:id="rId11" imgW="1358640" imgH="380880" progId="Equation.DSMT4">
                  <p:embed/>
                  <p:pic>
                    <p:nvPicPr>
                      <p:cNvPr id="0" name="Object 4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8688" y="4786313"/>
                        <a:ext cx="2668587"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34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34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34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349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34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3347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3351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3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7" grpId="0"/>
      <p:bldP spid="233494" grpId="0"/>
      <p:bldP spid="233495" grpId="0"/>
      <p:bldP spid="233496" grpId="0"/>
      <p:bldP spid="23349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6131" name="Object 3"/>
          <p:cNvGraphicFramePr>
            <a:graphicFrameLocks noChangeAspect="1"/>
          </p:cNvGraphicFramePr>
          <p:nvPr/>
        </p:nvGraphicFramePr>
        <p:xfrm>
          <a:off x="4859338" y="1268413"/>
          <a:ext cx="2908300" cy="620712"/>
        </p:xfrm>
        <a:graphic>
          <a:graphicData uri="http://schemas.openxmlformats.org/presentationml/2006/ole">
            <mc:AlternateContent xmlns:mc="http://schemas.openxmlformats.org/markup-compatibility/2006">
              <mc:Choice xmlns:v="urn:schemas-microsoft-com:vml" Requires="v">
                <p:oleObj spid="_x0000_s84996" name="Equation" r:id="rId3" imgW="1066680" imgH="228600" progId="Equation.DSMT4">
                  <p:embed/>
                </p:oleObj>
              </mc:Choice>
              <mc:Fallback>
                <p:oleObj name="Equation" r:id="rId3" imgW="106668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1268413"/>
                        <a:ext cx="2908300" cy="620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6132" name="Rectangle 4"/>
          <p:cNvSpPr>
            <a:spLocks noChangeArrowheads="1"/>
          </p:cNvSpPr>
          <p:nvPr/>
        </p:nvSpPr>
        <p:spPr bwMode="auto">
          <a:xfrm>
            <a:off x="817563" y="1316038"/>
            <a:ext cx="3756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ea typeface="楷体" panose="02010609060101010101" pitchFamily="49" charset="-122"/>
              </a:rPr>
              <a:t>有源腔的单程</a:t>
            </a:r>
            <a:r>
              <a:rPr lang="zh-CN" altLang="en-US" sz="2800" dirty="0">
                <a:solidFill>
                  <a:srgbClr val="FF3300"/>
                </a:solidFill>
                <a:ea typeface="楷体" panose="02010609060101010101" pitchFamily="49" charset="-122"/>
              </a:rPr>
              <a:t>净</a:t>
            </a:r>
            <a:r>
              <a:rPr lang="zh-CN" altLang="en-US" sz="2800" dirty="0">
                <a:ea typeface="楷体" panose="02010609060101010101" pitchFamily="49" charset="-122"/>
              </a:rPr>
              <a:t>损耗为</a:t>
            </a:r>
            <a:endParaRPr lang="zh-CN" altLang="en-US" sz="2800" b="0" dirty="0">
              <a:latin typeface="楷体" panose="02010609060101010101" pitchFamily="49" charset="-122"/>
              <a:ea typeface="楷体" panose="02010609060101010101" pitchFamily="49" charset="-122"/>
            </a:endParaRPr>
          </a:p>
        </p:txBody>
      </p:sp>
      <p:grpSp>
        <p:nvGrpSpPr>
          <p:cNvPr id="2" name="Group 13"/>
          <p:cNvGrpSpPr>
            <a:grpSpLocks/>
          </p:cNvGrpSpPr>
          <p:nvPr/>
        </p:nvGrpSpPr>
        <p:grpSpPr bwMode="auto">
          <a:xfrm>
            <a:off x="3851275" y="3201988"/>
            <a:ext cx="3960813" cy="1306512"/>
            <a:chOff x="2426" y="2017"/>
            <a:chExt cx="2495" cy="823"/>
          </a:xfrm>
        </p:grpSpPr>
        <p:graphicFrame>
          <p:nvGraphicFramePr>
            <p:cNvPr id="2051" name="Object 5"/>
            <p:cNvGraphicFramePr>
              <a:graphicFrameLocks noChangeAspect="1"/>
            </p:cNvGraphicFramePr>
            <p:nvPr/>
          </p:nvGraphicFramePr>
          <p:xfrm>
            <a:off x="2472" y="2065"/>
            <a:ext cx="2306" cy="767"/>
          </p:xfrm>
          <a:graphic>
            <a:graphicData uri="http://schemas.openxmlformats.org/presentationml/2006/ole">
              <mc:AlternateContent xmlns:mc="http://schemas.openxmlformats.org/markup-compatibility/2006">
                <mc:Choice xmlns:v="urn:schemas-microsoft-com:vml" Requires="v">
                  <p:oleObj spid="_x0000_s84997" name="Equation" r:id="rId5" imgW="1295280" imgH="431640" progId="Equation.DSMT4">
                    <p:embed/>
                  </p:oleObj>
                </mc:Choice>
                <mc:Fallback>
                  <p:oleObj name="Equation" r:id="rId5" imgW="1295280" imgH="431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2" y="2065"/>
                          <a:ext cx="2306" cy="7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9" name="Rectangle 6"/>
            <p:cNvSpPr>
              <a:spLocks noChangeArrowheads="1"/>
            </p:cNvSpPr>
            <p:nvPr/>
          </p:nvSpPr>
          <p:spPr bwMode="auto">
            <a:xfrm>
              <a:off x="2426" y="2017"/>
              <a:ext cx="2495" cy="82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sp>
        <p:nvSpPr>
          <p:cNvPr id="176135" name="Rectangle 7"/>
          <p:cNvSpPr>
            <a:spLocks noChangeArrowheads="1"/>
          </p:cNvSpPr>
          <p:nvPr/>
        </p:nvSpPr>
        <p:spPr bwMode="auto">
          <a:xfrm>
            <a:off x="684213" y="3429000"/>
            <a:ext cx="304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solidFill>
                  <a:schemeClr val="tx2"/>
                </a:solidFill>
                <a:latin typeface="楷体" panose="02010609060101010101" pitchFamily="49" charset="-122"/>
                <a:ea typeface="楷体" panose="02010609060101010101" pitchFamily="49" charset="-122"/>
              </a:rPr>
              <a:t>模式谱线宽度应为</a:t>
            </a:r>
          </a:p>
        </p:txBody>
      </p:sp>
      <p:sp>
        <p:nvSpPr>
          <p:cNvPr id="176136" name="Oval 8"/>
          <p:cNvSpPr>
            <a:spLocks noChangeArrowheads="1"/>
          </p:cNvSpPr>
          <p:nvPr/>
        </p:nvSpPr>
        <p:spPr bwMode="auto">
          <a:xfrm>
            <a:off x="6948488" y="3789363"/>
            <a:ext cx="609600" cy="838200"/>
          </a:xfrm>
          <a:prstGeom prst="ellipse">
            <a:avLst/>
          </a:prstGeom>
          <a:noFill/>
          <a:ln w="952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176137" name="Line 9"/>
          <p:cNvSpPr>
            <a:spLocks noChangeShapeType="1"/>
          </p:cNvSpPr>
          <p:nvPr/>
        </p:nvSpPr>
        <p:spPr bwMode="auto">
          <a:xfrm flipH="1">
            <a:off x="6437313" y="4573588"/>
            <a:ext cx="762000" cy="609600"/>
          </a:xfrm>
          <a:prstGeom prst="line">
            <a:avLst/>
          </a:prstGeom>
          <a:noFill/>
          <a:ln w="9525">
            <a:solidFill>
              <a:srgbClr val="FF3399"/>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138" name="Rectangle 10"/>
          <p:cNvSpPr>
            <a:spLocks noChangeArrowheads="1"/>
          </p:cNvSpPr>
          <p:nvPr/>
        </p:nvSpPr>
        <p:spPr bwMode="auto">
          <a:xfrm>
            <a:off x="3803650" y="5157788"/>
            <a:ext cx="4800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dirty="0">
                <a:solidFill>
                  <a:srgbClr val="0033CC"/>
                </a:solidFill>
                <a:latin typeface="楷体" panose="02010609060101010101" pitchFamily="49" charset="-122"/>
                <a:ea typeface="楷体" panose="02010609060101010101" pitchFamily="49" charset="-122"/>
              </a:rPr>
              <a:t>由谐振腔损耗及工作物质增益</a:t>
            </a:r>
          </a:p>
          <a:p>
            <a:pPr algn="l" eaLnBrk="1" hangingPunct="1"/>
            <a:r>
              <a:rPr lang="zh-CN" altLang="en-US" sz="2400" dirty="0">
                <a:solidFill>
                  <a:srgbClr val="0033CC"/>
                </a:solidFill>
                <a:latin typeface="楷体" panose="02010609060101010101" pitchFamily="49" charset="-122"/>
                <a:ea typeface="楷体" panose="02010609060101010101" pitchFamily="49" charset="-122"/>
              </a:rPr>
              <a:t>共同决定的</a:t>
            </a:r>
            <a:r>
              <a:rPr lang="zh-CN" altLang="en-US" sz="2400" dirty="0">
                <a:solidFill>
                  <a:srgbClr val="FF3300"/>
                </a:solidFill>
                <a:latin typeface="楷体" panose="02010609060101010101" pitchFamily="49" charset="-122"/>
                <a:ea typeface="楷体" panose="02010609060101010101" pitchFamily="49" charset="-122"/>
              </a:rPr>
              <a:t>有源腔中光子的寿命</a:t>
            </a:r>
          </a:p>
        </p:txBody>
      </p:sp>
      <p:sp>
        <p:nvSpPr>
          <p:cNvPr id="176140" name="Rectangle 12"/>
          <p:cNvSpPr>
            <a:spLocks noChangeArrowheads="1"/>
          </p:cNvSpPr>
          <p:nvPr/>
        </p:nvSpPr>
        <p:spPr bwMode="auto">
          <a:xfrm>
            <a:off x="107950" y="215900"/>
            <a:ext cx="82296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kumimoji="0" lang="zh-CN" altLang="en-US" sz="3600" dirty="0">
                <a:solidFill>
                  <a:schemeClr val="accent2"/>
                </a:solidFill>
                <a:ea typeface="楷体" panose="02010609060101010101" pitchFamily="49" charset="-122"/>
              </a:rPr>
              <a:t>二、有源腔中的谱线宽度</a:t>
            </a:r>
            <a:br>
              <a:rPr kumimoji="0" lang="zh-CN" altLang="en-US" sz="3600" dirty="0">
                <a:solidFill>
                  <a:schemeClr val="accent2"/>
                </a:solidFill>
                <a:ea typeface="楷体" panose="02010609060101010101" pitchFamily="49" charset="-122"/>
              </a:rPr>
            </a:br>
            <a:endParaRPr kumimoji="0" lang="zh-CN" altLang="en-US" sz="3600" dirty="0">
              <a:solidFill>
                <a:schemeClr val="accent2"/>
              </a:solidFill>
              <a:ea typeface="楷体" panose="02010609060101010101" pitchFamily="49" charset="-122"/>
            </a:endParaRPr>
          </a:p>
        </p:txBody>
      </p:sp>
    </p:spTree>
    <p:extLst>
      <p:ext uri="{BB962C8B-B14F-4D97-AF65-F5344CB8AC3E}">
        <p14:creationId xmlns:p14="http://schemas.microsoft.com/office/powerpoint/2010/main" val="27441957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61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61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613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61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613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613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6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2" grpId="0"/>
      <p:bldP spid="176135" grpId="0"/>
      <p:bldP spid="176136" grpId="0" animBg="1"/>
      <p:bldP spid="176137" grpId="0" animBg="1"/>
      <p:bldP spid="176138" grpId="0"/>
      <p:bldP spid="17614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ext Box 2"/>
          <p:cNvSpPr txBox="1">
            <a:spLocks noChangeArrowheads="1"/>
          </p:cNvSpPr>
          <p:nvPr/>
        </p:nvSpPr>
        <p:spPr bwMode="auto">
          <a:xfrm>
            <a:off x="539750" y="1125538"/>
            <a:ext cx="59229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800" dirty="0">
                <a:solidFill>
                  <a:srgbClr val="0033CC"/>
                </a:solidFill>
                <a:ea typeface="楷体" panose="02010609060101010101" pitchFamily="49" charset="-122"/>
              </a:rPr>
              <a:t>激光器稳态工作时</a:t>
            </a:r>
          </a:p>
        </p:txBody>
      </p:sp>
      <p:graphicFrame>
        <p:nvGraphicFramePr>
          <p:cNvPr id="177155" name="Object 3"/>
          <p:cNvGraphicFramePr>
            <a:graphicFrameLocks noChangeAspect="1"/>
          </p:cNvGraphicFramePr>
          <p:nvPr/>
        </p:nvGraphicFramePr>
        <p:xfrm>
          <a:off x="2700338" y="1989138"/>
          <a:ext cx="2592387" cy="712787"/>
        </p:xfrm>
        <a:graphic>
          <a:graphicData uri="http://schemas.openxmlformats.org/presentationml/2006/ole">
            <mc:AlternateContent xmlns:mc="http://schemas.openxmlformats.org/markup-compatibility/2006">
              <mc:Choice xmlns:v="urn:schemas-microsoft-com:vml" Requires="v">
                <p:oleObj spid="_x0000_s86021" name="Equation" r:id="rId3" imgW="812520" imgH="228600" progId="Equation.DSMT4">
                  <p:embed/>
                </p:oleObj>
              </mc:Choice>
              <mc:Fallback>
                <p:oleObj name="Equation" r:id="rId3" imgW="81252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1989138"/>
                        <a:ext cx="2592387" cy="71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7156" name="AutoShape 4"/>
          <p:cNvSpPr>
            <a:spLocks noChangeArrowheads="1"/>
          </p:cNvSpPr>
          <p:nvPr/>
        </p:nvSpPr>
        <p:spPr bwMode="auto">
          <a:xfrm>
            <a:off x="1143000" y="2362200"/>
            <a:ext cx="685800" cy="1219200"/>
          </a:xfrm>
          <a:prstGeom prst="curvedRightArrow">
            <a:avLst>
              <a:gd name="adj1" fmla="val 35556"/>
              <a:gd name="adj2" fmla="val 71111"/>
              <a:gd name="adj3" fmla="val 33333"/>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177157" name="Object 5"/>
          <p:cNvGraphicFramePr>
            <a:graphicFrameLocks noChangeAspect="1"/>
          </p:cNvGraphicFramePr>
          <p:nvPr/>
        </p:nvGraphicFramePr>
        <p:xfrm>
          <a:off x="2771775" y="3141663"/>
          <a:ext cx="3816350" cy="671512"/>
        </p:xfrm>
        <a:graphic>
          <a:graphicData uri="http://schemas.openxmlformats.org/presentationml/2006/ole">
            <mc:AlternateContent xmlns:mc="http://schemas.openxmlformats.org/markup-compatibility/2006">
              <mc:Choice xmlns:v="urn:schemas-microsoft-com:vml" Requires="v">
                <p:oleObj spid="_x0000_s86022" name="Equation" r:id="rId5" imgW="1295280" imgH="228600" progId="Equation.DSMT4">
                  <p:embed/>
                </p:oleObj>
              </mc:Choice>
              <mc:Fallback>
                <p:oleObj name="Equation" r:id="rId5" imgW="12952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3141663"/>
                        <a:ext cx="3816350" cy="671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7158" name="Rectangle 6"/>
          <p:cNvSpPr>
            <a:spLocks noChangeArrowheads="1"/>
          </p:cNvSpPr>
          <p:nvPr/>
        </p:nvSpPr>
        <p:spPr bwMode="auto">
          <a:xfrm>
            <a:off x="900113" y="4916488"/>
            <a:ext cx="17922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800" dirty="0">
                <a:solidFill>
                  <a:schemeClr val="accent1"/>
                </a:solidFill>
                <a:latin typeface="楷体" panose="02010609060101010101" pitchFamily="49" charset="-122"/>
                <a:ea typeface="楷体" panose="02010609060101010101" pitchFamily="49" charset="-122"/>
              </a:rPr>
              <a:t>● </a:t>
            </a:r>
            <a:r>
              <a:rPr lang="zh-CN" altLang="en-US" sz="2800" dirty="0">
                <a:solidFill>
                  <a:srgbClr val="0033CC"/>
                </a:solidFill>
                <a:latin typeface="楷体" panose="02010609060101010101" pitchFamily="49" charset="-122"/>
                <a:ea typeface="楷体" panose="02010609060101010101" pitchFamily="49" charset="-122"/>
              </a:rPr>
              <a:t>意味着</a:t>
            </a:r>
          </a:p>
        </p:txBody>
      </p:sp>
      <p:graphicFrame>
        <p:nvGraphicFramePr>
          <p:cNvPr id="177159" name="Object 7"/>
          <p:cNvGraphicFramePr>
            <a:graphicFrameLocks noChangeAspect="1"/>
          </p:cNvGraphicFramePr>
          <p:nvPr/>
        </p:nvGraphicFramePr>
        <p:xfrm>
          <a:off x="3203575" y="4437063"/>
          <a:ext cx="3313113" cy="1298575"/>
        </p:xfrm>
        <a:graphic>
          <a:graphicData uri="http://schemas.openxmlformats.org/presentationml/2006/ole">
            <mc:AlternateContent xmlns:mc="http://schemas.openxmlformats.org/markup-compatibility/2006">
              <mc:Choice xmlns:v="urn:schemas-microsoft-com:vml" Requires="v">
                <p:oleObj spid="_x0000_s86023" name="Equation" r:id="rId7" imgW="1002960" imgH="393480" progId="Equation.DSMT4">
                  <p:embed/>
                </p:oleObj>
              </mc:Choice>
              <mc:Fallback>
                <p:oleObj name="Equation" r:id="rId7" imgW="1002960" imgH="393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3575" y="4437063"/>
                        <a:ext cx="3313113" cy="1298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7162" name="Rectangle 10"/>
          <p:cNvSpPr>
            <a:spLocks noChangeArrowheads="1"/>
          </p:cNvSpPr>
          <p:nvPr/>
        </p:nvSpPr>
        <p:spPr bwMode="auto">
          <a:xfrm>
            <a:off x="107950" y="215900"/>
            <a:ext cx="82296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kumimoji="0" lang="zh-CN" altLang="en-US" sz="3600" dirty="0">
                <a:solidFill>
                  <a:schemeClr val="accent2"/>
                </a:solidFill>
                <a:ea typeface="楷体" panose="02010609060101010101" pitchFamily="49" charset="-122"/>
              </a:rPr>
              <a:t>三、单模激光器的线宽极限</a:t>
            </a:r>
            <a:br>
              <a:rPr kumimoji="0" lang="zh-CN" altLang="en-US" sz="3600" dirty="0">
                <a:solidFill>
                  <a:schemeClr val="accent2"/>
                </a:solidFill>
                <a:ea typeface="楷体" panose="02010609060101010101" pitchFamily="49" charset="-122"/>
              </a:rPr>
            </a:br>
            <a:endParaRPr kumimoji="0" lang="zh-CN" altLang="en-US" sz="3600" dirty="0">
              <a:solidFill>
                <a:schemeClr val="accent2"/>
              </a:solidFill>
              <a:ea typeface="楷体" panose="02010609060101010101" pitchFamily="49" charset="-122"/>
            </a:endParaRPr>
          </a:p>
        </p:txBody>
      </p:sp>
    </p:spTree>
    <p:extLst>
      <p:ext uri="{BB962C8B-B14F-4D97-AF65-F5344CB8AC3E}">
        <p14:creationId xmlns:p14="http://schemas.microsoft.com/office/powerpoint/2010/main" val="18851449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1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71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715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715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715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715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77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4" grpId="0"/>
      <p:bldP spid="177156" grpId="0" animBg="1"/>
      <p:bldP spid="177158" grpId="0"/>
      <p:bldP spid="17716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3"/>
          <p:cNvSpPr txBox="1">
            <a:spLocks noChangeArrowheads="1"/>
          </p:cNvSpPr>
          <p:nvPr/>
        </p:nvSpPr>
        <p:spPr bwMode="auto">
          <a:xfrm>
            <a:off x="365125" y="4016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endParaRPr lang="zh-CN" altLang="zh-CN" sz="2400" b="0">
              <a:latin typeface="Times New Roman" pitchFamily="18" charset="0"/>
              <a:ea typeface="宋体" pitchFamily="2" charset="-122"/>
            </a:endParaRPr>
          </a:p>
        </p:txBody>
      </p:sp>
      <p:sp>
        <p:nvSpPr>
          <p:cNvPr id="178180" name="Text Box 4"/>
          <p:cNvSpPr txBox="1">
            <a:spLocks noChangeArrowheads="1"/>
          </p:cNvSpPr>
          <p:nvPr/>
        </p:nvSpPr>
        <p:spPr bwMode="auto">
          <a:xfrm>
            <a:off x="468313" y="836613"/>
            <a:ext cx="8137525"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282575"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50000"/>
              </a:lnSpc>
            </a:pPr>
            <a:r>
              <a:rPr lang="en-US" altLang="zh-CN" sz="2800" b="0" dirty="0">
                <a:solidFill>
                  <a:srgbClr val="FF0000"/>
                </a:solidFill>
                <a:latin typeface="Times New Roman" pitchFamily="18" charset="0"/>
                <a:ea typeface="黑体" pitchFamily="49" charset="-122"/>
                <a:sym typeface="Wingdings" pitchFamily="2" charset="2"/>
              </a:rPr>
              <a:t></a:t>
            </a:r>
            <a:r>
              <a:rPr lang="zh-CN" altLang="en-US" sz="2800" dirty="0">
                <a:solidFill>
                  <a:srgbClr val="0033CC"/>
                </a:solidFill>
                <a:latin typeface="黑体" pitchFamily="49" charset="-122"/>
                <a:ea typeface="楷体" panose="02010609060101010101" pitchFamily="49" charset="-122"/>
              </a:rPr>
              <a:t>激光器内物理过程的一种</a:t>
            </a:r>
            <a:r>
              <a:rPr lang="zh-CN" altLang="en-US" sz="2800" dirty="0">
                <a:solidFill>
                  <a:srgbClr val="FF0066"/>
                </a:solidFill>
                <a:latin typeface="黑体" pitchFamily="49" charset="-122"/>
                <a:ea typeface="楷体" panose="02010609060101010101" pitchFamily="49" charset="-122"/>
              </a:rPr>
              <a:t>理想化</a:t>
            </a:r>
            <a:r>
              <a:rPr lang="zh-CN" altLang="en-US" sz="2800" dirty="0">
                <a:solidFill>
                  <a:srgbClr val="0033CC"/>
                </a:solidFill>
                <a:latin typeface="黑体" pitchFamily="49" charset="-122"/>
                <a:ea typeface="楷体" panose="02010609060101010101" pitchFamily="49" charset="-122"/>
              </a:rPr>
              <a:t>近似描述：腔内</a:t>
            </a:r>
            <a:r>
              <a:rPr lang="zh-CN" altLang="en-US" sz="2800" dirty="0">
                <a:solidFill>
                  <a:srgbClr val="FF0000"/>
                </a:solidFill>
                <a:latin typeface="黑体" pitchFamily="49" charset="-122"/>
                <a:ea typeface="楷体" panose="02010609060101010101" pitchFamily="49" charset="-122"/>
              </a:rPr>
              <a:t>受激辐射</a:t>
            </a:r>
            <a:r>
              <a:rPr lang="zh-CN" altLang="en-US" sz="2800" dirty="0">
                <a:solidFill>
                  <a:srgbClr val="0033CC"/>
                </a:solidFill>
                <a:latin typeface="黑体" pitchFamily="49" charset="-122"/>
                <a:ea typeface="楷体" panose="02010609060101010101" pitchFamily="49" charset="-122"/>
              </a:rPr>
              <a:t>能量补充了损耗的能量，而且由于受激辐射产生的光波与原来的光波具有</a:t>
            </a:r>
            <a:r>
              <a:rPr lang="zh-CN" altLang="en-US" sz="2800" dirty="0">
                <a:solidFill>
                  <a:srgbClr val="FF0000"/>
                </a:solidFill>
                <a:latin typeface="黑体" pitchFamily="49" charset="-122"/>
                <a:ea typeface="楷体" panose="02010609060101010101" pitchFamily="49" charset="-122"/>
              </a:rPr>
              <a:t>相同的相位</a:t>
            </a:r>
            <a:r>
              <a:rPr lang="zh-CN" altLang="en-US" sz="2800" dirty="0">
                <a:solidFill>
                  <a:srgbClr val="0033CC"/>
                </a:solidFill>
                <a:latin typeface="黑体" pitchFamily="49" charset="-122"/>
                <a:ea typeface="楷体" panose="02010609060101010101" pitchFamily="49" charset="-122"/>
              </a:rPr>
              <a:t>，二者相干叠加使腔内光波的</a:t>
            </a:r>
            <a:r>
              <a:rPr lang="zh-CN" altLang="en-US" sz="2800" dirty="0">
                <a:solidFill>
                  <a:srgbClr val="FF0000"/>
                </a:solidFill>
                <a:latin typeface="黑体" pitchFamily="49" charset="-122"/>
                <a:ea typeface="楷体" panose="02010609060101010101" pitchFamily="49" charset="-122"/>
              </a:rPr>
              <a:t>振幅始终保持恒定</a:t>
            </a:r>
            <a:r>
              <a:rPr lang="zh-CN" altLang="en-US" sz="2800" dirty="0">
                <a:solidFill>
                  <a:srgbClr val="0033CC"/>
                </a:solidFill>
                <a:latin typeface="黑体" pitchFamily="49" charset="-122"/>
                <a:ea typeface="楷体" panose="02010609060101010101" pitchFamily="49" charset="-122"/>
              </a:rPr>
              <a:t>，因而输出激光在理想情况下为一无限长的波列，其线宽等于零。</a:t>
            </a:r>
            <a:endParaRPr lang="zh-CN" altLang="en-US" sz="2800" dirty="0">
              <a:solidFill>
                <a:srgbClr val="0033CC"/>
              </a:solidFill>
              <a:latin typeface="Times New Roman" pitchFamily="18" charset="0"/>
              <a:ea typeface="楷体" panose="02010609060101010101" pitchFamily="49" charset="-122"/>
            </a:endParaRPr>
          </a:p>
        </p:txBody>
      </p:sp>
      <p:sp>
        <p:nvSpPr>
          <p:cNvPr id="178183" name="AutoShape 7"/>
          <p:cNvSpPr>
            <a:spLocks noChangeArrowheads="1"/>
          </p:cNvSpPr>
          <p:nvPr/>
        </p:nvSpPr>
        <p:spPr bwMode="auto">
          <a:xfrm>
            <a:off x="5508625" y="4652963"/>
            <a:ext cx="2808288" cy="1760537"/>
          </a:xfrm>
          <a:prstGeom prst="cloudCallout">
            <a:avLst>
              <a:gd name="adj1" fmla="val -92847"/>
              <a:gd name="adj2" fmla="val -28630"/>
            </a:avLst>
          </a:prstGeom>
          <a:solidFill>
            <a:schemeClr val="accent1">
              <a:alpha val="39999"/>
            </a:schemeClr>
          </a:solidFill>
          <a:ln w="9525">
            <a:solidFill>
              <a:schemeClr val="tx1"/>
            </a:solidFill>
            <a:round/>
            <a:headEnd/>
            <a:tailEnd/>
          </a:ln>
        </p:spPr>
        <p:txBody>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r>
              <a:rPr kumimoji="0" lang="zh-CN" altLang="en-US" sz="2800" dirty="0">
                <a:solidFill>
                  <a:srgbClr val="FF0066"/>
                </a:solidFill>
                <a:ea typeface="楷体" panose="02010609060101010101" pitchFamily="49" charset="-122"/>
              </a:rPr>
              <a:t>事实</a:t>
            </a:r>
            <a:r>
              <a:rPr kumimoji="0" lang="zh-CN" altLang="en-US" sz="2800" dirty="0">
                <a:solidFill>
                  <a:srgbClr val="0033CC"/>
                </a:solidFill>
                <a:ea typeface="楷体" panose="02010609060101010101" pitchFamily="49" charset="-122"/>
              </a:rPr>
              <a:t>是否</a:t>
            </a:r>
          </a:p>
          <a:p>
            <a:pPr eaLnBrk="1" hangingPunct="1"/>
            <a:r>
              <a:rPr kumimoji="0" lang="zh-CN" altLang="en-US" sz="2800" dirty="0">
                <a:solidFill>
                  <a:srgbClr val="0033CC"/>
                </a:solidFill>
                <a:ea typeface="楷体" panose="02010609060101010101" pitchFamily="49" charset="-122"/>
              </a:rPr>
              <a:t>如此？</a:t>
            </a:r>
          </a:p>
          <a:p>
            <a:pPr eaLnBrk="1" hangingPunct="1"/>
            <a:endParaRPr kumimoji="0" lang="en-US" altLang="zh-CN" sz="2400" dirty="0">
              <a:ea typeface="宋体" pitchFamily="2" charset="-122"/>
            </a:endParaRPr>
          </a:p>
        </p:txBody>
      </p:sp>
    </p:spTree>
    <p:extLst>
      <p:ext uri="{BB962C8B-B14F-4D97-AF65-F5344CB8AC3E}">
        <p14:creationId xmlns:p14="http://schemas.microsoft.com/office/powerpoint/2010/main" val="37643272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1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8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0" grpId="0"/>
      <p:bldP spid="17818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p:cNvSpPr txBox="1">
            <a:spLocks noChangeArrowheads="1"/>
          </p:cNvSpPr>
          <p:nvPr/>
        </p:nvSpPr>
        <p:spPr bwMode="auto">
          <a:xfrm>
            <a:off x="395288" y="2708275"/>
            <a:ext cx="8320087"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50000"/>
              </a:lnSpc>
            </a:pPr>
            <a:r>
              <a:rPr lang="en-US" altLang="zh-CN" sz="2600" b="0" dirty="0">
                <a:solidFill>
                  <a:schemeClr val="accent2"/>
                </a:solidFill>
                <a:ea typeface="黑体" pitchFamily="49" charset="-122"/>
              </a:rPr>
              <a:t>   </a:t>
            </a:r>
            <a:r>
              <a:rPr lang="en-US" altLang="zh-CN" sz="2600" b="0" dirty="0">
                <a:solidFill>
                  <a:srgbClr val="FF3399"/>
                </a:solidFill>
                <a:ea typeface="黑体" pitchFamily="49" charset="-122"/>
                <a:sym typeface="Monotype Sorts"/>
              </a:rPr>
              <a:t> </a:t>
            </a:r>
            <a:r>
              <a:rPr lang="en-US" altLang="zh-CN" sz="2600" dirty="0">
                <a:solidFill>
                  <a:srgbClr val="FF0000"/>
                </a:solidFill>
                <a:ea typeface="黑体" pitchFamily="49" charset="-122"/>
                <a:sym typeface="Wingdings 2" pitchFamily="18" charset="2"/>
              </a:rPr>
              <a:t></a:t>
            </a:r>
            <a:r>
              <a:rPr lang="en-US" altLang="zh-CN" sz="2600" b="0" dirty="0">
                <a:solidFill>
                  <a:srgbClr val="FF3399"/>
                </a:solidFill>
                <a:ea typeface="黑体" pitchFamily="49" charset="-122"/>
                <a:sym typeface="Monotype Sorts"/>
              </a:rPr>
              <a:t> </a:t>
            </a:r>
            <a:r>
              <a:rPr lang="zh-CN" altLang="en-US" sz="2600" b="0" dirty="0">
                <a:ea typeface="黑体" pitchFamily="49" charset="-122"/>
                <a:sym typeface="Monotype Sorts"/>
              </a:rPr>
              <a:t>（</a:t>
            </a:r>
            <a:r>
              <a:rPr lang="en-US" altLang="zh-CN" sz="2600" b="0" dirty="0">
                <a:ea typeface="黑体" pitchFamily="49" charset="-122"/>
                <a:sym typeface="Monotype Sorts"/>
              </a:rPr>
              <a:t>1</a:t>
            </a:r>
            <a:r>
              <a:rPr lang="zh-CN" altLang="en-US" sz="2600" b="0" dirty="0">
                <a:ea typeface="黑体" pitchFamily="49" charset="-122"/>
                <a:sym typeface="Monotype Sorts"/>
              </a:rPr>
              <a:t>）</a:t>
            </a:r>
            <a:r>
              <a:rPr lang="zh-CN" altLang="en-US" sz="2600" dirty="0">
                <a:solidFill>
                  <a:srgbClr val="FF3399"/>
                </a:solidFill>
                <a:latin typeface="楷体" panose="02010609060101010101" pitchFamily="49" charset="-122"/>
                <a:ea typeface="楷体" panose="02010609060101010101" pitchFamily="49" charset="-122"/>
                <a:sym typeface="Monotype Sorts"/>
              </a:rPr>
              <a:t>原因：</a:t>
            </a:r>
            <a:r>
              <a:rPr lang="zh-CN" altLang="en-US" sz="2600" dirty="0">
                <a:latin typeface="楷体" panose="02010609060101010101" pitchFamily="49" charset="-122"/>
                <a:ea typeface="楷体" panose="02010609060101010101" pitchFamily="49" charset="-122"/>
                <a:sym typeface="Monotype Sorts"/>
              </a:rPr>
              <a:t>忽略了自发辐射的存在</a:t>
            </a:r>
          </a:p>
          <a:p>
            <a:pPr algn="l">
              <a:lnSpc>
                <a:spcPct val="150000"/>
              </a:lnSpc>
            </a:pPr>
            <a:r>
              <a:rPr lang="zh-CN" altLang="en-US" sz="2600" dirty="0">
                <a:latin typeface="楷体" panose="02010609060101010101" pitchFamily="49" charset="-122"/>
                <a:ea typeface="楷体" panose="02010609060101010101" pitchFamily="49" charset="-122"/>
                <a:sym typeface="Monotype Sorts"/>
              </a:rPr>
              <a:t>    （</a:t>
            </a:r>
            <a:r>
              <a:rPr lang="en-US" altLang="zh-CN" sz="2600" dirty="0">
                <a:latin typeface="楷体" panose="02010609060101010101" pitchFamily="49" charset="-122"/>
                <a:ea typeface="楷体" panose="02010609060101010101" pitchFamily="49" charset="-122"/>
                <a:sym typeface="Monotype Sorts"/>
              </a:rPr>
              <a:t>2</a:t>
            </a:r>
            <a:r>
              <a:rPr lang="zh-CN" altLang="en-US" sz="2600" dirty="0">
                <a:latin typeface="楷体" panose="02010609060101010101" pitchFamily="49" charset="-122"/>
                <a:ea typeface="楷体" panose="02010609060101010101" pitchFamily="49" charset="-122"/>
                <a:sym typeface="Monotype Sorts"/>
              </a:rPr>
              <a:t>）和</a:t>
            </a:r>
            <a:r>
              <a:rPr lang="zh-CN" altLang="en-US" sz="2600" dirty="0">
                <a:solidFill>
                  <a:srgbClr val="FF00FF"/>
                </a:solidFill>
                <a:latin typeface="楷体" panose="02010609060101010101" pitchFamily="49" charset="-122"/>
                <a:ea typeface="楷体" panose="02010609060101010101" pitchFamily="49" charset="-122"/>
                <a:sym typeface="Monotype Sorts"/>
              </a:rPr>
              <a:t>受激辐射</a:t>
            </a:r>
            <a:r>
              <a:rPr lang="zh-CN" altLang="en-US" sz="2600" dirty="0">
                <a:latin typeface="楷体" panose="02010609060101010101" pitchFamily="49" charset="-122"/>
                <a:ea typeface="楷体" panose="02010609060101010101" pitchFamily="49" charset="-122"/>
                <a:sym typeface="Monotype Sorts"/>
              </a:rPr>
              <a:t>相比</a:t>
            </a:r>
            <a:r>
              <a:rPr lang="en-US" altLang="zh-CN" sz="2600" dirty="0">
                <a:latin typeface="楷体" panose="02010609060101010101" pitchFamily="49" charset="-122"/>
                <a:ea typeface="楷体" panose="02010609060101010101" pitchFamily="49" charset="-122"/>
                <a:sym typeface="Monotype Sorts"/>
              </a:rPr>
              <a:t>,</a:t>
            </a:r>
            <a:r>
              <a:rPr lang="zh-CN" altLang="en-US" sz="2600" dirty="0">
                <a:solidFill>
                  <a:srgbClr val="FF00FF"/>
                </a:solidFill>
                <a:latin typeface="楷体" panose="02010609060101010101" pitchFamily="49" charset="-122"/>
                <a:ea typeface="楷体" panose="02010609060101010101" pitchFamily="49" charset="-122"/>
                <a:sym typeface="Monotype Sorts"/>
              </a:rPr>
              <a:t>自发辐射</a:t>
            </a:r>
            <a:r>
              <a:rPr lang="zh-CN" altLang="en-US" sz="2600" dirty="0">
                <a:latin typeface="楷体" panose="02010609060101010101" pitchFamily="49" charset="-122"/>
                <a:ea typeface="楷体" panose="02010609060101010101" pitchFamily="49" charset="-122"/>
                <a:sym typeface="Monotype Sorts"/>
              </a:rPr>
              <a:t>的贡献及其微弱，因而在讨论阈值及输出功率等问题时可以忽略不计，</a:t>
            </a:r>
            <a:r>
              <a:rPr lang="zh-CN" altLang="en-US" sz="2800" dirty="0">
                <a:solidFill>
                  <a:srgbClr val="FF3300"/>
                </a:solidFill>
                <a:latin typeface="楷体" panose="02010609060101010101" pitchFamily="49" charset="-122"/>
                <a:ea typeface="楷体" panose="02010609060101010101" pitchFamily="49" charset="-122"/>
                <a:sym typeface="Monotype Sorts"/>
              </a:rPr>
              <a:t>但是</a:t>
            </a:r>
            <a:r>
              <a:rPr lang="zh-CN" altLang="en-US" sz="2600" dirty="0">
                <a:latin typeface="楷体" panose="02010609060101010101" pitchFamily="49" charset="-122"/>
                <a:ea typeface="楷体" panose="02010609060101010101" pitchFamily="49" charset="-122"/>
                <a:sym typeface="Monotype Sorts"/>
              </a:rPr>
              <a:t>在考虑线宽问题时，必须考虑</a:t>
            </a:r>
            <a:r>
              <a:rPr lang="zh-CN" altLang="en-US" sz="3200" dirty="0">
                <a:solidFill>
                  <a:srgbClr val="FF3300"/>
                </a:solidFill>
                <a:latin typeface="楷体" panose="02010609060101010101" pitchFamily="49" charset="-122"/>
                <a:ea typeface="楷体" panose="02010609060101010101" pitchFamily="49" charset="-122"/>
                <a:sym typeface="Monotype Sorts"/>
              </a:rPr>
              <a:t>自发辐射</a:t>
            </a:r>
            <a:r>
              <a:rPr lang="zh-CN" altLang="en-US" sz="2600" dirty="0">
                <a:latin typeface="楷体" panose="02010609060101010101" pitchFamily="49" charset="-122"/>
                <a:ea typeface="楷体" panose="02010609060101010101" pitchFamily="49" charset="-122"/>
                <a:sym typeface="Monotype Sorts"/>
              </a:rPr>
              <a:t>的影响！</a:t>
            </a:r>
          </a:p>
        </p:txBody>
      </p:sp>
      <p:sp>
        <p:nvSpPr>
          <p:cNvPr id="14339" name="Text Box 3"/>
          <p:cNvSpPr txBox="1">
            <a:spLocks noChangeArrowheads="1"/>
          </p:cNvSpPr>
          <p:nvPr/>
        </p:nvSpPr>
        <p:spPr bwMode="auto">
          <a:xfrm>
            <a:off x="365125" y="4016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endParaRPr lang="zh-CN" altLang="zh-CN" sz="2400" b="0">
              <a:latin typeface="Times New Roman" pitchFamily="18" charset="0"/>
              <a:ea typeface="宋体" pitchFamily="2" charset="-122"/>
            </a:endParaRPr>
          </a:p>
        </p:txBody>
      </p:sp>
      <p:sp>
        <p:nvSpPr>
          <p:cNvPr id="194568" name="Text Box 8"/>
          <p:cNvSpPr txBox="1">
            <a:spLocks noChangeArrowheads="1"/>
          </p:cNvSpPr>
          <p:nvPr/>
        </p:nvSpPr>
        <p:spPr bwMode="auto">
          <a:xfrm>
            <a:off x="827088" y="1052513"/>
            <a:ext cx="7489825" cy="120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lnSpc>
                <a:spcPct val="140000"/>
              </a:lnSpc>
            </a:pPr>
            <a:r>
              <a:rPr lang="zh-CN" altLang="en-US" sz="2800" dirty="0">
                <a:solidFill>
                  <a:schemeClr val="accent2"/>
                </a:solidFill>
                <a:latin typeface="楷体" panose="02010609060101010101" pitchFamily="49" charset="-122"/>
                <a:ea typeface="楷体" panose="02010609060101010101" pitchFamily="49" charset="-122"/>
              </a:rPr>
              <a:t>自然界不存在绝对的单色光，实际的单纵模激光器的线宽</a:t>
            </a:r>
            <a:r>
              <a:rPr lang="zh-CN" altLang="en-US" sz="2800" dirty="0">
                <a:solidFill>
                  <a:srgbClr val="FF3399"/>
                </a:solidFill>
                <a:latin typeface="楷体" panose="02010609060101010101" pitchFamily="49" charset="-122"/>
                <a:ea typeface="楷体" panose="02010609060101010101" pitchFamily="49" charset="-122"/>
              </a:rPr>
              <a:t>不等于零</a:t>
            </a:r>
          </a:p>
        </p:txBody>
      </p:sp>
    </p:spTree>
    <p:extLst>
      <p:ext uri="{BB962C8B-B14F-4D97-AF65-F5344CB8AC3E}">
        <p14:creationId xmlns:p14="http://schemas.microsoft.com/office/powerpoint/2010/main" val="32926511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2" grpId="0"/>
      <p:bldP spid="19456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p:cNvGrpSpPr>
            <a:grpSpLocks/>
          </p:cNvGrpSpPr>
          <p:nvPr/>
        </p:nvGrpSpPr>
        <p:grpSpPr bwMode="auto">
          <a:xfrm>
            <a:off x="1763713" y="1557338"/>
            <a:ext cx="6381750" cy="719137"/>
            <a:chOff x="1309" y="981"/>
            <a:chExt cx="3292" cy="453"/>
          </a:xfrm>
        </p:grpSpPr>
        <p:sp>
          <p:nvSpPr>
            <p:cNvPr id="4105" name="Rectangle 2"/>
            <p:cNvSpPr>
              <a:spLocks noChangeArrowheads="1"/>
            </p:cNvSpPr>
            <p:nvPr/>
          </p:nvSpPr>
          <p:spPr bwMode="auto">
            <a:xfrm>
              <a:off x="2540" y="986"/>
              <a:ext cx="912" cy="43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4106" name="Rectangle 3"/>
            <p:cNvSpPr>
              <a:spLocks noChangeArrowheads="1"/>
            </p:cNvSpPr>
            <p:nvPr/>
          </p:nvSpPr>
          <p:spPr bwMode="auto">
            <a:xfrm>
              <a:off x="3833" y="981"/>
              <a:ext cx="768" cy="43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nvGrpSpPr>
            <p:cNvPr id="4107" name="Group 19"/>
            <p:cNvGrpSpPr>
              <a:grpSpLocks/>
            </p:cNvGrpSpPr>
            <p:nvPr/>
          </p:nvGrpSpPr>
          <p:grpSpPr bwMode="auto">
            <a:xfrm>
              <a:off x="1309" y="986"/>
              <a:ext cx="3212" cy="448"/>
              <a:chOff x="1309" y="986"/>
              <a:chExt cx="3212" cy="448"/>
            </a:xfrm>
          </p:grpSpPr>
          <p:sp>
            <p:nvSpPr>
              <p:cNvPr id="4108" name="Rectangle 4"/>
              <p:cNvSpPr>
                <a:spLocks noChangeArrowheads="1"/>
              </p:cNvSpPr>
              <p:nvPr/>
            </p:nvSpPr>
            <p:spPr bwMode="auto">
              <a:xfrm>
                <a:off x="1355" y="986"/>
                <a:ext cx="914" cy="44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4109" name="Text Box 5"/>
              <p:cNvSpPr txBox="1">
                <a:spLocks noChangeArrowheads="1"/>
              </p:cNvSpPr>
              <p:nvPr/>
            </p:nvSpPr>
            <p:spPr bwMode="auto">
              <a:xfrm>
                <a:off x="1309" y="1017"/>
                <a:ext cx="95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600" dirty="0">
                    <a:ea typeface="楷体" panose="02010609060101010101" pitchFamily="49" charset="-122"/>
                  </a:rPr>
                  <a:t>受激辐射</a:t>
                </a:r>
              </a:p>
            </p:txBody>
          </p:sp>
          <p:sp>
            <p:nvSpPr>
              <p:cNvPr id="4110" name="Text Box 6"/>
              <p:cNvSpPr txBox="1">
                <a:spLocks noChangeArrowheads="1"/>
              </p:cNvSpPr>
              <p:nvPr/>
            </p:nvSpPr>
            <p:spPr bwMode="auto">
              <a:xfrm>
                <a:off x="2557" y="1017"/>
                <a:ext cx="78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600" dirty="0">
                    <a:solidFill>
                      <a:srgbClr val="FF0066"/>
                    </a:solidFill>
                    <a:ea typeface="楷体" panose="02010609060101010101" pitchFamily="49" charset="-122"/>
                  </a:rPr>
                  <a:t>自发辐射</a:t>
                </a:r>
                <a:endParaRPr lang="zh-CN" altLang="en-US" sz="2600" dirty="0">
                  <a:ea typeface="楷体" panose="02010609060101010101" pitchFamily="49" charset="-122"/>
                </a:endParaRPr>
              </a:p>
            </p:txBody>
          </p:sp>
          <p:sp>
            <p:nvSpPr>
              <p:cNvPr id="4111" name="Text Box 7"/>
              <p:cNvSpPr txBox="1">
                <a:spLocks noChangeArrowheads="1"/>
              </p:cNvSpPr>
              <p:nvPr/>
            </p:nvSpPr>
            <p:spPr bwMode="auto">
              <a:xfrm>
                <a:off x="2269" y="1034"/>
                <a:ext cx="2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400" b="0">
                    <a:ea typeface="黑体" pitchFamily="49" charset="-122"/>
                  </a:rPr>
                  <a:t>＋</a:t>
                </a:r>
              </a:p>
            </p:txBody>
          </p:sp>
          <p:sp>
            <p:nvSpPr>
              <p:cNvPr id="4112" name="Text Box 8"/>
              <p:cNvSpPr txBox="1">
                <a:spLocks noChangeArrowheads="1"/>
              </p:cNvSpPr>
              <p:nvPr/>
            </p:nvSpPr>
            <p:spPr bwMode="auto">
              <a:xfrm>
                <a:off x="3500" y="1034"/>
                <a:ext cx="2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400" b="0">
                    <a:ea typeface="黑体" pitchFamily="49" charset="-122"/>
                  </a:rPr>
                  <a:t>＝</a:t>
                </a:r>
              </a:p>
            </p:txBody>
          </p:sp>
          <p:sp>
            <p:nvSpPr>
              <p:cNvPr id="4113" name="Text Box 9"/>
              <p:cNvSpPr txBox="1">
                <a:spLocks noChangeArrowheads="1"/>
              </p:cNvSpPr>
              <p:nvPr/>
            </p:nvSpPr>
            <p:spPr bwMode="auto">
              <a:xfrm>
                <a:off x="3911" y="1032"/>
                <a:ext cx="61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600" dirty="0">
                    <a:solidFill>
                      <a:schemeClr val="accent2"/>
                    </a:solidFill>
                    <a:latin typeface="楷体" panose="02010609060101010101" pitchFamily="49" charset="-122"/>
                    <a:ea typeface="楷体" panose="02010609060101010101" pitchFamily="49" charset="-122"/>
                  </a:rPr>
                  <a:t>损  耗</a:t>
                </a:r>
                <a:endParaRPr lang="zh-CN" altLang="en-US" sz="2600" dirty="0">
                  <a:latin typeface="楷体" panose="02010609060101010101" pitchFamily="49" charset="-122"/>
                  <a:ea typeface="楷体" panose="02010609060101010101" pitchFamily="49" charset="-122"/>
                </a:endParaRPr>
              </a:p>
            </p:txBody>
          </p:sp>
        </p:grpSp>
      </p:grpSp>
      <p:sp>
        <p:nvSpPr>
          <p:cNvPr id="179210" name="Text Box 10"/>
          <p:cNvSpPr txBox="1">
            <a:spLocks noChangeArrowheads="1"/>
          </p:cNvSpPr>
          <p:nvPr/>
        </p:nvSpPr>
        <p:spPr bwMode="auto">
          <a:xfrm>
            <a:off x="2508250" y="2300288"/>
            <a:ext cx="120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400" dirty="0">
                <a:ea typeface="楷体" panose="02010609060101010101" pitchFamily="49" charset="-122"/>
              </a:rPr>
              <a:t>相干</a:t>
            </a:r>
          </a:p>
        </p:txBody>
      </p:sp>
      <p:sp>
        <p:nvSpPr>
          <p:cNvPr id="179211" name="Text Box 11"/>
          <p:cNvSpPr txBox="1">
            <a:spLocks noChangeArrowheads="1"/>
          </p:cNvSpPr>
          <p:nvPr/>
        </p:nvSpPr>
        <p:spPr bwMode="auto">
          <a:xfrm>
            <a:off x="4211638" y="2276475"/>
            <a:ext cx="1944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400" dirty="0">
                <a:solidFill>
                  <a:srgbClr val="FF0000"/>
                </a:solidFill>
                <a:ea typeface="楷体" panose="02010609060101010101" pitchFamily="49" charset="-122"/>
              </a:rPr>
              <a:t>非相干</a:t>
            </a:r>
          </a:p>
        </p:txBody>
      </p:sp>
      <p:graphicFrame>
        <p:nvGraphicFramePr>
          <p:cNvPr id="179212" name="Object 12"/>
          <p:cNvGraphicFramePr>
            <a:graphicFrameLocks noChangeAspect="1"/>
          </p:cNvGraphicFramePr>
          <p:nvPr/>
        </p:nvGraphicFramePr>
        <p:xfrm>
          <a:off x="2484438" y="2924175"/>
          <a:ext cx="2663825" cy="549275"/>
        </p:xfrm>
        <a:graphic>
          <a:graphicData uri="http://schemas.openxmlformats.org/presentationml/2006/ole">
            <mc:AlternateContent xmlns:mc="http://schemas.openxmlformats.org/markup-compatibility/2006">
              <mc:Choice xmlns:v="urn:schemas-microsoft-com:vml" Requires="v">
                <p:oleObj spid="_x0000_s87043" name="Equation" r:id="rId3" imgW="1104840" imgH="228600" progId="Equation.DSMT4">
                  <p:embed/>
                </p:oleObj>
              </mc:Choice>
              <mc:Fallback>
                <p:oleObj name="Equation" r:id="rId3" imgW="110484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2924175"/>
                        <a:ext cx="2663825"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2" name="Text Box 14"/>
          <p:cNvSpPr txBox="1">
            <a:spLocks noChangeArrowheads="1"/>
          </p:cNvSpPr>
          <p:nvPr/>
        </p:nvSpPr>
        <p:spPr bwMode="auto">
          <a:xfrm>
            <a:off x="1247775" y="144145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endParaRPr lang="zh-CN" altLang="zh-CN" sz="2400" b="0">
              <a:latin typeface="Times New Roman" pitchFamily="18" charset="0"/>
              <a:ea typeface="宋体" pitchFamily="2" charset="-122"/>
            </a:endParaRPr>
          </a:p>
        </p:txBody>
      </p:sp>
      <p:sp>
        <p:nvSpPr>
          <p:cNvPr id="179215" name="Text Box 15"/>
          <p:cNvSpPr txBox="1">
            <a:spLocks noChangeArrowheads="1"/>
          </p:cNvSpPr>
          <p:nvPr/>
        </p:nvSpPr>
        <p:spPr bwMode="auto">
          <a:xfrm>
            <a:off x="323850" y="836613"/>
            <a:ext cx="8820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buFontTx/>
              <a:buChar char="•"/>
            </a:pPr>
            <a:r>
              <a:rPr lang="en-US" altLang="zh-CN" sz="2600" b="0" dirty="0">
                <a:ea typeface="黑体" pitchFamily="49" charset="-122"/>
              </a:rPr>
              <a:t> </a:t>
            </a:r>
            <a:r>
              <a:rPr lang="zh-CN" altLang="en-US" sz="2800" dirty="0">
                <a:latin typeface="楷体" panose="02010609060101010101" pitchFamily="49" charset="-122"/>
                <a:ea typeface="楷体" panose="02010609060101010101" pitchFamily="49" charset="-122"/>
              </a:rPr>
              <a:t>振荡过程中始终存在</a:t>
            </a:r>
            <a:r>
              <a:rPr lang="zh-CN" altLang="en-US" sz="2800" dirty="0">
                <a:solidFill>
                  <a:srgbClr val="FF0066"/>
                </a:solidFill>
                <a:latin typeface="楷体" panose="02010609060101010101" pitchFamily="49" charset="-122"/>
                <a:ea typeface="楷体" panose="02010609060101010101" pitchFamily="49" charset="-122"/>
              </a:rPr>
              <a:t>自发辐射</a:t>
            </a:r>
            <a:r>
              <a:rPr lang="zh-CN" altLang="en-US" sz="2800" dirty="0">
                <a:latin typeface="楷体" panose="02010609060101010101" pitchFamily="49" charset="-122"/>
                <a:ea typeface="楷体" panose="02010609060101010101" pitchFamily="49" charset="-122"/>
              </a:rPr>
              <a:t>，激光线宽</a:t>
            </a:r>
            <a:r>
              <a:rPr lang="zh-CN" altLang="en-US" sz="2800" dirty="0">
                <a:solidFill>
                  <a:srgbClr val="FF0066"/>
                </a:solidFill>
                <a:latin typeface="楷体" panose="02010609060101010101" pitchFamily="49" charset="-122"/>
                <a:ea typeface="楷体" panose="02010609060101010101" pitchFamily="49" charset="-122"/>
              </a:rPr>
              <a:t>不可能为</a:t>
            </a:r>
            <a:r>
              <a:rPr lang="en-US" altLang="zh-CN" sz="2800" dirty="0">
                <a:solidFill>
                  <a:srgbClr val="FF0066"/>
                </a:solidFill>
                <a:latin typeface="楷体" panose="02010609060101010101" pitchFamily="49" charset="-122"/>
                <a:ea typeface="楷体" panose="02010609060101010101" pitchFamily="49" charset="-122"/>
              </a:rPr>
              <a:t>0</a:t>
            </a:r>
            <a:r>
              <a:rPr lang="en-US" altLang="zh-CN" sz="2600" b="0" dirty="0">
                <a:ea typeface="黑体" pitchFamily="49" charset="-122"/>
              </a:rPr>
              <a:t> </a:t>
            </a:r>
          </a:p>
        </p:txBody>
      </p:sp>
      <p:sp>
        <p:nvSpPr>
          <p:cNvPr id="179218" name="Text Box 18"/>
          <p:cNvSpPr txBox="1">
            <a:spLocks noChangeArrowheads="1"/>
          </p:cNvSpPr>
          <p:nvPr/>
        </p:nvSpPr>
        <p:spPr bwMode="auto">
          <a:xfrm>
            <a:off x="323850" y="3500438"/>
            <a:ext cx="8686800"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282575"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35000"/>
              </a:lnSpc>
              <a:buFont typeface="Wingdings" pitchFamily="2" charset="2"/>
              <a:buNone/>
            </a:pPr>
            <a:r>
              <a:rPr lang="en-US" altLang="zh-CN" sz="2600" dirty="0">
                <a:solidFill>
                  <a:srgbClr val="0033CC"/>
                </a:solidFill>
                <a:latin typeface="黑体" pitchFamily="49" charset="-122"/>
                <a:ea typeface="黑体" pitchFamily="49" charset="-122"/>
              </a:rPr>
              <a:t>  </a:t>
            </a:r>
            <a:r>
              <a:rPr lang="zh-CN" altLang="en-US" sz="2600" dirty="0">
                <a:solidFill>
                  <a:srgbClr val="0033CC"/>
                </a:solidFill>
                <a:latin typeface="楷体" panose="02010609060101010101" pitchFamily="49" charset="-122"/>
                <a:ea typeface="楷体" panose="02010609060101010101" pitchFamily="49" charset="-122"/>
              </a:rPr>
              <a:t>由于存在着自发辐射，稳定振荡时的单程增益略小于单程损耗，有源腔的净损耗不等于零。虽然该模式的</a:t>
            </a:r>
            <a:r>
              <a:rPr lang="zh-CN" altLang="en-US" sz="2600" dirty="0">
                <a:solidFill>
                  <a:srgbClr val="FF0000"/>
                </a:solidFill>
                <a:latin typeface="楷体" panose="02010609060101010101" pitchFamily="49" charset="-122"/>
                <a:ea typeface="楷体" panose="02010609060101010101" pitchFamily="49" charset="-122"/>
              </a:rPr>
              <a:t>总光子数密度</a:t>
            </a:r>
            <a:r>
              <a:rPr lang="en-US" altLang="zh-CN" sz="2600" i="1" dirty="0">
                <a:solidFill>
                  <a:srgbClr val="FF0000"/>
                </a:solidFill>
                <a:latin typeface="Times New Roman" pitchFamily="18" charset="0"/>
                <a:ea typeface="楷体" panose="02010609060101010101" pitchFamily="49" charset="-122"/>
              </a:rPr>
              <a:t>N</a:t>
            </a:r>
            <a:r>
              <a:rPr lang="zh-CN" altLang="en-US" sz="2600" dirty="0">
                <a:solidFill>
                  <a:srgbClr val="FF0000"/>
                </a:solidFill>
                <a:latin typeface="楷体" panose="02010609060101010101" pitchFamily="49" charset="-122"/>
                <a:ea typeface="楷体" panose="02010609060101010101" pitchFamily="49" charset="-122"/>
              </a:rPr>
              <a:t>保持恒定</a:t>
            </a:r>
            <a:r>
              <a:rPr lang="zh-CN" altLang="en-US" sz="2600" dirty="0">
                <a:solidFill>
                  <a:srgbClr val="0033CC"/>
                </a:solidFill>
                <a:latin typeface="楷体" panose="02010609060101010101" pitchFamily="49" charset="-122"/>
                <a:ea typeface="楷体" panose="02010609060101010101" pitchFamily="49" charset="-122"/>
              </a:rPr>
              <a:t>，但</a:t>
            </a:r>
            <a:r>
              <a:rPr lang="zh-CN" altLang="en-US" sz="2600" dirty="0">
                <a:solidFill>
                  <a:srgbClr val="FF0000"/>
                </a:solidFill>
                <a:latin typeface="楷体" panose="02010609060101010101" pitchFamily="49" charset="-122"/>
                <a:ea typeface="楷体" panose="02010609060101010101" pitchFamily="49" charset="-122"/>
              </a:rPr>
              <a:t>自发辐射具有随机的相位</a:t>
            </a:r>
            <a:r>
              <a:rPr lang="zh-CN" altLang="en-US" sz="2600" dirty="0">
                <a:solidFill>
                  <a:srgbClr val="0033CC"/>
                </a:solidFill>
                <a:latin typeface="楷体" panose="02010609060101010101" pitchFamily="49" charset="-122"/>
                <a:ea typeface="楷体" panose="02010609060101010101" pitchFamily="49" charset="-122"/>
              </a:rPr>
              <a:t>，所以输出激光是一个略有衰减的有限长波列，因此具有一定的谱线宽度。</a:t>
            </a:r>
          </a:p>
        </p:txBody>
      </p:sp>
    </p:spTree>
    <p:extLst>
      <p:ext uri="{BB962C8B-B14F-4D97-AF65-F5344CB8AC3E}">
        <p14:creationId xmlns:p14="http://schemas.microsoft.com/office/powerpoint/2010/main" val="17060068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2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92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92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92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10" grpId="0"/>
      <p:bldP spid="179211" grpId="0"/>
      <p:bldP spid="179215" grpId="0"/>
      <p:bldP spid="1792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2"/>
          <p:cNvSpPr txBox="1">
            <a:spLocks noChangeArrowheads="1"/>
          </p:cNvSpPr>
          <p:nvPr/>
        </p:nvSpPr>
        <p:spPr bwMode="auto">
          <a:xfrm>
            <a:off x="684213" y="908050"/>
            <a:ext cx="5038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800" dirty="0">
                <a:solidFill>
                  <a:srgbClr val="FF3399"/>
                </a:solidFill>
                <a:latin typeface="楷体" panose="02010609060101010101" pitchFamily="49" charset="-122"/>
                <a:ea typeface="楷体" panose="02010609060101010101" pitchFamily="49" charset="-122"/>
              </a:rPr>
              <a:t>四能级激光器</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单模 </a:t>
            </a:r>
          </a:p>
        </p:txBody>
      </p:sp>
      <p:graphicFrame>
        <p:nvGraphicFramePr>
          <p:cNvPr id="180232" name="Object 8"/>
          <p:cNvGraphicFramePr>
            <a:graphicFrameLocks noChangeAspect="1"/>
          </p:cNvGraphicFramePr>
          <p:nvPr/>
        </p:nvGraphicFramePr>
        <p:xfrm>
          <a:off x="1116013" y="1628775"/>
          <a:ext cx="6337300" cy="1049338"/>
        </p:xfrm>
        <a:graphic>
          <a:graphicData uri="http://schemas.openxmlformats.org/presentationml/2006/ole">
            <mc:AlternateContent xmlns:mc="http://schemas.openxmlformats.org/markup-compatibility/2006">
              <mc:Choice xmlns:v="urn:schemas-microsoft-com:vml" Requires="v">
                <p:oleObj spid="_x0000_s88069" name="Equation" r:id="rId3" imgW="2019240" imgH="393480" progId="Equation.DSMT4">
                  <p:embed/>
                </p:oleObj>
              </mc:Choice>
              <mc:Fallback>
                <p:oleObj name="Equation" r:id="rId3" imgW="201924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628775"/>
                        <a:ext cx="6337300" cy="104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0233" name="Text Box 9"/>
          <p:cNvSpPr txBox="1">
            <a:spLocks noChangeArrowheads="1"/>
          </p:cNvSpPr>
          <p:nvPr/>
        </p:nvSpPr>
        <p:spPr bwMode="auto">
          <a:xfrm>
            <a:off x="990600" y="3270250"/>
            <a:ext cx="144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latin typeface="黑体" pitchFamily="49" charset="-122"/>
                <a:ea typeface="楷体" panose="02010609060101010101" pitchFamily="49" charset="-122"/>
              </a:rPr>
              <a:t>稳态时</a:t>
            </a:r>
            <a:endParaRPr lang="zh-CN" altLang="en-US" sz="2800" dirty="0">
              <a:latin typeface="Times New Roman" pitchFamily="18" charset="0"/>
              <a:ea typeface="楷体" panose="02010609060101010101" pitchFamily="49" charset="-122"/>
            </a:endParaRPr>
          </a:p>
        </p:txBody>
      </p:sp>
      <p:graphicFrame>
        <p:nvGraphicFramePr>
          <p:cNvPr id="180234" name="Object 10"/>
          <p:cNvGraphicFramePr>
            <a:graphicFrameLocks noChangeAspect="1"/>
          </p:cNvGraphicFramePr>
          <p:nvPr/>
        </p:nvGraphicFramePr>
        <p:xfrm>
          <a:off x="2843213" y="3068638"/>
          <a:ext cx="1519237" cy="952500"/>
        </p:xfrm>
        <a:graphic>
          <a:graphicData uri="http://schemas.openxmlformats.org/presentationml/2006/ole">
            <mc:AlternateContent xmlns:mc="http://schemas.openxmlformats.org/markup-compatibility/2006">
              <mc:Choice xmlns:v="urn:schemas-microsoft-com:vml" Requires="v">
                <p:oleObj spid="_x0000_s88070" name="Equation" r:id="rId5" imgW="533160" imgH="393480" progId="Equation.DSMT4">
                  <p:embed/>
                </p:oleObj>
              </mc:Choice>
              <mc:Fallback>
                <p:oleObj name="Equation" r:id="rId5" imgW="53316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213" y="3068638"/>
                        <a:ext cx="151923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0236" name="AutoShape 12"/>
          <p:cNvSpPr>
            <a:spLocks noChangeArrowheads="1"/>
          </p:cNvSpPr>
          <p:nvPr/>
        </p:nvSpPr>
        <p:spPr bwMode="auto">
          <a:xfrm rot="5553421">
            <a:off x="6924675" y="2794000"/>
            <a:ext cx="1800225" cy="619125"/>
          </a:xfrm>
          <a:custGeom>
            <a:avLst/>
            <a:gdLst>
              <a:gd name="T0" fmla="*/ 2147483647 w 21600"/>
              <a:gd name="T1" fmla="*/ 0 h 21600"/>
              <a:gd name="T2" fmla="*/ 2147483647 w 21600"/>
              <a:gd name="T3" fmla="*/ 286309323 h 21600"/>
              <a:gd name="T4" fmla="*/ 1873967539 w 21600"/>
              <a:gd name="T5" fmla="*/ 508659846 h 21600"/>
              <a:gd name="T6" fmla="*/ 2147483647 w 21600"/>
              <a:gd name="T7" fmla="*/ 143155120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180237" name="Object 13"/>
          <p:cNvGraphicFramePr>
            <a:graphicFrameLocks noChangeAspect="1"/>
          </p:cNvGraphicFramePr>
          <p:nvPr/>
        </p:nvGraphicFramePr>
        <p:xfrm>
          <a:off x="2268538" y="4076700"/>
          <a:ext cx="5627687" cy="1152525"/>
        </p:xfrm>
        <a:graphic>
          <a:graphicData uri="http://schemas.openxmlformats.org/presentationml/2006/ole">
            <mc:AlternateContent xmlns:mc="http://schemas.openxmlformats.org/markup-compatibility/2006">
              <mc:Choice xmlns:v="urn:schemas-microsoft-com:vml" Requires="v">
                <p:oleObj spid="_x0000_s88071" name="Equation" r:id="rId7" imgW="1790640" imgH="431640" progId="Equation.DSMT4">
                  <p:embed/>
                </p:oleObj>
              </mc:Choice>
              <mc:Fallback>
                <p:oleObj name="Equation" r:id="rId7" imgW="1790640" imgH="431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8538" y="4076700"/>
                        <a:ext cx="5627687"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0240" name="Rectangle 16"/>
          <p:cNvSpPr>
            <a:spLocks noChangeArrowheads="1"/>
          </p:cNvSpPr>
          <p:nvPr/>
        </p:nvSpPr>
        <p:spPr bwMode="auto">
          <a:xfrm>
            <a:off x="1116013" y="5300663"/>
            <a:ext cx="70564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r>
              <a:rPr lang="zh-CN" altLang="en-US" sz="2800" dirty="0">
                <a:solidFill>
                  <a:srgbClr val="000000"/>
                </a:solidFill>
                <a:latin typeface="楷体" panose="02010609060101010101" pitchFamily="49" charset="-122"/>
                <a:ea typeface="楷体" panose="02010609060101010101" pitchFamily="49" charset="-122"/>
              </a:rPr>
              <a:t>有源腔净损耗不为零，这部分</a:t>
            </a:r>
            <a:r>
              <a:rPr lang="zh-CN" altLang="en-US" sz="2800" dirty="0">
                <a:solidFill>
                  <a:srgbClr val="FF0000"/>
                </a:solidFill>
                <a:latin typeface="楷体" panose="02010609060101010101" pitchFamily="49" charset="-122"/>
                <a:ea typeface="楷体" panose="02010609060101010101" pitchFamily="49" charset="-122"/>
              </a:rPr>
              <a:t>损耗</a:t>
            </a:r>
            <a:r>
              <a:rPr lang="zh-CN" altLang="en-US" sz="2800" dirty="0">
                <a:solidFill>
                  <a:srgbClr val="000000"/>
                </a:solidFill>
                <a:latin typeface="楷体" panose="02010609060101010101" pitchFamily="49" charset="-122"/>
                <a:ea typeface="楷体" panose="02010609060101010101" pitchFamily="49" charset="-122"/>
              </a:rPr>
              <a:t>是由</a:t>
            </a:r>
          </a:p>
          <a:p>
            <a:pPr eaLnBrk="1" hangingPunct="1"/>
            <a:r>
              <a:rPr lang="zh-CN" altLang="en-US" sz="2800" dirty="0">
                <a:solidFill>
                  <a:srgbClr val="FF0000"/>
                </a:solidFill>
                <a:latin typeface="楷体" panose="02010609060101010101" pitchFamily="49" charset="-122"/>
                <a:ea typeface="楷体" panose="02010609060101010101" pitchFamily="49" charset="-122"/>
              </a:rPr>
              <a:t>自发辐射补偿</a:t>
            </a:r>
            <a:r>
              <a:rPr lang="zh-CN" altLang="en-US" sz="2800" dirty="0">
                <a:solidFill>
                  <a:srgbClr val="000000"/>
                </a:solidFill>
                <a:latin typeface="楷体" panose="02010609060101010101" pitchFamily="49" charset="-122"/>
                <a:ea typeface="楷体" panose="02010609060101010101" pitchFamily="49" charset="-122"/>
              </a:rPr>
              <a:t>的</a:t>
            </a:r>
          </a:p>
        </p:txBody>
      </p:sp>
    </p:spTree>
    <p:extLst>
      <p:ext uri="{BB962C8B-B14F-4D97-AF65-F5344CB8AC3E}">
        <p14:creationId xmlns:p14="http://schemas.microsoft.com/office/powerpoint/2010/main" val="26212372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2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02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02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023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02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8023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0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6" grpId="0"/>
      <p:bldP spid="180233" grpId="0"/>
      <p:bldP spid="180236" grpId="0" animBg="1"/>
      <p:bldP spid="18024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4" name="AutoShape 6"/>
          <p:cNvSpPr>
            <a:spLocks noChangeArrowheads="1"/>
          </p:cNvSpPr>
          <p:nvPr/>
        </p:nvSpPr>
        <p:spPr bwMode="auto">
          <a:xfrm>
            <a:off x="827088" y="2349500"/>
            <a:ext cx="2592387" cy="136525"/>
          </a:xfrm>
          <a:prstGeom prst="rightArrow">
            <a:avLst>
              <a:gd name="adj1" fmla="val 50000"/>
              <a:gd name="adj2" fmla="val 474709"/>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181255" name="Text Box 7"/>
          <p:cNvSpPr txBox="1">
            <a:spLocks noChangeArrowheads="1"/>
          </p:cNvSpPr>
          <p:nvPr/>
        </p:nvSpPr>
        <p:spPr bwMode="auto">
          <a:xfrm>
            <a:off x="900113" y="1773238"/>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zh-CN" altLang="en-US" sz="2400" dirty="0">
                <a:ea typeface="楷体" panose="02010609060101010101" pitchFamily="49" charset="-122"/>
              </a:rPr>
              <a:t>自行推导</a:t>
            </a:r>
          </a:p>
        </p:txBody>
      </p:sp>
      <p:graphicFrame>
        <p:nvGraphicFramePr>
          <p:cNvPr id="181256" name="Object 8"/>
          <p:cNvGraphicFramePr>
            <a:graphicFrameLocks noChangeAspect="1"/>
          </p:cNvGraphicFramePr>
          <p:nvPr/>
        </p:nvGraphicFramePr>
        <p:xfrm>
          <a:off x="3767138" y="1781175"/>
          <a:ext cx="4260850" cy="1406525"/>
        </p:xfrm>
        <a:graphic>
          <a:graphicData uri="http://schemas.openxmlformats.org/presentationml/2006/ole">
            <mc:AlternateContent xmlns:mc="http://schemas.openxmlformats.org/markup-compatibility/2006">
              <mc:Choice xmlns:v="urn:schemas-microsoft-com:vml" Requires="v">
                <p:oleObj spid="_x0000_s89091" name="Equation" r:id="rId3" imgW="1384200" imgH="457200" progId="Equation.DSMT4">
                  <p:embed/>
                </p:oleObj>
              </mc:Choice>
              <mc:Fallback>
                <p:oleObj name="Equation" r:id="rId3" imgW="13842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7138" y="1781175"/>
                        <a:ext cx="4260850" cy="1406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1257" name="Text Box 9"/>
          <p:cNvSpPr txBox="1">
            <a:spLocks noChangeArrowheads="1"/>
          </p:cNvSpPr>
          <p:nvPr/>
        </p:nvSpPr>
        <p:spPr bwMode="auto">
          <a:xfrm>
            <a:off x="641350" y="3933825"/>
            <a:ext cx="7602538"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35000"/>
              </a:lnSpc>
              <a:buFontTx/>
              <a:buChar char="•"/>
            </a:pPr>
            <a:r>
              <a:rPr lang="en-US" altLang="zh-CN" sz="2800" b="0" dirty="0">
                <a:ea typeface="黑体" pitchFamily="49" charset="-122"/>
              </a:rPr>
              <a:t>  </a:t>
            </a:r>
            <a:r>
              <a:rPr lang="zh-CN" altLang="en-US" sz="2800" dirty="0">
                <a:latin typeface="楷体" panose="02010609060101010101" pitchFamily="49" charset="-122"/>
                <a:ea typeface="楷体" panose="02010609060101010101" pitchFamily="49" charset="-122"/>
              </a:rPr>
              <a:t>讨论： （</a:t>
            </a:r>
            <a:r>
              <a:rPr lang="en-US" altLang="zh-CN" sz="2800" dirty="0">
                <a:latin typeface="楷体" panose="02010609060101010101" pitchFamily="49" charset="-122"/>
                <a:ea typeface="楷体" panose="02010609060101010101" pitchFamily="49" charset="-122"/>
              </a:rPr>
              <a:t>1</a:t>
            </a:r>
            <a:r>
              <a:rPr lang="zh-CN" altLang="en-US" sz="2800" dirty="0">
                <a:latin typeface="楷体" panose="02010609060101010101" pitchFamily="49" charset="-122"/>
                <a:ea typeface="楷体" panose="02010609060101010101" pitchFamily="49" charset="-122"/>
              </a:rPr>
              <a:t>） 输出功率</a:t>
            </a:r>
            <a:r>
              <a:rPr lang="en-US" altLang="zh-CN" sz="2800" dirty="0">
                <a:latin typeface="楷体" panose="02010609060101010101" pitchFamily="49" charset="-122"/>
                <a:ea typeface="楷体" panose="02010609060101010101" pitchFamily="49" charset="-122"/>
              </a:rPr>
              <a:t>P</a:t>
            </a:r>
            <a:r>
              <a:rPr lang="en-US" altLang="zh-CN" sz="2800" baseline="-25000" dirty="0">
                <a:latin typeface="楷体" panose="02010609060101010101" pitchFamily="49" charset="-122"/>
                <a:ea typeface="楷体" panose="02010609060101010101" pitchFamily="49" charset="-122"/>
              </a:rPr>
              <a:t>0</a:t>
            </a:r>
            <a:r>
              <a:rPr lang="en-US" altLang="zh-CN" sz="2800" dirty="0">
                <a:latin typeface="楷体" panose="02010609060101010101" pitchFamily="49" charset="-122"/>
                <a:ea typeface="楷体" panose="02010609060101010101" pitchFamily="49" charset="-122"/>
                <a:sym typeface="Symbol" pitchFamily="18" charset="2"/>
              </a:rPr>
              <a:t></a:t>
            </a:r>
            <a:r>
              <a:rPr lang="zh-CN" altLang="en-US" sz="2800" dirty="0">
                <a:latin typeface="楷体" panose="02010609060101010101" pitchFamily="49" charset="-122"/>
                <a:ea typeface="楷体" panose="02010609060101010101" pitchFamily="49" charset="-122"/>
                <a:sym typeface="Symbol" pitchFamily="18" charset="2"/>
              </a:rPr>
              <a:t>；</a:t>
            </a:r>
          </a:p>
          <a:p>
            <a:pPr algn="l">
              <a:lnSpc>
                <a:spcPct val="135000"/>
              </a:lnSpc>
            </a:pPr>
            <a:r>
              <a:rPr lang="zh-CN" altLang="en-US" sz="2800" dirty="0">
                <a:latin typeface="楷体" panose="02010609060101010101" pitchFamily="49" charset="-122"/>
                <a:ea typeface="楷体" panose="02010609060101010101" pitchFamily="49" charset="-122"/>
                <a:sym typeface="Symbol" pitchFamily="18" charset="2"/>
              </a:rPr>
              <a:t>         （</a:t>
            </a:r>
            <a:r>
              <a:rPr lang="en-US" altLang="zh-CN" sz="2800" dirty="0">
                <a:latin typeface="楷体" panose="02010609060101010101" pitchFamily="49" charset="-122"/>
                <a:ea typeface="楷体" panose="02010609060101010101" pitchFamily="49" charset="-122"/>
                <a:sym typeface="Symbol" pitchFamily="18" charset="2"/>
              </a:rPr>
              <a:t>2</a:t>
            </a:r>
            <a:r>
              <a:rPr lang="zh-CN" altLang="en-US" sz="2800" dirty="0">
                <a:latin typeface="楷体" panose="02010609060101010101" pitchFamily="49" charset="-122"/>
                <a:ea typeface="楷体" panose="02010609060101010101" pitchFamily="49" charset="-122"/>
                <a:sym typeface="Symbol" pitchFamily="18" charset="2"/>
              </a:rPr>
              <a:t>）减小损耗；</a:t>
            </a:r>
          </a:p>
          <a:p>
            <a:pPr algn="l">
              <a:lnSpc>
                <a:spcPct val="135000"/>
              </a:lnSpc>
            </a:pPr>
            <a:r>
              <a:rPr lang="zh-CN" altLang="en-US" sz="2800" dirty="0">
                <a:latin typeface="楷体" panose="02010609060101010101" pitchFamily="49" charset="-122"/>
                <a:ea typeface="楷体" panose="02010609060101010101" pitchFamily="49" charset="-122"/>
                <a:sym typeface="Symbol" pitchFamily="18" charset="2"/>
              </a:rPr>
              <a:t>         （</a:t>
            </a:r>
            <a:r>
              <a:rPr lang="en-US" altLang="zh-CN" sz="2800" dirty="0">
                <a:latin typeface="楷体" panose="02010609060101010101" pitchFamily="49" charset="-122"/>
                <a:ea typeface="楷体" panose="02010609060101010101" pitchFamily="49" charset="-122"/>
                <a:sym typeface="Symbol" pitchFamily="18" charset="2"/>
              </a:rPr>
              <a:t>3</a:t>
            </a:r>
            <a:r>
              <a:rPr lang="zh-CN" altLang="en-US" sz="2800" dirty="0">
                <a:latin typeface="楷体" panose="02010609060101010101" pitchFamily="49" charset="-122"/>
                <a:ea typeface="楷体" panose="02010609060101010101" pitchFamily="49" charset="-122"/>
                <a:sym typeface="Symbol" pitchFamily="18" charset="2"/>
              </a:rPr>
              <a:t>）增加腔长</a:t>
            </a:r>
          </a:p>
        </p:txBody>
      </p:sp>
    </p:spTree>
    <p:extLst>
      <p:ext uri="{BB962C8B-B14F-4D97-AF65-F5344CB8AC3E}">
        <p14:creationId xmlns:p14="http://schemas.microsoft.com/office/powerpoint/2010/main" val="19485404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2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12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125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1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4" grpId="0" animBg="1"/>
      <p:bldP spid="181255" grpId="0"/>
      <p:bldP spid="18125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Text Box 3"/>
          <p:cNvSpPr txBox="1">
            <a:spLocks noChangeArrowheads="1"/>
          </p:cNvSpPr>
          <p:nvPr/>
        </p:nvSpPr>
        <p:spPr bwMode="auto">
          <a:xfrm>
            <a:off x="468313" y="908050"/>
            <a:ext cx="8470900"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282575"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50000"/>
              </a:lnSpc>
              <a:buFont typeface="Wingdings" pitchFamily="2" charset="2"/>
              <a:buChar char="F"/>
            </a:pPr>
            <a:r>
              <a:rPr lang="zh-CN" altLang="en-US" sz="2800" dirty="0">
                <a:solidFill>
                  <a:srgbClr val="0033CC"/>
                </a:solidFill>
                <a:latin typeface="黑体" pitchFamily="49" charset="-122"/>
                <a:ea typeface="楷体" panose="02010609060101010101" pitchFamily="49" charset="-122"/>
              </a:rPr>
              <a:t>由于原子系统在受激辐射过程中总是伴随着自发辐射过程，这种自发辐射相对于步调一致的受激辐射是一种</a:t>
            </a:r>
            <a:r>
              <a:rPr lang="zh-CN" altLang="en-US" sz="2800" dirty="0">
                <a:solidFill>
                  <a:srgbClr val="0033CC"/>
                </a:solidFill>
                <a:latin typeface="Times New Roman" pitchFamily="18" charset="0"/>
                <a:ea typeface="楷体" panose="02010609060101010101" pitchFamily="49" charset="-122"/>
              </a:rPr>
              <a:t>“</a:t>
            </a:r>
            <a:r>
              <a:rPr lang="zh-CN" altLang="en-US" sz="2800" dirty="0">
                <a:solidFill>
                  <a:srgbClr val="0033CC"/>
                </a:solidFill>
                <a:latin typeface="黑体" pitchFamily="49" charset="-122"/>
                <a:ea typeface="楷体" panose="02010609060101010101" pitchFamily="49" charset="-122"/>
              </a:rPr>
              <a:t>噪声</a:t>
            </a:r>
            <a:r>
              <a:rPr lang="zh-CN" altLang="en-US" sz="2800" dirty="0">
                <a:solidFill>
                  <a:srgbClr val="0033CC"/>
                </a:solidFill>
                <a:latin typeface="Times New Roman" pitchFamily="18" charset="0"/>
                <a:ea typeface="楷体" panose="02010609060101010101" pitchFamily="49" charset="-122"/>
              </a:rPr>
              <a:t>”</a:t>
            </a:r>
            <a:r>
              <a:rPr lang="zh-CN" altLang="en-US" sz="2800" dirty="0">
                <a:solidFill>
                  <a:srgbClr val="0033CC"/>
                </a:solidFill>
                <a:latin typeface="黑体" pitchFamily="49" charset="-122"/>
                <a:ea typeface="楷体" panose="02010609060101010101" pitchFamily="49" charset="-122"/>
              </a:rPr>
              <a:t>，称为</a:t>
            </a:r>
            <a:r>
              <a:rPr lang="zh-CN" altLang="en-US" sz="2800" dirty="0">
                <a:solidFill>
                  <a:srgbClr val="FF3300"/>
                </a:solidFill>
                <a:latin typeface="黑体" pitchFamily="49" charset="-122"/>
                <a:ea typeface="楷体" panose="02010609060101010101" pitchFamily="49" charset="-122"/>
              </a:rPr>
              <a:t>量子噪声</a:t>
            </a:r>
            <a:r>
              <a:rPr lang="zh-CN" altLang="en-US" sz="2800" dirty="0">
                <a:solidFill>
                  <a:srgbClr val="0033CC"/>
                </a:solidFill>
                <a:latin typeface="宋体" pitchFamily="2" charset="-122"/>
                <a:ea typeface="楷体" panose="02010609060101010101" pitchFamily="49" charset="-122"/>
              </a:rPr>
              <a:t>。</a:t>
            </a:r>
            <a:r>
              <a:rPr lang="zh-CN" altLang="en-US" sz="2800" dirty="0">
                <a:solidFill>
                  <a:srgbClr val="0033CC"/>
                </a:solidFill>
                <a:latin typeface="黑体" pitchFamily="49" charset="-122"/>
                <a:ea typeface="楷体" panose="02010609060101010101" pitchFamily="49" charset="-122"/>
              </a:rPr>
              <a:t>这是无法避免的，所以线宽总是存在的，称为</a:t>
            </a:r>
            <a:r>
              <a:rPr lang="zh-CN" altLang="en-US" sz="2800" dirty="0">
                <a:solidFill>
                  <a:srgbClr val="FF3300"/>
                </a:solidFill>
                <a:latin typeface="Times New Roman" pitchFamily="18" charset="0"/>
                <a:ea typeface="楷体" panose="02010609060101010101" pitchFamily="49" charset="-122"/>
              </a:rPr>
              <a:t>内禀线宽，</a:t>
            </a:r>
            <a:r>
              <a:rPr lang="zh-CN" altLang="en-US" sz="2800" dirty="0">
                <a:solidFill>
                  <a:srgbClr val="0033CC"/>
                </a:solidFill>
                <a:latin typeface="Times New Roman" pitchFamily="18" charset="0"/>
                <a:ea typeface="楷体" panose="02010609060101010101" pitchFamily="49" charset="-122"/>
              </a:rPr>
              <a:t>或</a:t>
            </a:r>
            <a:r>
              <a:rPr lang="zh-CN" altLang="en-US" sz="2800" dirty="0">
                <a:solidFill>
                  <a:srgbClr val="FF3300"/>
                </a:solidFill>
                <a:latin typeface="Times New Roman" pitchFamily="18" charset="0"/>
                <a:ea typeface="楷体" panose="02010609060101010101" pitchFamily="49" charset="-122"/>
              </a:rPr>
              <a:t>线宽极限</a:t>
            </a:r>
            <a:r>
              <a:rPr lang="zh-CN" altLang="en-US" sz="2800" dirty="0">
                <a:solidFill>
                  <a:srgbClr val="0033CC"/>
                </a:solidFill>
                <a:latin typeface="Times New Roman" pitchFamily="18" charset="0"/>
                <a:ea typeface="楷体" panose="02010609060101010101" pitchFamily="49" charset="-122"/>
              </a:rPr>
              <a:t>。</a:t>
            </a:r>
            <a:endParaRPr lang="zh-CN" altLang="en-US" sz="2800" dirty="0">
              <a:solidFill>
                <a:srgbClr val="008000"/>
              </a:solidFill>
              <a:latin typeface="Times New Roman" pitchFamily="18" charset="0"/>
              <a:ea typeface="楷体" panose="02010609060101010101" pitchFamily="49" charset="-122"/>
            </a:endParaRPr>
          </a:p>
        </p:txBody>
      </p:sp>
      <p:sp>
        <p:nvSpPr>
          <p:cNvPr id="182278" name="Text Box 6"/>
          <p:cNvSpPr txBox="1">
            <a:spLocks noChangeArrowheads="1"/>
          </p:cNvSpPr>
          <p:nvPr/>
        </p:nvSpPr>
        <p:spPr bwMode="auto">
          <a:xfrm>
            <a:off x="666750" y="4221163"/>
            <a:ext cx="8153400"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50000"/>
              </a:lnSpc>
            </a:pPr>
            <a:r>
              <a:rPr lang="zh-CN" altLang="en-US" sz="2400" b="0">
                <a:ea typeface="黑体" pitchFamily="49" charset="-122"/>
              </a:rPr>
              <a:t>举例：</a:t>
            </a:r>
            <a:r>
              <a:rPr lang="en-US" altLang="zh-CN" sz="2400" b="0">
                <a:ea typeface="黑体" pitchFamily="49" charset="-122"/>
              </a:rPr>
              <a:t>He-Ne   632.8</a:t>
            </a:r>
            <a:r>
              <a:rPr lang="en-US" altLang="zh-CN" sz="2400" b="0">
                <a:latin typeface="Times New Roman" pitchFamily="18" charset="0"/>
                <a:ea typeface="黑体" pitchFamily="49" charset="-122"/>
              </a:rPr>
              <a:t>nm</a:t>
            </a:r>
            <a:r>
              <a:rPr lang="en-US" altLang="zh-CN" sz="2400" b="0">
                <a:ea typeface="黑体" pitchFamily="49" charset="-122"/>
              </a:rPr>
              <a:t>     L=30</a:t>
            </a:r>
            <a:r>
              <a:rPr lang="en-US" altLang="zh-CN" sz="2400" b="0">
                <a:latin typeface="Times New Roman" pitchFamily="18" charset="0"/>
                <a:ea typeface="黑体" pitchFamily="49" charset="-122"/>
              </a:rPr>
              <a:t>cm</a:t>
            </a:r>
            <a:r>
              <a:rPr lang="en-US" altLang="zh-CN" sz="2400" b="0">
                <a:ea typeface="黑体" pitchFamily="49" charset="-122"/>
              </a:rPr>
              <a:t>    T=0.02,    P</a:t>
            </a:r>
            <a:r>
              <a:rPr lang="en-US" altLang="zh-CN" sz="2400" b="0" baseline="-25000">
                <a:ea typeface="黑体" pitchFamily="49" charset="-122"/>
              </a:rPr>
              <a:t>0</a:t>
            </a:r>
            <a:r>
              <a:rPr lang="en-US" altLang="zh-CN" sz="2400" b="0">
                <a:ea typeface="黑体" pitchFamily="49" charset="-122"/>
              </a:rPr>
              <a:t>=1</a:t>
            </a:r>
            <a:r>
              <a:rPr lang="en-US" altLang="zh-CN" sz="2400" b="0">
                <a:latin typeface="Times New Roman" pitchFamily="18" charset="0"/>
                <a:ea typeface="黑体" pitchFamily="49" charset="-122"/>
              </a:rPr>
              <a:t>mw</a:t>
            </a:r>
            <a:endParaRPr lang="en-US" altLang="zh-CN" sz="2400" b="0">
              <a:ea typeface="黑体" pitchFamily="49" charset="-122"/>
            </a:endParaRPr>
          </a:p>
          <a:p>
            <a:pPr algn="l">
              <a:lnSpc>
                <a:spcPct val="150000"/>
              </a:lnSpc>
            </a:pPr>
            <a:r>
              <a:rPr lang="en-US" altLang="zh-CN" sz="2400" b="0">
                <a:ea typeface="黑体" pitchFamily="49" charset="-122"/>
              </a:rPr>
              <a:t>           </a:t>
            </a:r>
            <a:r>
              <a:rPr lang="en-US" altLang="zh-CN" sz="2400" b="0">
                <a:latin typeface="Symbol" pitchFamily="18" charset="2"/>
                <a:ea typeface="黑体" pitchFamily="49" charset="-122"/>
              </a:rPr>
              <a:t>Dn</a:t>
            </a:r>
            <a:r>
              <a:rPr lang="en-US" altLang="zh-CN" sz="2400" b="0" baseline="-25000">
                <a:ea typeface="黑体" pitchFamily="49" charset="-122"/>
              </a:rPr>
              <a:t>c</a:t>
            </a:r>
            <a:r>
              <a:rPr lang="en-US" altLang="zh-CN" sz="2400" b="0">
                <a:ea typeface="黑体" pitchFamily="49" charset="-122"/>
              </a:rPr>
              <a:t>=</a:t>
            </a:r>
            <a:r>
              <a:rPr lang="en-US" altLang="zh-CN" sz="2400" b="0">
                <a:solidFill>
                  <a:schemeClr val="accent2"/>
                </a:solidFill>
                <a:ea typeface="黑体" pitchFamily="49" charset="-122"/>
              </a:rPr>
              <a:t>1.6×10</a:t>
            </a:r>
            <a:r>
              <a:rPr lang="en-US" altLang="zh-CN" sz="2400" b="0" baseline="30000">
                <a:solidFill>
                  <a:schemeClr val="accent2"/>
                </a:solidFill>
                <a:ea typeface="黑体" pitchFamily="49" charset="-122"/>
              </a:rPr>
              <a:t>6 </a:t>
            </a:r>
            <a:r>
              <a:rPr lang="en-US" altLang="zh-CN" sz="2400" b="0">
                <a:solidFill>
                  <a:schemeClr val="accent2"/>
                </a:solidFill>
                <a:latin typeface="Times New Roman" pitchFamily="18" charset="0"/>
                <a:ea typeface="黑体" pitchFamily="49" charset="-122"/>
              </a:rPr>
              <a:t>Hz</a:t>
            </a:r>
            <a:r>
              <a:rPr lang="en-US" altLang="zh-CN" sz="2400" b="0">
                <a:ea typeface="黑体" pitchFamily="49" charset="-122"/>
              </a:rPr>
              <a:t>      </a:t>
            </a:r>
            <a:r>
              <a:rPr lang="en-US" altLang="zh-CN" sz="2400" b="0">
                <a:latin typeface="Symbol" pitchFamily="18" charset="2"/>
                <a:ea typeface="黑体" pitchFamily="49" charset="-122"/>
              </a:rPr>
              <a:t> </a:t>
            </a:r>
          </a:p>
          <a:p>
            <a:pPr algn="l">
              <a:lnSpc>
                <a:spcPct val="150000"/>
              </a:lnSpc>
            </a:pPr>
            <a:r>
              <a:rPr lang="en-US" altLang="zh-CN" sz="2400" b="0">
                <a:latin typeface="Symbol" pitchFamily="18" charset="2"/>
                <a:ea typeface="黑体" pitchFamily="49" charset="-122"/>
              </a:rPr>
              <a:t>            Dn</a:t>
            </a:r>
            <a:r>
              <a:rPr lang="en-US" altLang="zh-CN" sz="2400" b="0" baseline="-25000">
                <a:ea typeface="黑体" pitchFamily="49" charset="-122"/>
              </a:rPr>
              <a:t>s</a:t>
            </a:r>
            <a:r>
              <a:rPr lang="en-US" altLang="zh-CN" sz="2400" b="0">
                <a:ea typeface="黑体" pitchFamily="49" charset="-122"/>
              </a:rPr>
              <a:t>= </a:t>
            </a:r>
            <a:r>
              <a:rPr lang="en-US" altLang="zh-CN" sz="2400" b="0">
                <a:solidFill>
                  <a:srgbClr val="FF0066"/>
                </a:solidFill>
                <a:ea typeface="黑体" pitchFamily="49" charset="-122"/>
              </a:rPr>
              <a:t>6×10</a:t>
            </a:r>
            <a:r>
              <a:rPr lang="en-US" altLang="zh-CN" sz="2400" b="0" baseline="30000">
                <a:solidFill>
                  <a:srgbClr val="FF0066"/>
                </a:solidFill>
                <a:ea typeface="黑体" pitchFamily="49" charset="-122"/>
              </a:rPr>
              <a:t>-3 </a:t>
            </a:r>
            <a:r>
              <a:rPr lang="en-US" altLang="zh-CN" sz="2400" b="0">
                <a:solidFill>
                  <a:srgbClr val="FF0066"/>
                </a:solidFill>
                <a:latin typeface="Times New Roman" pitchFamily="18" charset="0"/>
                <a:ea typeface="黑体" pitchFamily="49" charset="-122"/>
              </a:rPr>
              <a:t>Hz</a:t>
            </a:r>
            <a:endParaRPr lang="en-US" altLang="zh-CN" sz="2400" b="0">
              <a:ea typeface="黑体" pitchFamily="49" charset="-122"/>
            </a:endParaRPr>
          </a:p>
        </p:txBody>
      </p:sp>
    </p:spTree>
    <p:extLst>
      <p:ext uri="{BB962C8B-B14F-4D97-AF65-F5344CB8AC3E}">
        <p14:creationId xmlns:p14="http://schemas.microsoft.com/office/powerpoint/2010/main" val="41808664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22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2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 grpId="0"/>
      <p:bldP spid="18227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Text Box 3"/>
          <p:cNvSpPr txBox="1">
            <a:spLocks noChangeArrowheads="1"/>
          </p:cNvSpPr>
          <p:nvPr/>
        </p:nvSpPr>
        <p:spPr bwMode="auto">
          <a:xfrm>
            <a:off x="514350" y="981075"/>
            <a:ext cx="4914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r>
              <a:rPr lang="en-US" altLang="zh-CN" sz="2800" b="0" dirty="0">
                <a:solidFill>
                  <a:schemeClr val="accent2"/>
                </a:solidFill>
                <a:latin typeface="Times New Roman" pitchFamily="18" charset="0"/>
                <a:ea typeface="黑体" pitchFamily="49" charset="-122"/>
              </a:rPr>
              <a:t>     </a:t>
            </a:r>
            <a:r>
              <a:rPr lang="zh-CN" altLang="en-US" sz="2800" dirty="0">
                <a:solidFill>
                  <a:schemeClr val="accent2"/>
                </a:solidFill>
                <a:latin typeface="Times New Roman" pitchFamily="18" charset="0"/>
                <a:ea typeface="楷体" panose="02010609060101010101" pitchFamily="49" charset="-122"/>
              </a:rPr>
              <a:t>实际激光器输出激光的线宽</a:t>
            </a:r>
            <a:endParaRPr lang="zh-CN" altLang="en-US" sz="2800" dirty="0">
              <a:latin typeface="Times New Roman" pitchFamily="18" charset="0"/>
              <a:ea typeface="楷体" panose="02010609060101010101" pitchFamily="49" charset="-122"/>
            </a:endParaRPr>
          </a:p>
        </p:txBody>
      </p:sp>
      <p:sp>
        <p:nvSpPr>
          <p:cNvPr id="183300" name="Text Box 4"/>
          <p:cNvSpPr txBox="1">
            <a:spLocks noChangeArrowheads="1"/>
          </p:cNvSpPr>
          <p:nvPr/>
        </p:nvSpPr>
        <p:spPr bwMode="auto">
          <a:xfrm>
            <a:off x="666750" y="1568450"/>
            <a:ext cx="8016875"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buFontTx/>
              <a:buChar char="•"/>
            </a:pPr>
            <a:r>
              <a:rPr lang="en-US" altLang="zh-CN" sz="2400" b="0" dirty="0">
                <a:latin typeface="Times New Roman" pitchFamily="18" charset="0"/>
                <a:ea typeface="宋体" pitchFamily="2" charset="-122"/>
              </a:rPr>
              <a:t>  </a:t>
            </a:r>
            <a:r>
              <a:rPr lang="zh-CN" altLang="en-US" sz="2800" dirty="0">
                <a:latin typeface="楷体" panose="02010609060101010101" pitchFamily="49" charset="-122"/>
                <a:ea typeface="楷体" panose="02010609060101010101" pitchFamily="49" charset="-122"/>
              </a:rPr>
              <a:t>远远超出极限线宽许多量级</a:t>
            </a:r>
            <a:r>
              <a:rPr lang="zh-CN" altLang="en-US" sz="2400" dirty="0">
                <a:latin typeface="楷体" panose="02010609060101010101" pitchFamily="49" charset="-122"/>
                <a:ea typeface="楷体" panose="02010609060101010101" pitchFamily="49" charset="-122"/>
              </a:rPr>
              <a:t>    </a:t>
            </a:r>
          </a:p>
          <a:p>
            <a:pPr algn="l">
              <a:spcBef>
                <a:spcPct val="35000"/>
              </a:spcBef>
            </a:pPr>
            <a:r>
              <a:rPr lang="zh-CN" altLang="en-US" sz="24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原因：温度及其它因素引起的频率漂移</a:t>
            </a:r>
          </a:p>
        </p:txBody>
      </p:sp>
      <p:sp>
        <p:nvSpPr>
          <p:cNvPr id="183301" name="Text Box 5"/>
          <p:cNvSpPr txBox="1">
            <a:spLocks noChangeArrowheads="1"/>
          </p:cNvSpPr>
          <p:nvPr/>
        </p:nvSpPr>
        <p:spPr bwMode="auto">
          <a:xfrm>
            <a:off x="1042988" y="2781300"/>
            <a:ext cx="6156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spcBef>
                <a:spcPct val="35000"/>
              </a:spcBef>
            </a:pPr>
            <a:r>
              <a:rPr lang="zh-CN" altLang="en-US" sz="2400" dirty="0">
                <a:latin typeface="Times New Roman" pitchFamily="18" charset="0"/>
                <a:ea typeface="楷体" panose="02010609060101010101" pitchFamily="49" charset="-122"/>
              </a:rPr>
              <a:t>氦氖激光器（玻壳）涨落</a:t>
            </a:r>
            <a:r>
              <a:rPr lang="en-US" altLang="zh-CN" sz="2400" dirty="0">
                <a:latin typeface="Times New Roman" pitchFamily="18" charset="0"/>
                <a:ea typeface="宋体" pitchFamily="2" charset="-122"/>
              </a:rPr>
              <a:t>0.01</a:t>
            </a:r>
            <a:r>
              <a:rPr lang="en-US" altLang="zh-CN" sz="2400" baseline="30000" dirty="0">
                <a:latin typeface="Times New Roman" pitchFamily="18" charset="0"/>
                <a:ea typeface="宋体" pitchFamily="2" charset="-122"/>
              </a:rPr>
              <a:t>o</a:t>
            </a:r>
            <a:r>
              <a:rPr lang="en-US" altLang="zh-CN" sz="2400" dirty="0">
                <a:latin typeface="Times New Roman" pitchFamily="18" charset="0"/>
                <a:ea typeface="宋体" pitchFamily="2" charset="-122"/>
              </a:rPr>
              <a:t>C</a:t>
            </a:r>
            <a:r>
              <a:rPr lang="en-US" altLang="zh-CN" sz="2400" b="0" dirty="0">
                <a:latin typeface="Times New Roman" pitchFamily="18" charset="0"/>
                <a:ea typeface="宋体" pitchFamily="2" charset="-122"/>
              </a:rPr>
              <a:t>  </a:t>
            </a:r>
            <a:r>
              <a:rPr lang="en-US" altLang="zh-CN" sz="2400" b="0" dirty="0">
                <a:solidFill>
                  <a:srgbClr val="FF6699"/>
                </a:solidFill>
                <a:latin typeface="Times New Roman" pitchFamily="18" charset="0"/>
                <a:ea typeface="宋体" pitchFamily="2" charset="-122"/>
                <a:sym typeface="Wingdings" pitchFamily="2" charset="2"/>
              </a:rPr>
              <a:t></a:t>
            </a:r>
            <a:r>
              <a:rPr lang="en-US" altLang="zh-CN" sz="2400" dirty="0">
                <a:latin typeface="Times New Roman" pitchFamily="18" charset="0"/>
                <a:ea typeface="宋体" pitchFamily="2" charset="-122"/>
                <a:sym typeface="Wingdings" pitchFamily="2" charset="2"/>
              </a:rPr>
              <a:t> </a:t>
            </a:r>
            <a:r>
              <a:rPr lang="en-US" altLang="zh-CN" sz="2400" dirty="0">
                <a:latin typeface="Times New Roman" pitchFamily="18" charset="0"/>
                <a:ea typeface="宋体" pitchFamily="2" charset="-122"/>
              </a:rPr>
              <a:t>1 MHz</a:t>
            </a:r>
            <a:r>
              <a:rPr lang="zh-CN" altLang="en-US" sz="2400" b="0" dirty="0">
                <a:latin typeface="Times New Roman" pitchFamily="18" charset="0"/>
                <a:ea typeface="宋体" pitchFamily="2" charset="-122"/>
              </a:rPr>
              <a:t>；</a:t>
            </a:r>
          </a:p>
        </p:txBody>
      </p:sp>
      <p:pic>
        <p:nvPicPr>
          <p:cNvPr id="18330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3357563"/>
            <a:ext cx="4032250" cy="2965450"/>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183306" name="Text Box 10"/>
          <p:cNvSpPr txBox="1">
            <a:spLocks noChangeArrowheads="1"/>
          </p:cNvSpPr>
          <p:nvPr/>
        </p:nvSpPr>
        <p:spPr bwMode="auto">
          <a:xfrm>
            <a:off x="1042988" y="3933825"/>
            <a:ext cx="2969083" cy="96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spcBef>
                <a:spcPct val="35000"/>
              </a:spcBef>
            </a:pPr>
            <a:r>
              <a:rPr lang="zh-CN" altLang="en-US" sz="2400" dirty="0">
                <a:latin typeface="Times New Roman" pitchFamily="18" charset="0"/>
                <a:ea typeface="楷体" panose="02010609060101010101" pitchFamily="49" charset="-122"/>
              </a:rPr>
              <a:t>单模半导体激光器：</a:t>
            </a:r>
          </a:p>
          <a:p>
            <a:pPr algn="l">
              <a:spcBef>
                <a:spcPct val="35000"/>
              </a:spcBef>
            </a:pPr>
            <a:r>
              <a:rPr lang="zh-CN" altLang="en-US" sz="2400" dirty="0">
                <a:latin typeface="Times New Roman" pitchFamily="18" charset="0"/>
                <a:ea typeface="楷体" panose="02010609060101010101" pitchFamily="49" charset="-122"/>
              </a:rPr>
              <a:t>线宽</a:t>
            </a:r>
            <a:r>
              <a:rPr lang="zh-CN" altLang="en-US" sz="2400" b="0" dirty="0">
                <a:latin typeface="Times New Roman" pitchFamily="18" charset="0"/>
                <a:ea typeface="黑体" pitchFamily="49" charset="-122"/>
              </a:rPr>
              <a:t> </a:t>
            </a:r>
            <a:r>
              <a:rPr lang="en-US" altLang="zh-CN" sz="2400" b="0" dirty="0">
                <a:latin typeface="Times New Roman" pitchFamily="18" charset="0"/>
                <a:ea typeface="黑体" pitchFamily="49" charset="-122"/>
              </a:rPr>
              <a:t>~ </a:t>
            </a:r>
            <a:r>
              <a:rPr lang="en-US" altLang="zh-CN" sz="2400" dirty="0">
                <a:latin typeface="Times New Roman" pitchFamily="18" charset="0"/>
                <a:ea typeface="黑体" pitchFamily="49" charset="-122"/>
              </a:rPr>
              <a:t>5 GHz</a:t>
            </a:r>
          </a:p>
        </p:txBody>
      </p:sp>
    </p:spTree>
    <p:extLst>
      <p:ext uri="{BB962C8B-B14F-4D97-AF65-F5344CB8AC3E}">
        <p14:creationId xmlns:p14="http://schemas.microsoft.com/office/powerpoint/2010/main" val="28980163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2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33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33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330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83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p:bldP spid="183300" grpId="0"/>
      <p:bldP spid="183301" grpId="0"/>
      <p:bldP spid="18330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395288" y="981075"/>
            <a:ext cx="851535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a:lnSpc>
                <a:spcPct val="170000"/>
              </a:lnSpc>
              <a:buClr>
                <a:srgbClr val="0033CC"/>
              </a:buClr>
              <a:buFont typeface="Wingdings" pitchFamily="2" charset="2"/>
              <a:buChar char="Ø"/>
            </a:pPr>
            <a:r>
              <a:rPr lang="en-US" altLang="zh-CN" sz="2600" dirty="0">
                <a:ea typeface="黑体" pitchFamily="49" charset="-122"/>
              </a:rPr>
              <a:t> </a:t>
            </a:r>
            <a:r>
              <a:rPr lang="zh-CN" altLang="en-US" sz="2800" dirty="0">
                <a:ea typeface="楷体" panose="02010609060101010101" pitchFamily="49" charset="-122"/>
              </a:rPr>
              <a:t>单模激光器线宽极限的物理原因</a:t>
            </a:r>
            <a:r>
              <a:rPr lang="en-US" altLang="zh-CN" sz="2800" dirty="0">
                <a:ea typeface="楷体" panose="02010609060101010101" pitchFamily="49" charset="-122"/>
              </a:rPr>
              <a:t>:</a:t>
            </a:r>
            <a:r>
              <a:rPr lang="zh-CN" altLang="en-US" sz="2800" dirty="0">
                <a:ea typeface="楷体" panose="02010609060101010101" pitchFamily="49" charset="-122"/>
              </a:rPr>
              <a:t>－</a:t>
            </a:r>
            <a:r>
              <a:rPr lang="zh-CN" altLang="en-US" sz="2800" dirty="0">
                <a:solidFill>
                  <a:srgbClr val="FF0000"/>
                </a:solidFill>
                <a:ea typeface="楷体" panose="02010609060101010101" pitchFamily="49" charset="-122"/>
              </a:rPr>
              <a:t>自发辐射</a:t>
            </a:r>
            <a:r>
              <a:rPr lang="zh-CN" altLang="en-US" sz="2800" dirty="0">
                <a:ea typeface="楷体" panose="02010609060101010101" pitchFamily="49" charset="-122"/>
              </a:rPr>
              <a:t>，噪声</a:t>
            </a:r>
          </a:p>
          <a:p>
            <a:pPr algn="l">
              <a:lnSpc>
                <a:spcPct val="170000"/>
              </a:lnSpc>
              <a:buClr>
                <a:srgbClr val="0033CC"/>
              </a:buClr>
              <a:buFont typeface="Wingdings" pitchFamily="2" charset="2"/>
              <a:buChar char="Ø"/>
            </a:pPr>
            <a:r>
              <a:rPr lang="zh-CN" altLang="en-US" sz="2800" i="1" dirty="0">
                <a:latin typeface="Symbol" pitchFamily="18" charset="2"/>
                <a:ea typeface="黑体" pitchFamily="49" charset="-122"/>
              </a:rPr>
              <a:t> </a:t>
            </a:r>
            <a:r>
              <a:rPr lang="en-US" altLang="zh-CN" sz="2800" i="1" dirty="0" err="1">
                <a:latin typeface="Symbol" pitchFamily="18" charset="2"/>
                <a:ea typeface="黑体" pitchFamily="49" charset="-122"/>
              </a:rPr>
              <a:t>Dn</a:t>
            </a:r>
            <a:r>
              <a:rPr lang="en-US" altLang="zh-CN" sz="2800" i="1" baseline="-25000" dirty="0" err="1">
                <a:ea typeface="黑体" pitchFamily="49" charset="-122"/>
              </a:rPr>
              <a:t>s</a:t>
            </a:r>
            <a:r>
              <a:rPr lang="en-US" altLang="zh-CN" sz="2800" i="1" dirty="0">
                <a:ea typeface="黑体" pitchFamily="49" charset="-122"/>
              </a:rPr>
              <a:t>&lt;&lt;</a:t>
            </a:r>
            <a:r>
              <a:rPr lang="en-US" altLang="zh-CN" sz="2800" i="1" dirty="0" err="1">
                <a:latin typeface="Symbol" pitchFamily="18" charset="2"/>
                <a:ea typeface="黑体" pitchFamily="49" charset="-122"/>
              </a:rPr>
              <a:t>Dn</a:t>
            </a:r>
            <a:r>
              <a:rPr lang="en-US" altLang="zh-CN" sz="2800" i="1" baseline="-25000" dirty="0" err="1">
                <a:ea typeface="黑体" pitchFamily="49" charset="-122"/>
              </a:rPr>
              <a:t>c</a:t>
            </a:r>
            <a:endParaRPr lang="en-US" altLang="zh-CN" sz="2800" i="1" baseline="-25000" dirty="0">
              <a:ea typeface="黑体" pitchFamily="49" charset="-122"/>
            </a:endParaRPr>
          </a:p>
          <a:p>
            <a:pPr algn="l">
              <a:lnSpc>
                <a:spcPct val="170000"/>
              </a:lnSpc>
              <a:buClr>
                <a:srgbClr val="0033CC"/>
              </a:buClr>
              <a:buFont typeface="Wingdings" pitchFamily="2" charset="2"/>
              <a:buChar char="Ø"/>
            </a:pPr>
            <a:r>
              <a:rPr lang="en-US" altLang="zh-CN" sz="2800" i="1" dirty="0">
                <a:ea typeface="黑体" pitchFamily="49" charset="-122"/>
              </a:rPr>
              <a:t> </a:t>
            </a:r>
            <a:r>
              <a:rPr lang="en-US" altLang="zh-CN" sz="2800" i="1" dirty="0">
                <a:ea typeface="黑体" pitchFamily="49" charset="-122"/>
                <a:sym typeface="Symbol" pitchFamily="18" charset="2"/>
              </a:rPr>
              <a:t> </a:t>
            </a:r>
            <a:r>
              <a:rPr lang="en-US" altLang="zh-CN" sz="2800" dirty="0">
                <a:ea typeface="黑体" pitchFamily="49" charset="-122"/>
                <a:sym typeface="Symbol" pitchFamily="18" charset="2"/>
              </a:rPr>
              <a:t>    </a:t>
            </a:r>
            <a:r>
              <a:rPr lang="en-US" altLang="zh-CN" sz="2800" baseline="-25000" dirty="0">
                <a:ea typeface="黑体" pitchFamily="49" charset="-122"/>
                <a:sym typeface="Symbol" pitchFamily="18" charset="2"/>
              </a:rPr>
              <a:t>c</a:t>
            </a:r>
            <a:r>
              <a:rPr lang="en-US" altLang="zh-CN" sz="2800" dirty="0">
                <a:ea typeface="黑体" pitchFamily="49" charset="-122"/>
                <a:sym typeface="Symbol" pitchFamily="18" charset="2"/>
              </a:rPr>
              <a:t>   </a:t>
            </a:r>
            <a:r>
              <a:rPr lang="en-US" altLang="zh-CN" sz="2800" baseline="-25000" dirty="0">
                <a:ea typeface="黑体" pitchFamily="49" charset="-122"/>
                <a:sym typeface="Symbol" pitchFamily="18" charset="2"/>
              </a:rPr>
              <a:t>s</a:t>
            </a:r>
            <a:r>
              <a:rPr lang="en-US" altLang="zh-CN" sz="2800" dirty="0">
                <a:ea typeface="黑体" pitchFamily="49" charset="-122"/>
                <a:sym typeface="Symbol" pitchFamily="18" charset="2"/>
              </a:rPr>
              <a:t> </a:t>
            </a:r>
          </a:p>
          <a:p>
            <a:pPr algn="l">
              <a:lnSpc>
                <a:spcPct val="170000"/>
              </a:lnSpc>
            </a:pPr>
            <a:r>
              <a:rPr lang="en-US" altLang="zh-CN" sz="2800" dirty="0">
                <a:latin typeface="Times New Roman" pitchFamily="18" charset="0"/>
                <a:ea typeface="黑体" pitchFamily="49" charset="-122"/>
                <a:sym typeface="Symbol" pitchFamily="18" charset="2"/>
              </a:rPr>
              <a:t>       </a:t>
            </a:r>
            <a:r>
              <a:rPr lang="en-US" altLang="zh-CN" sz="2800" i="1" dirty="0">
                <a:latin typeface="Times New Roman" pitchFamily="18" charset="0"/>
                <a:ea typeface="黑体" pitchFamily="49" charset="-122"/>
                <a:sym typeface="Symbol" pitchFamily="18" charset="2"/>
              </a:rPr>
              <a:t>L</a:t>
            </a:r>
            <a:r>
              <a:rPr lang="en-US" altLang="zh-CN" sz="2800" dirty="0">
                <a:ea typeface="黑体" pitchFamily="49" charset="-122"/>
                <a:sym typeface="Symbol" pitchFamily="18" charset="2"/>
              </a:rPr>
              <a:t></a:t>
            </a:r>
            <a:r>
              <a:rPr lang="en-US" altLang="zh-CN" sz="2800" baseline="-25000" dirty="0">
                <a:ea typeface="黑体" pitchFamily="49" charset="-122"/>
                <a:sym typeface="Symbol" pitchFamily="18" charset="2"/>
              </a:rPr>
              <a:t>c</a:t>
            </a:r>
            <a:r>
              <a:rPr lang="en-US" altLang="zh-CN" sz="2800" dirty="0">
                <a:ea typeface="黑体" pitchFamily="49" charset="-122"/>
                <a:sym typeface="Symbol" pitchFamily="18" charset="2"/>
              </a:rPr>
              <a:t>   </a:t>
            </a:r>
            <a:r>
              <a:rPr lang="en-US" altLang="zh-CN" sz="2800" baseline="-25000" dirty="0">
                <a:ea typeface="黑体" pitchFamily="49" charset="-122"/>
                <a:sym typeface="Symbol" pitchFamily="18" charset="2"/>
              </a:rPr>
              <a:t>s</a:t>
            </a:r>
            <a:r>
              <a:rPr lang="en-US" altLang="zh-CN" sz="2800" dirty="0">
                <a:ea typeface="黑体" pitchFamily="49" charset="-122"/>
                <a:sym typeface="Symbol" pitchFamily="18" charset="2"/>
              </a:rPr>
              <a:t> </a:t>
            </a:r>
            <a:endParaRPr lang="en-US" altLang="zh-CN" sz="2800" dirty="0">
              <a:solidFill>
                <a:srgbClr val="FF0000"/>
              </a:solidFill>
              <a:ea typeface="黑体" pitchFamily="49" charset="-122"/>
              <a:sym typeface="Symbol" pitchFamily="18" charset="2"/>
            </a:endParaRPr>
          </a:p>
          <a:p>
            <a:pPr algn="l">
              <a:lnSpc>
                <a:spcPct val="170000"/>
              </a:lnSpc>
              <a:buClr>
                <a:srgbClr val="0033CC"/>
              </a:buClr>
              <a:buFont typeface="Wingdings" pitchFamily="2" charset="2"/>
              <a:buNone/>
            </a:pPr>
            <a:r>
              <a:rPr lang="en-US" altLang="zh-CN" sz="2800" dirty="0">
                <a:latin typeface="Times New Roman" pitchFamily="18" charset="0"/>
                <a:ea typeface="黑体" pitchFamily="49" charset="-122"/>
                <a:sym typeface="Symbol" pitchFamily="18" charset="2"/>
              </a:rPr>
              <a:t>       P</a:t>
            </a:r>
            <a:r>
              <a:rPr lang="en-US" altLang="zh-CN" sz="2800" baseline="-25000" dirty="0">
                <a:latin typeface="Times New Roman" pitchFamily="18" charset="0"/>
                <a:ea typeface="黑体" pitchFamily="49" charset="-122"/>
                <a:sym typeface="Symbol" pitchFamily="18" charset="2"/>
              </a:rPr>
              <a:t>0</a:t>
            </a:r>
            <a:r>
              <a:rPr lang="en-US" altLang="zh-CN" sz="2800" dirty="0">
                <a:ea typeface="黑体" pitchFamily="49" charset="-122"/>
                <a:sym typeface="Symbol" pitchFamily="18" charset="2"/>
              </a:rPr>
              <a:t>   </a:t>
            </a:r>
            <a:r>
              <a:rPr lang="en-US" altLang="zh-CN" sz="2800" baseline="-25000" dirty="0">
                <a:ea typeface="黑体" pitchFamily="49" charset="-122"/>
                <a:sym typeface="Symbol" pitchFamily="18" charset="2"/>
              </a:rPr>
              <a:t>s</a:t>
            </a:r>
            <a:r>
              <a:rPr lang="en-US" altLang="zh-CN" sz="2800" dirty="0">
                <a:ea typeface="黑体" pitchFamily="49" charset="-122"/>
                <a:sym typeface="Symbol" pitchFamily="18" charset="2"/>
              </a:rPr>
              <a:t> </a:t>
            </a:r>
          </a:p>
          <a:p>
            <a:pPr algn="l">
              <a:lnSpc>
                <a:spcPct val="170000"/>
              </a:lnSpc>
              <a:buClr>
                <a:srgbClr val="0033CC"/>
              </a:buClr>
              <a:buFont typeface="Wingdings" pitchFamily="2" charset="2"/>
              <a:buChar char="Ø"/>
            </a:pPr>
            <a:r>
              <a:rPr lang="zh-CN" altLang="en-US" sz="2800" dirty="0">
                <a:ea typeface="楷体" panose="02010609060101010101" pitchFamily="49" charset="-122"/>
                <a:sym typeface="Symbol" pitchFamily="18" charset="2"/>
              </a:rPr>
              <a:t>单模激光器实际线宽取决于</a:t>
            </a:r>
            <a:r>
              <a:rPr lang="zh-CN" altLang="en-US" sz="2800" dirty="0">
                <a:solidFill>
                  <a:srgbClr val="FF0000"/>
                </a:solidFill>
                <a:ea typeface="楷体" panose="02010609060101010101" pitchFamily="49" charset="-122"/>
                <a:sym typeface="Symbol" pitchFamily="18" charset="2"/>
              </a:rPr>
              <a:t>频率稳定性</a:t>
            </a:r>
          </a:p>
        </p:txBody>
      </p:sp>
      <p:sp>
        <p:nvSpPr>
          <p:cNvPr id="17411" name="Rectangle 5"/>
          <p:cNvSpPr>
            <a:spLocks noChangeArrowheads="1"/>
          </p:cNvSpPr>
          <p:nvPr/>
        </p:nvSpPr>
        <p:spPr bwMode="auto">
          <a:xfrm>
            <a:off x="179388" y="115888"/>
            <a:ext cx="822960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r>
              <a:rPr kumimoji="0" lang="zh-CN" altLang="en-US" sz="4400" dirty="0">
                <a:solidFill>
                  <a:schemeClr val="accent2"/>
                </a:solidFill>
                <a:latin typeface="楷体" panose="02010609060101010101" pitchFamily="49" charset="-122"/>
                <a:ea typeface="楷体" panose="02010609060101010101" pitchFamily="49" charset="-122"/>
              </a:rPr>
              <a:t>总  结</a:t>
            </a:r>
            <a:r>
              <a:rPr kumimoji="0" lang="zh-CN" altLang="en-US" sz="3600" dirty="0">
                <a:solidFill>
                  <a:schemeClr val="accent2"/>
                </a:solidFill>
                <a:latin typeface="楷体" panose="02010609060101010101" pitchFamily="49" charset="-122"/>
                <a:ea typeface="楷体" panose="02010609060101010101" pitchFamily="49" charset="-122"/>
              </a:rPr>
              <a:t/>
            </a:r>
            <a:br>
              <a:rPr kumimoji="0" lang="zh-CN" altLang="en-US" sz="3600" dirty="0">
                <a:solidFill>
                  <a:schemeClr val="accent2"/>
                </a:solidFill>
                <a:latin typeface="楷体" panose="02010609060101010101" pitchFamily="49" charset="-122"/>
                <a:ea typeface="楷体" panose="02010609060101010101" pitchFamily="49" charset="-122"/>
              </a:rPr>
            </a:br>
            <a:endParaRPr kumimoji="0" lang="zh-CN" altLang="en-US" sz="3600" dirty="0">
              <a:solidFill>
                <a:schemeClr val="accent2"/>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264323727"/>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ext Box 2"/>
          <p:cNvSpPr txBox="1">
            <a:spLocks noChangeArrowheads="1"/>
          </p:cNvSpPr>
          <p:nvPr/>
        </p:nvSpPr>
        <p:spPr bwMode="auto">
          <a:xfrm>
            <a:off x="323850" y="260350"/>
            <a:ext cx="701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800" b="0" dirty="0">
                <a:solidFill>
                  <a:srgbClr val="0000CC"/>
                </a:solidFill>
                <a:latin typeface="黑体" pitchFamily="49" charset="-122"/>
                <a:ea typeface="黑体" pitchFamily="49" charset="-122"/>
              </a:rPr>
              <a:t>3.</a:t>
            </a:r>
            <a:r>
              <a:rPr lang="en-US" altLang="zh-CN" sz="2800" b="0" i="1" dirty="0">
                <a:solidFill>
                  <a:srgbClr val="0000CC"/>
                </a:solidFill>
                <a:latin typeface="黑体" pitchFamily="49" charset="-122"/>
                <a:ea typeface="黑体" pitchFamily="49" charset="-122"/>
              </a:rPr>
              <a:t>t</a:t>
            </a:r>
            <a:r>
              <a:rPr lang="en-US" altLang="zh-CN" sz="2800" b="0" i="1" baseline="-25000" dirty="0">
                <a:solidFill>
                  <a:srgbClr val="0000CC"/>
                </a:solidFill>
                <a:latin typeface="黑体" pitchFamily="49" charset="-122"/>
                <a:ea typeface="黑体" pitchFamily="49" charset="-122"/>
              </a:rPr>
              <a:t>0 </a:t>
            </a:r>
            <a:r>
              <a:rPr lang="en-US" altLang="zh-CN" sz="2800" b="0" i="1" dirty="0">
                <a:solidFill>
                  <a:srgbClr val="0000CC"/>
                </a:solidFill>
                <a:latin typeface="黑体" pitchFamily="49" charset="-122"/>
                <a:ea typeface="黑体" pitchFamily="49" charset="-122"/>
              </a:rPr>
              <a:t>&gt;&gt;</a:t>
            </a:r>
            <a:r>
              <a:rPr lang="en-US" altLang="zh-CN" sz="2800" b="0" i="1" dirty="0">
                <a:solidFill>
                  <a:srgbClr val="0000CC"/>
                </a:solidFill>
                <a:latin typeface="Symbol" pitchFamily="18" charset="2"/>
                <a:ea typeface="黑体" pitchFamily="49" charset="-122"/>
              </a:rPr>
              <a:t>t</a:t>
            </a:r>
            <a:r>
              <a:rPr lang="en-US" altLang="zh-CN" sz="2800" b="0" i="1" baseline="-25000" dirty="0">
                <a:solidFill>
                  <a:srgbClr val="0000CC"/>
                </a:solidFill>
                <a:latin typeface="黑体" pitchFamily="49" charset="-122"/>
                <a:ea typeface="黑体" pitchFamily="49" charset="-122"/>
              </a:rPr>
              <a:t>2</a:t>
            </a:r>
            <a:r>
              <a:rPr lang="en-US" altLang="zh-CN" sz="2800" b="0" i="1" baseline="-25000" dirty="0">
                <a:latin typeface="黑体" pitchFamily="49" charset="-122"/>
                <a:ea typeface="黑体" pitchFamily="49" charset="-122"/>
              </a:rPr>
              <a:t> </a:t>
            </a:r>
            <a:r>
              <a:rPr lang="en-US" altLang="zh-CN" sz="2800" b="0" dirty="0">
                <a:latin typeface="黑体" pitchFamily="49" charset="-122"/>
                <a:ea typeface="黑体" pitchFamily="49" charset="-122"/>
              </a:rPr>
              <a:t> </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长脉冲泵浦</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rPr>
              <a:t>激励时间足够长</a:t>
            </a:r>
            <a:endParaRPr lang="zh-CN" altLang="en-US" sz="2800" baseline="-25000" dirty="0">
              <a:latin typeface="楷体" panose="02010609060101010101" pitchFamily="49" charset="-122"/>
              <a:ea typeface="楷体" panose="02010609060101010101" pitchFamily="49" charset="-122"/>
            </a:endParaRPr>
          </a:p>
        </p:txBody>
      </p:sp>
      <p:graphicFrame>
        <p:nvGraphicFramePr>
          <p:cNvPr id="234499" name="Object 3"/>
          <p:cNvGraphicFramePr>
            <a:graphicFrameLocks noChangeAspect="1"/>
          </p:cNvGraphicFramePr>
          <p:nvPr/>
        </p:nvGraphicFramePr>
        <p:xfrm>
          <a:off x="1042988" y="1052513"/>
          <a:ext cx="2514600" cy="1236662"/>
        </p:xfrm>
        <a:graphic>
          <a:graphicData uri="http://schemas.openxmlformats.org/presentationml/2006/ole">
            <mc:AlternateContent xmlns:mc="http://schemas.openxmlformats.org/markup-compatibility/2006">
              <mc:Choice xmlns:v="urn:schemas-microsoft-com:vml" Requires="v">
                <p:oleObj spid="_x0000_s5150" name="公式" r:id="rId3" imgW="1104840" imgH="609480" progId="Equation.3">
                  <p:embed/>
                </p:oleObj>
              </mc:Choice>
              <mc:Fallback>
                <p:oleObj name="公式" r:id="rId3" imgW="1104840" imgH="60948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052513"/>
                        <a:ext cx="2514600" cy="123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4500" name="Object 4"/>
          <p:cNvGraphicFramePr>
            <a:graphicFrameLocks noChangeAspect="1"/>
          </p:cNvGraphicFramePr>
          <p:nvPr/>
        </p:nvGraphicFramePr>
        <p:xfrm>
          <a:off x="4356100" y="1052513"/>
          <a:ext cx="3581400" cy="852487"/>
        </p:xfrm>
        <a:graphic>
          <a:graphicData uri="http://schemas.openxmlformats.org/presentationml/2006/ole">
            <mc:AlternateContent xmlns:mc="http://schemas.openxmlformats.org/markup-compatibility/2006">
              <mc:Choice xmlns:v="urn:schemas-microsoft-com:vml" Requires="v">
                <p:oleObj spid="_x0000_s5151" name="公式" r:id="rId5" imgW="1777680" imgH="431640" progId="Equation.3">
                  <p:embed/>
                </p:oleObj>
              </mc:Choice>
              <mc:Fallback>
                <p:oleObj name="公式" r:id="rId5" imgW="1777680" imgH="4316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1052513"/>
                        <a:ext cx="3581400" cy="852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4501" name="Text Box 5"/>
          <p:cNvSpPr txBox="1">
            <a:spLocks noChangeArrowheads="1"/>
          </p:cNvSpPr>
          <p:nvPr/>
        </p:nvSpPr>
        <p:spPr bwMode="auto">
          <a:xfrm>
            <a:off x="222250" y="2276475"/>
            <a:ext cx="9010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400" b="0" i="1" dirty="0">
                <a:ea typeface="黑体" pitchFamily="49" charset="-122"/>
              </a:rPr>
              <a:t>n</a:t>
            </a:r>
            <a:r>
              <a:rPr lang="en-US" altLang="zh-CN" sz="2400" b="0" i="1" baseline="-25000" dirty="0">
                <a:latin typeface="黑体" pitchFamily="49" charset="-122"/>
                <a:ea typeface="黑体" pitchFamily="49" charset="-122"/>
              </a:rPr>
              <a:t>2</a:t>
            </a:r>
            <a:r>
              <a:rPr lang="en-US" altLang="zh-CN" sz="2400" b="0" baseline="-25000" dirty="0">
                <a:latin typeface="黑体" pitchFamily="49" charset="-122"/>
                <a:ea typeface="黑体" pitchFamily="49" charset="-122"/>
              </a:rPr>
              <a:t> </a:t>
            </a:r>
            <a:r>
              <a:rPr lang="zh-CN" altLang="en-US" sz="2600" dirty="0">
                <a:latin typeface="楷体" panose="02010609060101010101" pitchFamily="49" charset="-122"/>
                <a:ea typeface="楷体" panose="02010609060101010101" pitchFamily="49" charset="-122"/>
              </a:rPr>
              <a:t>完成增长过程达到稳定值</a:t>
            </a:r>
            <a:r>
              <a:rPr lang="en-US" altLang="zh-CN" sz="2600" dirty="0">
                <a:latin typeface="楷体" panose="02010609060101010101" pitchFamily="49" charset="-122"/>
                <a:ea typeface="楷体" panose="02010609060101010101" pitchFamily="49" charset="-122"/>
              </a:rPr>
              <a:t>,</a:t>
            </a:r>
            <a:r>
              <a:rPr lang="zh-CN" altLang="en-US" sz="2600" dirty="0">
                <a:latin typeface="楷体" panose="02010609060101010101" pitchFamily="49" charset="-122"/>
                <a:ea typeface="楷体" panose="02010609060101010101" pitchFamily="49" charset="-122"/>
              </a:rPr>
              <a:t>可按稳态处理</a:t>
            </a:r>
            <a:r>
              <a:rPr lang="en-US" altLang="zh-CN" sz="2600" dirty="0">
                <a:latin typeface="楷体" panose="02010609060101010101" pitchFamily="49" charset="-122"/>
                <a:ea typeface="楷体" panose="02010609060101010101" pitchFamily="49" charset="-122"/>
              </a:rPr>
              <a:t>;</a:t>
            </a:r>
            <a:r>
              <a:rPr lang="en-US" altLang="zh-CN" sz="2600" b="0" i="1" dirty="0">
                <a:ea typeface="黑体" pitchFamily="49" charset="-122"/>
              </a:rPr>
              <a:t>n</a:t>
            </a:r>
            <a:r>
              <a:rPr lang="en-US" altLang="zh-CN" sz="2600" b="0" i="1" baseline="-25000" dirty="0">
                <a:latin typeface="黑体" pitchFamily="49" charset="-122"/>
                <a:ea typeface="黑体" pitchFamily="49" charset="-122"/>
              </a:rPr>
              <a:t>1</a:t>
            </a:r>
            <a:r>
              <a:rPr lang="zh-CN" altLang="en-US" sz="2600" dirty="0">
                <a:latin typeface="楷体" panose="02010609060101010101" pitchFamily="49" charset="-122"/>
                <a:ea typeface="楷体" panose="02010609060101010101" pitchFamily="49" charset="-122"/>
              </a:rPr>
              <a:t>也达到稳定值</a:t>
            </a:r>
            <a:r>
              <a:rPr lang="zh-CN" altLang="en-US" sz="2600" b="0" baseline="-25000" dirty="0">
                <a:latin typeface="黑体" pitchFamily="49" charset="-122"/>
                <a:ea typeface="黑体" pitchFamily="49" charset="-122"/>
              </a:rPr>
              <a:t> </a:t>
            </a:r>
          </a:p>
        </p:txBody>
      </p:sp>
      <p:sp>
        <p:nvSpPr>
          <p:cNvPr id="234502" name="Rectangle 6"/>
          <p:cNvSpPr>
            <a:spLocks noChangeArrowheads="1"/>
          </p:cNvSpPr>
          <p:nvPr/>
        </p:nvSpPr>
        <p:spPr bwMode="auto">
          <a:xfrm>
            <a:off x="250825" y="2852738"/>
            <a:ext cx="6788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800" b="0" dirty="0">
                <a:solidFill>
                  <a:srgbClr val="0000CC"/>
                </a:solidFill>
                <a:latin typeface="黑体" pitchFamily="49" charset="-122"/>
                <a:ea typeface="黑体" pitchFamily="49" charset="-122"/>
              </a:rPr>
              <a:t>4. </a:t>
            </a:r>
            <a:r>
              <a:rPr lang="en-US" altLang="zh-CN" sz="2800" b="0" i="1" dirty="0">
                <a:solidFill>
                  <a:srgbClr val="0000CC"/>
                </a:solidFill>
                <a:latin typeface="黑体" pitchFamily="49" charset="-122"/>
                <a:ea typeface="黑体" pitchFamily="49" charset="-122"/>
              </a:rPr>
              <a:t>t</a:t>
            </a:r>
            <a:r>
              <a:rPr lang="en-US" altLang="zh-CN" sz="2800" b="0" i="1" baseline="-25000" dirty="0">
                <a:solidFill>
                  <a:srgbClr val="0000CC"/>
                </a:solidFill>
                <a:latin typeface="黑体" pitchFamily="49" charset="-122"/>
                <a:ea typeface="黑体" pitchFamily="49" charset="-122"/>
              </a:rPr>
              <a:t>0 </a:t>
            </a:r>
            <a:r>
              <a:rPr lang="en-US" altLang="zh-CN" sz="2800" b="0" i="1" dirty="0">
                <a:solidFill>
                  <a:srgbClr val="0000CC"/>
                </a:solidFill>
                <a:latin typeface="黑体" pitchFamily="49" charset="-122"/>
                <a:ea typeface="黑体" pitchFamily="49" charset="-122"/>
              </a:rPr>
              <a:t>&lt;</a:t>
            </a:r>
            <a:r>
              <a:rPr lang="en-US" altLang="zh-CN" sz="2800" b="0" i="1" dirty="0">
                <a:solidFill>
                  <a:srgbClr val="0000CC"/>
                </a:solidFill>
                <a:latin typeface="Symbol" pitchFamily="18" charset="2"/>
                <a:ea typeface="黑体" pitchFamily="49" charset="-122"/>
              </a:rPr>
              <a:t>t</a:t>
            </a:r>
            <a:r>
              <a:rPr lang="en-US" altLang="zh-CN" sz="2800" b="0" i="1" baseline="-25000" dirty="0">
                <a:solidFill>
                  <a:srgbClr val="0000CC"/>
                </a:solidFill>
                <a:latin typeface="黑体" pitchFamily="49" charset="-122"/>
                <a:ea typeface="黑体" pitchFamily="49" charset="-122"/>
              </a:rPr>
              <a:t>2</a:t>
            </a:r>
            <a:r>
              <a:rPr lang="en-US" altLang="zh-CN" sz="2800" b="0" i="1" baseline="-25000" dirty="0">
                <a:latin typeface="黑体" pitchFamily="49" charset="-122"/>
                <a:ea typeface="黑体" pitchFamily="49" charset="-122"/>
              </a:rPr>
              <a:t>  </a:t>
            </a:r>
            <a:r>
              <a:rPr lang="zh-CN" altLang="en-US" sz="2800" dirty="0">
                <a:latin typeface="楷体" panose="02010609060101010101" pitchFamily="49" charset="-122"/>
                <a:ea typeface="楷体" panose="02010609060101010101" pitchFamily="49" charset="-122"/>
              </a:rPr>
              <a:t>短脉冲泵浦</a:t>
            </a:r>
            <a:r>
              <a:rPr lang="en-US" altLang="zh-CN" sz="2800" dirty="0">
                <a:latin typeface="楷体" panose="02010609060101010101" pitchFamily="49" charset="-122"/>
                <a:ea typeface="楷体" panose="02010609060101010101" pitchFamily="49" charset="-122"/>
              </a:rPr>
              <a:t>,</a:t>
            </a:r>
            <a:r>
              <a:rPr lang="zh-CN" altLang="zh-CN" sz="2800" dirty="0">
                <a:latin typeface="楷体" panose="02010609060101010101" pitchFamily="49" charset="-122"/>
                <a:ea typeface="楷体" panose="02010609060101010101" pitchFamily="49" charset="-122"/>
              </a:rPr>
              <a:t>时间极短,忽略</a:t>
            </a:r>
            <a:r>
              <a:rPr lang="en-US" altLang="zh-CN" sz="2800" dirty="0">
                <a:latin typeface="楷体" panose="02010609060101010101" pitchFamily="49" charset="-122"/>
                <a:ea typeface="楷体" panose="02010609060101010101" pitchFamily="49" charset="-122"/>
              </a:rPr>
              <a:t>SP</a:t>
            </a:r>
          </a:p>
        </p:txBody>
      </p:sp>
      <p:graphicFrame>
        <p:nvGraphicFramePr>
          <p:cNvPr id="234503" name="Object 7"/>
          <p:cNvGraphicFramePr>
            <a:graphicFrameLocks noChangeAspect="1"/>
          </p:cNvGraphicFramePr>
          <p:nvPr/>
        </p:nvGraphicFramePr>
        <p:xfrm>
          <a:off x="539750" y="3429000"/>
          <a:ext cx="3733800" cy="827088"/>
        </p:xfrm>
        <a:graphic>
          <a:graphicData uri="http://schemas.openxmlformats.org/presentationml/2006/ole">
            <mc:AlternateContent xmlns:mc="http://schemas.openxmlformats.org/markup-compatibility/2006">
              <mc:Choice xmlns:v="urn:schemas-microsoft-com:vml" Requires="v">
                <p:oleObj spid="_x0000_s5152" name="公式" r:id="rId7" imgW="1295280" imgH="393480" progId="Equation.3">
                  <p:embed/>
                </p:oleObj>
              </mc:Choice>
              <mc:Fallback>
                <p:oleObj name="公式" r:id="rId7" imgW="1295280" imgH="39348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3429000"/>
                        <a:ext cx="3733800"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4504" name="Object 8"/>
          <p:cNvGraphicFramePr>
            <a:graphicFrameLocks noChangeAspect="1"/>
          </p:cNvGraphicFramePr>
          <p:nvPr/>
        </p:nvGraphicFramePr>
        <p:xfrm>
          <a:off x="4787900" y="3573463"/>
          <a:ext cx="3581400" cy="481012"/>
        </p:xfrm>
        <a:graphic>
          <a:graphicData uri="http://schemas.openxmlformats.org/presentationml/2006/ole">
            <mc:AlternateContent xmlns:mc="http://schemas.openxmlformats.org/markup-compatibility/2006">
              <mc:Choice xmlns:v="urn:schemas-microsoft-com:vml" Requires="v">
                <p:oleObj spid="_x0000_s5153" name="公式" r:id="rId9" imgW="1701720" imgH="228600" progId="Equation.3">
                  <p:embed/>
                </p:oleObj>
              </mc:Choice>
              <mc:Fallback>
                <p:oleObj name="公式" r:id="rId9" imgW="1701720" imgH="2286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7900" y="3573463"/>
                        <a:ext cx="358140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4505" name="Text Box 9"/>
          <p:cNvSpPr txBox="1">
            <a:spLocks noChangeArrowheads="1"/>
          </p:cNvSpPr>
          <p:nvPr/>
        </p:nvSpPr>
        <p:spPr bwMode="auto">
          <a:xfrm>
            <a:off x="468313" y="4221163"/>
            <a:ext cx="798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800" dirty="0">
                <a:latin typeface="楷体" panose="02010609060101010101" pitchFamily="49" charset="-122"/>
                <a:ea typeface="楷体" panose="02010609060101010101" pitchFamily="49" charset="-122"/>
              </a:rPr>
              <a:t>光泵作用过程中</a:t>
            </a:r>
            <a:r>
              <a:rPr lang="en-US" altLang="zh-CN" sz="2800" dirty="0">
                <a:latin typeface="楷体" panose="02010609060101010101" pitchFamily="49" charset="-122"/>
                <a:ea typeface="楷体" panose="02010609060101010101" pitchFamily="49" charset="-122"/>
              </a:rPr>
              <a:t>, </a:t>
            </a:r>
            <a:r>
              <a:rPr lang="en-US" altLang="zh-CN" sz="2800" i="1" dirty="0">
                <a:latin typeface="Times New Roman" pitchFamily="18" charset="0"/>
                <a:ea typeface="楷体" panose="02010609060101010101" pitchFamily="49" charset="-122"/>
              </a:rPr>
              <a:t>n</a:t>
            </a:r>
            <a:r>
              <a:rPr lang="en-US" altLang="zh-CN" sz="2800" i="1" baseline="-25000" dirty="0">
                <a:latin typeface="Times New Roman" pitchFamily="18" charset="0"/>
                <a:ea typeface="楷体" panose="02010609060101010101" pitchFamily="49" charset="-122"/>
              </a:rPr>
              <a:t>2</a:t>
            </a:r>
            <a:r>
              <a:rPr lang="en-US" altLang="zh-CN" sz="2800" i="1" dirty="0">
                <a:latin typeface="Times New Roman" pitchFamily="18" charset="0"/>
                <a:ea typeface="楷体" panose="02010609060101010101" pitchFamily="49" charset="-122"/>
              </a:rPr>
              <a:t>(t)</a:t>
            </a:r>
            <a:r>
              <a:rPr lang="en-US" altLang="zh-CN"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sym typeface="Symbol" pitchFamily="18" charset="2"/>
              </a:rPr>
              <a:t>处于不断增长的非稳态</a:t>
            </a:r>
          </a:p>
        </p:txBody>
      </p:sp>
      <p:grpSp>
        <p:nvGrpSpPr>
          <p:cNvPr id="2" name="Group 23"/>
          <p:cNvGrpSpPr>
            <a:grpSpLocks/>
          </p:cNvGrpSpPr>
          <p:nvPr/>
        </p:nvGrpSpPr>
        <p:grpSpPr bwMode="auto">
          <a:xfrm>
            <a:off x="1187450" y="4868863"/>
            <a:ext cx="2660650" cy="1652587"/>
            <a:chOff x="768" y="3024"/>
            <a:chExt cx="1676" cy="1041"/>
          </a:xfrm>
        </p:grpSpPr>
        <p:sp>
          <p:nvSpPr>
            <p:cNvPr id="5134" name="Line 10"/>
            <p:cNvSpPr>
              <a:spLocks noChangeShapeType="1"/>
            </p:cNvSpPr>
            <p:nvPr/>
          </p:nvSpPr>
          <p:spPr bwMode="auto">
            <a:xfrm>
              <a:off x="1155" y="3145"/>
              <a:ext cx="0" cy="738"/>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5" name="Line 11"/>
            <p:cNvSpPr>
              <a:spLocks noChangeShapeType="1"/>
            </p:cNvSpPr>
            <p:nvPr/>
          </p:nvSpPr>
          <p:spPr bwMode="auto">
            <a:xfrm>
              <a:off x="1155" y="3883"/>
              <a:ext cx="1248"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6" name="Line 12"/>
            <p:cNvSpPr>
              <a:spLocks noChangeShapeType="1"/>
            </p:cNvSpPr>
            <p:nvPr/>
          </p:nvSpPr>
          <p:spPr bwMode="auto">
            <a:xfrm>
              <a:off x="1155" y="3391"/>
              <a:ext cx="3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37" name="Text Box 13"/>
            <p:cNvSpPr txBox="1">
              <a:spLocks noChangeArrowheads="1"/>
            </p:cNvSpPr>
            <p:nvPr/>
          </p:nvSpPr>
          <p:spPr bwMode="auto">
            <a:xfrm>
              <a:off x="768" y="3024"/>
              <a:ext cx="5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a:latin typeface="Times New Roman" pitchFamily="18" charset="0"/>
                  <a:ea typeface="黑体" pitchFamily="49" charset="-122"/>
                </a:rPr>
                <a:t>W</a:t>
              </a:r>
              <a:r>
                <a:rPr lang="en-US" altLang="zh-CN" sz="1600" b="0" baseline="-25000">
                  <a:latin typeface="Times New Roman" pitchFamily="18" charset="0"/>
                  <a:ea typeface="黑体" pitchFamily="49" charset="-122"/>
                </a:rPr>
                <a:t>13</a:t>
              </a:r>
              <a:r>
                <a:rPr lang="en-US" altLang="zh-CN" sz="1600" b="0">
                  <a:latin typeface="Times New Roman" pitchFamily="18" charset="0"/>
                  <a:ea typeface="黑体" pitchFamily="49" charset="-122"/>
                </a:rPr>
                <a:t>(t)</a:t>
              </a:r>
              <a:endParaRPr lang="en-US" altLang="zh-CN" sz="2400" b="0">
                <a:latin typeface="黑体" pitchFamily="49" charset="-122"/>
                <a:ea typeface="黑体" pitchFamily="49" charset="-122"/>
              </a:endParaRPr>
            </a:p>
          </p:txBody>
        </p:sp>
        <p:sp>
          <p:nvSpPr>
            <p:cNvPr id="5138" name="Text Box 14"/>
            <p:cNvSpPr txBox="1">
              <a:spLocks noChangeArrowheads="1"/>
            </p:cNvSpPr>
            <p:nvPr/>
          </p:nvSpPr>
          <p:spPr bwMode="auto">
            <a:xfrm>
              <a:off x="864" y="3312"/>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b="0">
                  <a:latin typeface="Times New Roman" pitchFamily="18" charset="0"/>
                  <a:ea typeface="黑体" pitchFamily="49" charset="-122"/>
                </a:rPr>
                <a:t>w</a:t>
              </a:r>
              <a:r>
                <a:rPr lang="en-US" altLang="zh-CN" b="0" baseline="-25000">
                  <a:latin typeface="Times New Roman" pitchFamily="18" charset="0"/>
                  <a:ea typeface="黑体" pitchFamily="49" charset="-122"/>
                </a:rPr>
                <a:t>13</a:t>
              </a:r>
              <a:endParaRPr lang="en-US" altLang="zh-CN" sz="2400" b="0">
                <a:latin typeface="黑体" pitchFamily="49" charset="-122"/>
                <a:ea typeface="黑体" pitchFamily="49" charset="-122"/>
              </a:endParaRPr>
            </a:p>
          </p:txBody>
        </p:sp>
        <p:sp>
          <p:nvSpPr>
            <p:cNvPr id="5139" name="Text Box 15"/>
            <p:cNvSpPr txBox="1">
              <a:spLocks noChangeArrowheads="1"/>
            </p:cNvSpPr>
            <p:nvPr/>
          </p:nvSpPr>
          <p:spPr bwMode="auto">
            <a:xfrm>
              <a:off x="960" y="3834"/>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a:latin typeface="黑体" pitchFamily="49" charset="-122"/>
                  <a:ea typeface="黑体" pitchFamily="49" charset="-122"/>
                </a:rPr>
                <a:t>0</a:t>
              </a:r>
            </a:p>
          </p:txBody>
        </p:sp>
        <p:sp>
          <p:nvSpPr>
            <p:cNvPr id="5140" name="Text Box 16"/>
            <p:cNvSpPr txBox="1">
              <a:spLocks noChangeArrowheads="1"/>
            </p:cNvSpPr>
            <p:nvPr/>
          </p:nvSpPr>
          <p:spPr bwMode="auto">
            <a:xfrm>
              <a:off x="1392" y="3853"/>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1600" b="0">
                  <a:latin typeface="黑体" pitchFamily="49" charset="-122"/>
                  <a:ea typeface="黑体" pitchFamily="49" charset="-122"/>
                </a:rPr>
                <a:t>t</a:t>
              </a:r>
              <a:r>
                <a:rPr lang="en-US" altLang="zh-CN" sz="1600" b="0" baseline="-25000">
                  <a:latin typeface="黑体" pitchFamily="49" charset="-122"/>
                  <a:ea typeface="黑体" pitchFamily="49" charset="-122"/>
                </a:rPr>
                <a:t>0</a:t>
              </a:r>
              <a:endParaRPr lang="en-US" altLang="zh-CN" sz="2400" b="0">
                <a:latin typeface="黑体" pitchFamily="49" charset="-122"/>
                <a:ea typeface="黑体" pitchFamily="49" charset="-122"/>
              </a:endParaRPr>
            </a:p>
          </p:txBody>
        </p:sp>
        <p:sp>
          <p:nvSpPr>
            <p:cNvPr id="5141" name="Text Box 17"/>
            <p:cNvSpPr txBox="1">
              <a:spLocks noChangeArrowheads="1"/>
            </p:cNvSpPr>
            <p:nvPr/>
          </p:nvSpPr>
          <p:spPr bwMode="auto">
            <a:xfrm>
              <a:off x="2256" y="3834"/>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b="0">
                  <a:latin typeface="黑体" pitchFamily="49" charset="-122"/>
                  <a:ea typeface="黑体" pitchFamily="49" charset="-122"/>
                </a:rPr>
                <a:t>t</a:t>
              </a:r>
              <a:endParaRPr lang="en-US" altLang="zh-CN" sz="2400" b="0">
                <a:latin typeface="黑体" pitchFamily="49" charset="-122"/>
                <a:ea typeface="黑体" pitchFamily="49" charset="-122"/>
              </a:endParaRPr>
            </a:p>
          </p:txBody>
        </p:sp>
        <p:sp>
          <p:nvSpPr>
            <p:cNvPr id="5142" name="Line 18"/>
            <p:cNvSpPr>
              <a:spLocks noChangeShapeType="1"/>
            </p:cNvSpPr>
            <p:nvPr/>
          </p:nvSpPr>
          <p:spPr bwMode="auto">
            <a:xfrm>
              <a:off x="1536" y="3408"/>
              <a:ext cx="624" cy="0"/>
            </a:xfrm>
            <a:prstGeom prst="line">
              <a:avLst/>
            </a:prstGeom>
            <a:noFill/>
            <a:ln w="12700">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43" name="Line 19"/>
            <p:cNvSpPr>
              <a:spLocks noChangeShapeType="1"/>
            </p:cNvSpPr>
            <p:nvPr/>
          </p:nvSpPr>
          <p:spPr bwMode="auto">
            <a:xfrm>
              <a:off x="1536" y="3391"/>
              <a:ext cx="0" cy="4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44" name="Line 20"/>
            <p:cNvSpPr>
              <a:spLocks noChangeShapeType="1"/>
            </p:cNvSpPr>
            <p:nvPr/>
          </p:nvSpPr>
          <p:spPr bwMode="auto">
            <a:xfrm>
              <a:off x="2160" y="3391"/>
              <a:ext cx="0" cy="492"/>
            </a:xfrm>
            <a:prstGeom prst="line">
              <a:avLst/>
            </a:prstGeom>
            <a:noFill/>
            <a:ln w="12700">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24"/>
          <p:cNvGrpSpPr>
            <a:grpSpLocks/>
          </p:cNvGrpSpPr>
          <p:nvPr/>
        </p:nvGrpSpPr>
        <p:grpSpPr bwMode="auto">
          <a:xfrm>
            <a:off x="5076825" y="5013325"/>
            <a:ext cx="2286000" cy="1373188"/>
            <a:chOff x="3216" y="3120"/>
            <a:chExt cx="1440" cy="865"/>
          </a:xfrm>
        </p:grpSpPr>
        <p:graphicFrame>
          <p:nvGraphicFramePr>
            <p:cNvPr id="5126" name="Object 21"/>
            <p:cNvGraphicFramePr>
              <a:graphicFrameLocks noChangeAspect="1"/>
            </p:cNvGraphicFramePr>
            <p:nvPr/>
          </p:nvGraphicFramePr>
          <p:xfrm>
            <a:off x="3216" y="3120"/>
            <a:ext cx="1440" cy="865"/>
          </p:xfrm>
          <a:graphic>
            <a:graphicData uri="http://schemas.openxmlformats.org/presentationml/2006/ole">
              <mc:AlternateContent xmlns:mc="http://schemas.openxmlformats.org/markup-compatibility/2006">
                <mc:Choice xmlns:v="urn:schemas-microsoft-com:vml" Requires="v">
                  <p:oleObj spid="_x0000_s5154" name="VISIO" r:id="rId11" imgW="5714639" imgH="2830010" progId="Visio.Drawing.6">
                    <p:embed/>
                  </p:oleObj>
                </mc:Choice>
                <mc:Fallback>
                  <p:oleObj name="VISIO" r:id="rId11" imgW="5714639" imgH="2830010" progId="Visio.Drawing.6">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16" y="3120"/>
                          <a:ext cx="1440" cy="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33" name="Line 22"/>
            <p:cNvSpPr>
              <a:spLocks noChangeShapeType="1"/>
            </p:cNvSpPr>
            <p:nvPr/>
          </p:nvSpPr>
          <p:spPr bwMode="auto">
            <a:xfrm>
              <a:off x="3264" y="3312"/>
              <a:ext cx="1248"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44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44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450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450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450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3450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3450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450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8" grpId="0"/>
      <p:bldP spid="234501" grpId="0"/>
      <p:bldP spid="234502" grpId="0"/>
      <p:bldP spid="23450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611188" y="2492375"/>
            <a:ext cx="8208962" cy="177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lnSpc>
                <a:spcPct val="145000"/>
              </a:lnSpc>
              <a:spcBef>
                <a:spcPct val="50000"/>
              </a:spcBef>
            </a:pPr>
            <a:r>
              <a:rPr lang="en-US" altLang="zh-CN" sz="4000" dirty="0">
                <a:latin typeface="楷体" panose="02010609060101010101" pitchFamily="49" charset="-122"/>
                <a:ea typeface="楷体" panose="02010609060101010101" pitchFamily="49" charset="-122"/>
              </a:rPr>
              <a:t>§4.1  </a:t>
            </a:r>
            <a:r>
              <a:rPr lang="zh-CN" altLang="en-US" sz="4000" dirty="0">
                <a:latin typeface="楷体" panose="02010609060101010101" pitchFamily="49" charset="-122"/>
                <a:ea typeface="楷体" panose="02010609060101010101" pitchFamily="49" charset="-122"/>
              </a:rPr>
              <a:t>激光器的振荡阈值  </a:t>
            </a:r>
            <a:r>
              <a:rPr lang="en-US" altLang="zh-CN" sz="4000" dirty="0">
                <a:latin typeface="Times New Roman" pitchFamily="18" charset="0"/>
                <a:ea typeface="楷体" panose="02010609060101010101" pitchFamily="49" charset="-122"/>
              </a:rPr>
              <a:t>Oscillation Threshold</a:t>
            </a: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 name="Rectangle 2"/>
          <p:cNvSpPr>
            <a:spLocks noChangeArrowheads="1"/>
          </p:cNvSpPr>
          <p:nvPr/>
        </p:nvSpPr>
        <p:spPr bwMode="auto">
          <a:xfrm>
            <a:off x="228600" y="260350"/>
            <a:ext cx="891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800" b="0" dirty="0">
                <a:solidFill>
                  <a:srgbClr val="CC0000"/>
                </a:solidFill>
                <a:latin typeface="黑体" pitchFamily="49" charset="-122"/>
                <a:ea typeface="黑体" pitchFamily="49" charset="-122"/>
              </a:rPr>
              <a:t> </a:t>
            </a:r>
            <a:r>
              <a:rPr lang="zh-CN" altLang="en-US" sz="2800" dirty="0">
                <a:solidFill>
                  <a:srgbClr val="CC0000"/>
                </a:solidFill>
                <a:latin typeface="楷体" panose="02010609060101010101" pitchFamily="49" charset="-122"/>
                <a:ea typeface="楷体" panose="02010609060101010101" pitchFamily="49" charset="-122"/>
              </a:rPr>
              <a:t>一</a:t>
            </a:r>
            <a:r>
              <a:rPr lang="en-US" altLang="zh-CN" sz="2800" dirty="0">
                <a:solidFill>
                  <a:srgbClr val="CC0000"/>
                </a:solidFill>
                <a:latin typeface="楷体" panose="02010609060101010101" pitchFamily="49" charset="-122"/>
                <a:ea typeface="楷体" panose="02010609060101010101" pitchFamily="49" charset="-122"/>
              </a:rPr>
              <a:t>. </a:t>
            </a:r>
            <a:r>
              <a:rPr lang="zh-CN" altLang="en-US" sz="2800" dirty="0">
                <a:solidFill>
                  <a:srgbClr val="CC0000"/>
                </a:solidFill>
                <a:latin typeface="楷体" panose="02010609060101010101" pitchFamily="49" charset="-122"/>
                <a:ea typeface="楷体" panose="02010609060101010101" pitchFamily="49" charset="-122"/>
              </a:rPr>
              <a:t>阈值反转粒子数密度</a:t>
            </a:r>
            <a:r>
              <a:rPr lang="zh-CN" altLang="en-US" sz="2800" b="0" dirty="0">
                <a:solidFill>
                  <a:srgbClr val="CC0000"/>
                </a:solidFill>
                <a:latin typeface="黑体" pitchFamily="49" charset="-122"/>
                <a:ea typeface="黑体" pitchFamily="49" charset="-122"/>
              </a:rPr>
              <a:t> </a:t>
            </a:r>
            <a:r>
              <a:rPr lang="en-US" altLang="zh-CN" sz="2800" b="0" i="1" dirty="0" err="1">
                <a:solidFill>
                  <a:srgbClr val="CC0000"/>
                </a:solidFill>
                <a:latin typeface="Symbol" pitchFamily="18" charset="2"/>
                <a:ea typeface="黑体" pitchFamily="49" charset="-122"/>
              </a:rPr>
              <a:t>D</a:t>
            </a:r>
            <a:r>
              <a:rPr lang="en-US" altLang="zh-CN" sz="2800" b="0" i="1" dirty="0" err="1">
                <a:solidFill>
                  <a:srgbClr val="CC0000"/>
                </a:solidFill>
                <a:ea typeface="黑体" pitchFamily="49" charset="-122"/>
              </a:rPr>
              <a:t>n</a:t>
            </a:r>
            <a:r>
              <a:rPr lang="en-US" altLang="zh-CN" sz="2800" b="0" i="1" baseline="-25000" dirty="0" err="1">
                <a:solidFill>
                  <a:srgbClr val="CC0000"/>
                </a:solidFill>
                <a:ea typeface="黑体" pitchFamily="49" charset="-122"/>
              </a:rPr>
              <a:t>th</a:t>
            </a:r>
            <a:r>
              <a:rPr lang="en-US" altLang="zh-CN" sz="2800" dirty="0">
                <a:solidFill>
                  <a:srgbClr val="CC0000"/>
                </a:solidFill>
                <a:latin typeface="楷体" panose="02010609060101010101" pitchFamily="49" charset="-122"/>
                <a:ea typeface="楷体" panose="02010609060101010101" pitchFamily="49" charset="-122"/>
              </a:rPr>
              <a:t>(</a:t>
            </a:r>
            <a:r>
              <a:rPr lang="zh-CN" altLang="en-US" sz="2800" dirty="0">
                <a:solidFill>
                  <a:srgbClr val="CC0000"/>
                </a:solidFill>
                <a:latin typeface="楷体" panose="02010609060101010101" pitchFamily="49" charset="-122"/>
                <a:ea typeface="楷体" panose="02010609060101010101" pitchFamily="49" charset="-122"/>
              </a:rPr>
              <a:t>阈值条件</a:t>
            </a:r>
            <a:r>
              <a:rPr lang="en-US" altLang="zh-CN" sz="2800" dirty="0">
                <a:solidFill>
                  <a:srgbClr val="CC0000"/>
                </a:solidFill>
                <a:latin typeface="楷体" panose="02010609060101010101" pitchFamily="49" charset="-122"/>
                <a:ea typeface="楷体" panose="02010609060101010101" pitchFamily="49" charset="-122"/>
              </a:rPr>
              <a:t>)</a:t>
            </a:r>
            <a:endParaRPr lang="en-US" altLang="zh-CN" sz="2400" b="0" i="1" dirty="0">
              <a:solidFill>
                <a:srgbClr val="CC0000"/>
              </a:solidFill>
              <a:latin typeface="Symbol" pitchFamily="18" charset="2"/>
              <a:ea typeface="黑体" pitchFamily="49" charset="-122"/>
              <a:sym typeface="Monotype Sorts"/>
            </a:endParaRPr>
          </a:p>
        </p:txBody>
      </p:sp>
      <p:sp>
        <p:nvSpPr>
          <p:cNvPr id="235523" name="Text Box 3"/>
          <p:cNvSpPr txBox="1">
            <a:spLocks noChangeArrowheads="1"/>
          </p:cNvSpPr>
          <p:nvPr/>
        </p:nvSpPr>
        <p:spPr bwMode="auto">
          <a:xfrm>
            <a:off x="0" y="2133600"/>
            <a:ext cx="8418513" cy="55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kumimoji="1" b="1">
                <a:solidFill>
                  <a:schemeClr val="tx1"/>
                </a:solidFill>
                <a:latin typeface="Arial" pitchFamily="34" charset="0"/>
                <a:ea typeface="隶书" pitchFamily="49" charset="-122"/>
              </a:defRPr>
            </a:lvl1pPr>
            <a:lvl2pPr marL="742950" indent="-285750" defTabSz="762000" eaLnBrk="0" hangingPunct="0">
              <a:defRPr kumimoji="1" b="1">
                <a:solidFill>
                  <a:schemeClr val="tx1"/>
                </a:solidFill>
                <a:latin typeface="Arial" pitchFamily="34" charset="0"/>
                <a:ea typeface="隶书" pitchFamily="49" charset="-122"/>
              </a:defRPr>
            </a:lvl2pPr>
            <a:lvl3pPr marL="1143000" indent="-228600" defTabSz="762000" eaLnBrk="0" hangingPunct="0">
              <a:defRPr kumimoji="1" b="1">
                <a:solidFill>
                  <a:schemeClr val="tx1"/>
                </a:solidFill>
                <a:latin typeface="Arial" pitchFamily="34" charset="0"/>
                <a:ea typeface="隶书" pitchFamily="49" charset="-122"/>
              </a:defRPr>
            </a:lvl3pPr>
            <a:lvl4pPr marL="1600200" indent="-228600" defTabSz="762000" eaLnBrk="0" hangingPunct="0">
              <a:defRPr kumimoji="1" b="1">
                <a:solidFill>
                  <a:schemeClr val="tx1"/>
                </a:solidFill>
                <a:latin typeface="Arial" pitchFamily="34" charset="0"/>
                <a:ea typeface="隶书" pitchFamily="49" charset="-122"/>
              </a:defRPr>
            </a:lvl4pPr>
            <a:lvl5pPr marL="2057400" indent="-228600" defTabSz="762000" eaLnBrk="0" hangingPunct="0">
              <a:defRPr kumimoji="1" b="1">
                <a:solidFill>
                  <a:schemeClr val="tx1"/>
                </a:solidFill>
                <a:latin typeface="Arial" pitchFamily="34" charset="0"/>
                <a:ea typeface="隶书" pitchFamily="49" charset="-122"/>
              </a:defRPr>
            </a:lvl5pPr>
            <a:lvl6pPr marL="25146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defTabSz="762000"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20000"/>
              </a:lnSpc>
            </a:pPr>
            <a:r>
              <a:rPr lang="en-US" altLang="zh-CN" sz="2400" b="0" dirty="0">
                <a:latin typeface="黑体" pitchFamily="49" charset="-122"/>
                <a:ea typeface="黑体" pitchFamily="49" charset="-122"/>
              </a:rPr>
              <a:t>   </a:t>
            </a:r>
            <a:r>
              <a:rPr lang="en-US" altLang="zh-CN" sz="2800" dirty="0">
                <a:latin typeface="楷体" panose="02010609060101010101" pitchFamily="49" charset="-122"/>
                <a:ea typeface="楷体" panose="02010609060101010101" pitchFamily="49" charset="-122"/>
                <a:sym typeface="Monotype Sorts"/>
              </a:rPr>
              <a:t>(1) </a:t>
            </a:r>
            <a:r>
              <a:rPr lang="zh-CN" altLang="en-US" sz="2800" dirty="0">
                <a:latin typeface="楷体" panose="02010609060101010101" pitchFamily="49" charset="-122"/>
                <a:ea typeface="楷体" panose="02010609060101010101" pitchFamily="49" charset="-122"/>
                <a:sym typeface="Monotype Sorts"/>
              </a:rPr>
              <a:t>光强变化</a:t>
            </a:r>
            <a:r>
              <a:rPr lang="zh-CN" altLang="en-US" sz="2800" dirty="0">
                <a:latin typeface="楷体" panose="02010609060101010101" pitchFamily="49" charset="-122"/>
                <a:ea typeface="楷体" panose="02010609060101010101" pitchFamily="49" charset="-122"/>
                <a:sym typeface="Symbol" pitchFamily="18" charset="2"/>
              </a:rPr>
              <a:t></a:t>
            </a:r>
            <a:r>
              <a:rPr lang="zh-CN" altLang="en-US" sz="2400" b="0" dirty="0">
                <a:ea typeface="黑体" pitchFamily="49" charset="-122"/>
                <a:sym typeface="Symbol" pitchFamily="18" charset="2"/>
              </a:rPr>
              <a:t> </a:t>
            </a:r>
            <a:r>
              <a:rPr lang="en-US" altLang="zh-CN" sz="2600" b="0" i="1" dirty="0" err="1">
                <a:latin typeface="Symbol" pitchFamily="18" charset="2"/>
                <a:ea typeface="黑体" pitchFamily="49" charset="-122"/>
              </a:rPr>
              <a:t>D</a:t>
            </a:r>
            <a:r>
              <a:rPr lang="en-US" altLang="zh-CN" sz="2600" b="0" i="1" dirty="0" err="1">
                <a:ea typeface="黑体" pitchFamily="49" charset="-122"/>
              </a:rPr>
              <a:t>n</a:t>
            </a:r>
            <a:r>
              <a:rPr lang="en-US" altLang="zh-CN" sz="2600" b="0" i="1" baseline="-25000" dirty="0" err="1">
                <a:ea typeface="黑体" pitchFamily="49" charset="-122"/>
              </a:rPr>
              <a:t>th</a:t>
            </a:r>
            <a:r>
              <a:rPr lang="zh-CN" altLang="en-US" sz="2600" dirty="0">
                <a:ea typeface="楷体" panose="02010609060101010101" pitchFamily="49" charset="-122"/>
              </a:rPr>
              <a:t>公式</a:t>
            </a:r>
          </a:p>
        </p:txBody>
      </p:sp>
      <p:graphicFrame>
        <p:nvGraphicFramePr>
          <p:cNvPr id="235524" name="Object 4"/>
          <p:cNvGraphicFramePr>
            <a:graphicFrameLocks noChangeAspect="1"/>
          </p:cNvGraphicFramePr>
          <p:nvPr/>
        </p:nvGraphicFramePr>
        <p:xfrm>
          <a:off x="4427538" y="3500438"/>
          <a:ext cx="914400" cy="338137"/>
        </p:xfrm>
        <a:graphic>
          <a:graphicData uri="http://schemas.openxmlformats.org/presentationml/2006/ole">
            <mc:AlternateContent xmlns:mc="http://schemas.openxmlformats.org/markup-compatibility/2006">
              <mc:Choice xmlns:v="urn:schemas-microsoft-com:vml" Requires="v">
                <p:oleObj spid="_x0000_s6190" name="公式" r:id="rId3" imgW="406080" imgH="177480" progId="Equation.3">
                  <p:embed/>
                </p:oleObj>
              </mc:Choice>
              <mc:Fallback>
                <p:oleObj name="公式" r:id="rId3" imgW="406080" imgH="1774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3500438"/>
                        <a:ext cx="914400"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543" name="AutoShape 23"/>
          <p:cNvSpPr>
            <a:spLocks noChangeArrowheads="1"/>
          </p:cNvSpPr>
          <p:nvPr/>
        </p:nvSpPr>
        <p:spPr bwMode="auto">
          <a:xfrm>
            <a:off x="3143250" y="5357813"/>
            <a:ext cx="642938" cy="142875"/>
          </a:xfrm>
          <a:prstGeom prst="rightArrow">
            <a:avLst>
              <a:gd name="adj1" fmla="val 50000"/>
              <a:gd name="adj2" fmla="val 37500"/>
            </a:avLst>
          </a:prstGeom>
          <a:solidFill>
            <a:schemeClr val="bg1"/>
          </a:solidFill>
          <a:ln w="9525">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235544" name="Object 24"/>
          <p:cNvGraphicFramePr>
            <a:graphicFrameLocks noChangeAspect="1"/>
          </p:cNvGraphicFramePr>
          <p:nvPr/>
        </p:nvGraphicFramePr>
        <p:xfrm>
          <a:off x="4000500" y="5000625"/>
          <a:ext cx="3810000" cy="796925"/>
        </p:xfrm>
        <a:graphic>
          <a:graphicData uri="http://schemas.openxmlformats.org/presentationml/2006/ole">
            <mc:AlternateContent xmlns:mc="http://schemas.openxmlformats.org/markup-compatibility/2006">
              <mc:Choice xmlns:v="urn:schemas-microsoft-com:vml" Requires="v">
                <p:oleObj spid="_x0000_s6191" name="公式" r:id="rId5" imgW="1917360" imgH="431640" progId="Equation.3">
                  <p:embed/>
                </p:oleObj>
              </mc:Choice>
              <mc:Fallback>
                <p:oleObj name="公式" r:id="rId5" imgW="1917360" imgH="431640" progId="Equation.3">
                  <p:embed/>
                  <p:pic>
                    <p:nvPicPr>
                      <p:cNvPr id="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0500" y="5000625"/>
                        <a:ext cx="3810000" cy="79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46" name="Object 26"/>
          <p:cNvGraphicFramePr>
            <a:graphicFrameLocks noChangeAspect="1"/>
          </p:cNvGraphicFramePr>
          <p:nvPr/>
        </p:nvGraphicFramePr>
        <p:xfrm>
          <a:off x="4427538" y="2852738"/>
          <a:ext cx="2971800" cy="436562"/>
        </p:xfrm>
        <a:graphic>
          <a:graphicData uri="http://schemas.openxmlformats.org/presentationml/2006/ole">
            <mc:AlternateContent xmlns:mc="http://schemas.openxmlformats.org/markup-compatibility/2006">
              <mc:Choice xmlns:v="urn:schemas-microsoft-com:vml" Requires="v">
                <p:oleObj spid="_x0000_s6192" name="公式" r:id="rId7" imgW="2323800" imgH="304560" progId="Equation.3">
                  <p:embed/>
                </p:oleObj>
              </mc:Choice>
              <mc:Fallback>
                <p:oleObj name="公式" r:id="rId7" imgW="2323800" imgH="304560" progId="Equation.3">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7538" y="2852738"/>
                        <a:ext cx="2971800" cy="436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52" name="Object 32"/>
          <p:cNvGraphicFramePr>
            <a:graphicFrameLocks noChangeAspect="1"/>
          </p:cNvGraphicFramePr>
          <p:nvPr/>
        </p:nvGraphicFramePr>
        <p:xfrm>
          <a:off x="1214438" y="5214938"/>
          <a:ext cx="1447800" cy="466725"/>
        </p:xfrm>
        <a:graphic>
          <a:graphicData uri="http://schemas.openxmlformats.org/presentationml/2006/ole">
            <mc:AlternateContent xmlns:mc="http://schemas.openxmlformats.org/markup-compatibility/2006">
              <mc:Choice xmlns:v="urn:schemas-microsoft-com:vml" Requires="v">
                <p:oleObj spid="_x0000_s6193" name="公式" r:id="rId9" imgW="596880" imgH="228600" progId="Equation.3">
                  <p:embed/>
                </p:oleObj>
              </mc:Choice>
              <mc:Fallback>
                <p:oleObj name="公式" r:id="rId9" imgW="596880" imgH="228600" progId="Equation.3">
                  <p:embed/>
                  <p:pic>
                    <p:nvPicPr>
                      <p:cNvPr id="0" name="Object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4438" y="5214938"/>
                        <a:ext cx="1447800"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553" name="Text Box 33"/>
          <p:cNvSpPr txBox="1">
            <a:spLocks noChangeArrowheads="1"/>
          </p:cNvSpPr>
          <p:nvPr/>
        </p:nvSpPr>
        <p:spPr bwMode="auto">
          <a:xfrm>
            <a:off x="755650" y="4365625"/>
            <a:ext cx="323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sz="2400" b="0">
                <a:latin typeface="Times New Roman" pitchFamily="18" charset="0"/>
                <a:ea typeface="宋体" pitchFamily="2" charset="-122"/>
                <a:sym typeface="Symbol" pitchFamily="18" charset="2"/>
              </a:rPr>
              <a:t></a:t>
            </a:r>
            <a:endParaRPr lang="en-US" altLang="zh-CN" sz="2400" b="0">
              <a:latin typeface="Times New Roman" pitchFamily="18" charset="0"/>
              <a:ea typeface="宋体" pitchFamily="2" charset="-122"/>
            </a:endParaRPr>
          </a:p>
        </p:txBody>
      </p:sp>
      <p:sp>
        <p:nvSpPr>
          <p:cNvPr id="235555" name="Text Box 35"/>
          <p:cNvSpPr txBox="1">
            <a:spLocks noChangeArrowheads="1"/>
          </p:cNvSpPr>
          <p:nvPr/>
        </p:nvSpPr>
        <p:spPr bwMode="auto">
          <a:xfrm>
            <a:off x="1619250" y="5876925"/>
            <a:ext cx="752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zh-CN" altLang="en-US" sz="2400" dirty="0">
                <a:solidFill>
                  <a:srgbClr val="006600"/>
                </a:solidFill>
                <a:latin typeface="楷体" panose="02010609060101010101" pitchFamily="49" charset="-122"/>
                <a:ea typeface="楷体" panose="02010609060101010101" pitchFamily="49" charset="-122"/>
              </a:rPr>
              <a:t>前提：增益介质充满腔内</a:t>
            </a:r>
            <a:r>
              <a:rPr lang="en-US" altLang="zh-CN" sz="2400" dirty="0">
                <a:solidFill>
                  <a:srgbClr val="006600"/>
                </a:solidFill>
                <a:latin typeface="楷体" panose="02010609060101010101" pitchFamily="49" charset="-122"/>
                <a:ea typeface="楷体" panose="02010609060101010101" pitchFamily="49" charset="-122"/>
              </a:rPr>
              <a:t>; </a:t>
            </a:r>
            <a:r>
              <a:rPr lang="zh-CN" altLang="en-US" sz="2400" dirty="0">
                <a:solidFill>
                  <a:srgbClr val="006600"/>
                </a:solidFill>
                <a:latin typeface="楷体" panose="02010609060101010101" pitchFamily="49" charset="-122"/>
                <a:ea typeface="楷体" panose="02010609060101010101" pitchFamily="49" charset="-122"/>
              </a:rPr>
              <a:t>小信号情况 </a:t>
            </a:r>
            <a:r>
              <a:rPr lang="en-US" altLang="zh-CN" sz="2400" i="1" dirty="0">
                <a:solidFill>
                  <a:srgbClr val="006600"/>
                </a:solidFill>
                <a:latin typeface="楷体" panose="02010609060101010101" pitchFamily="49" charset="-122"/>
                <a:ea typeface="楷体" panose="02010609060101010101" pitchFamily="49" charset="-122"/>
              </a:rPr>
              <a:t>g</a:t>
            </a:r>
            <a:r>
              <a:rPr lang="en-US" altLang="zh-CN" sz="2400" i="1" baseline="30000" dirty="0">
                <a:solidFill>
                  <a:srgbClr val="006600"/>
                </a:solidFill>
                <a:latin typeface="楷体" panose="02010609060101010101" pitchFamily="49" charset="-122"/>
                <a:ea typeface="楷体" panose="02010609060101010101" pitchFamily="49" charset="-122"/>
              </a:rPr>
              <a:t>0 </a:t>
            </a:r>
            <a:r>
              <a:rPr lang="zh-CN" altLang="en-US" sz="2400" dirty="0">
                <a:solidFill>
                  <a:srgbClr val="006600"/>
                </a:solidFill>
                <a:latin typeface="楷体" panose="02010609060101010101" pitchFamily="49" charset="-122"/>
                <a:ea typeface="楷体" panose="02010609060101010101" pitchFamily="49" charset="-122"/>
              </a:rPr>
              <a:t>为常数</a:t>
            </a:r>
            <a:endParaRPr lang="zh-CN" altLang="en-US" sz="2400" i="1" dirty="0">
              <a:latin typeface="楷体" panose="02010609060101010101" pitchFamily="49" charset="-122"/>
              <a:ea typeface="楷体" panose="02010609060101010101" pitchFamily="49" charset="-122"/>
            </a:endParaRPr>
          </a:p>
        </p:txBody>
      </p:sp>
      <p:sp>
        <p:nvSpPr>
          <p:cNvPr id="235556" name="AutoShape 36"/>
          <p:cNvSpPr>
            <a:spLocks noChangeArrowheads="1"/>
          </p:cNvSpPr>
          <p:nvPr/>
        </p:nvSpPr>
        <p:spPr bwMode="auto">
          <a:xfrm>
            <a:off x="4140200" y="4508500"/>
            <a:ext cx="576263" cy="144463"/>
          </a:xfrm>
          <a:prstGeom prst="rightArrow">
            <a:avLst>
              <a:gd name="adj1" fmla="val 50000"/>
              <a:gd name="adj2" fmla="val 99725"/>
            </a:avLst>
          </a:prstGeom>
          <a:solidFill>
            <a:schemeClr val="bg1"/>
          </a:solidFill>
          <a:ln w="9525">
            <a:solidFill>
              <a:srgbClr val="FF0000"/>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aphicFrame>
        <p:nvGraphicFramePr>
          <p:cNvPr id="235558" name="Object 38"/>
          <p:cNvGraphicFramePr>
            <a:graphicFrameLocks noChangeAspect="1"/>
          </p:cNvGraphicFramePr>
          <p:nvPr/>
        </p:nvGraphicFramePr>
        <p:xfrm>
          <a:off x="6732588" y="4365625"/>
          <a:ext cx="838200" cy="400050"/>
        </p:xfrm>
        <a:graphic>
          <a:graphicData uri="http://schemas.openxmlformats.org/presentationml/2006/ole">
            <mc:AlternateContent xmlns:mc="http://schemas.openxmlformats.org/markup-compatibility/2006">
              <mc:Choice xmlns:v="urn:schemas-microsoft-com:vml" Requires="v">
                <p:oleObj spid="_x0000_s6194" name="公式" r:id="rId11" imgW="380880" imgH="215640" progId="Equation.3">
                  <p:embed/>
                </p:oleObj>
              </mc:Choice>
              <mc:Fallback>
                <p:oleObj name="公式" r:id="rId11" imgW="380880" imgH="215640" progId="Equation.3">
                  <p:embed/>
                  <p:pic>
                    <p:nvPicPr>
                      <p:cNvPr id="0" name="Object 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32588" y="4365625"/>
                        <a:ext cx="838200"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44"/>
          <p:cNvGrpSpPr>
            <a:grpSpLocks/>
          </p:cNvGrpSpPr>
          <p:nvPr/>
        </p:nvGrpSpPr>
        <p:grpSpPr bwMode="auto">
          <a:xfrm>
            <a:off x="900113" y="2924175"/>
            <a:ext cx="2209800" cy="1252538"/>
            <a:chOff x="567" y="1842"/>
            <a:chExt cx="1392" cy="789"/>
          </a:xfrm>
        </p:grpSpPr>
        <p:grpSp>
          <p:nvGrpSpPr>
            <p:cNvPr id="6165" name="Group 5"/>
            <p:cNvGrpSpPr>
              <a:grpSpLocks/>
            </p:cNvGrpSpPr>
            <p:nvPr/>
          </p:nvGrpSpPr>
          <p:grpSpPr bwMode="auto">
            <a:xfrm>
              <a:off x="567" y="1842"/>
              <a:ext cx="1392" cy="576"/>
              <a:chOff x="576" y="1728"/>
              <a:chExt cx="1392" cy="576"/>
            </a:xfrm>
          </p:grpSpPr>
          <p:sp>
            <p:nvSpPr>
              <p:cNvPr id="6167" name="Rectangle 6"/>
              <p:cNvSpPr>
                <a:spLocks noChangeArrowheads="1"/>
              </p:cNvSpPr>
              <p:nvPr/>
            </p:nvSpPr>
            <p:spPr bwMode="auto">
              <a:xfrm>
                <a:off x="624" y="1776"/>
                <a:ext cx="1324" cy="480"/>
              </a:xfrm>
              <a:prstGeom prst="rect">
                <a:avLst/>
              </a:prstGeom>
              <a:solidFill>
                <a:schemeClr val="bg1"/>
              </a:solidFill>
              <a:ln w="9525">
                <a:solidFill>
                  <a:schemeClr val="accent2"/>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zh-CN" sz="2400">
                  <a:solidFill>
                    <a:schemeClr val="accent2"/>
                  </a:solidFill>
                  <a:latin typeface="Times New Roman" pitchFamily="18" charset="0"/>
                  <a:ea typeface="宋体" pitchFamily="2" charset="-122"/>
                </a:endParaRPr>
              </a:p>
            </p:txBody>
          </p:sp>
          <p:sp>
            <p:nvSpPr>
              <p:cNvPr id="6168" name="Rectangle 7"/>
              <p:cNvSpPr>
                <a:spLocks noChangeArrowheads="1"/>
              </p:cNvSpPr>
              <p:nvPr/>
            </p:nvSpPr>
            <p:spPr bwMode="auto">
              <a:xfrm>
                <a:off x="576" y="1728"/>
                <a:ext cx="48" cy="576"/>
              </a:xfrm>
              <a:prstGeom prst="rect">
                <a:avLst/>
              </a:prstGeom>
              <a:solidFill>
                <a:schemeClr val="accent2"/>
              </a:solidFill>
              <a:ln w="9525">
                <a:solidFill>
                  <a:schemeClr val="accent2"/>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6169" name="Rectangle 8"/>
              <p:cNvSpPr>
                <a:spLocks noChangeArrowheads="1"/>
              </p:cNvSpPr>
              <p:nvPr/>
            </p:nvSpPr>
            <p:spPr bwMode="auto">
              <a:xfrm>
                <a:off x="1920" y="1728"/>
                <a:ext cx="48" cy="576"/>
              </a:xfrm>
              <a:prstGeom prst="rect">
                <a:avLst/>
              </a:prstGeom>
              <a:solidFill>
                <a:schemeClr val="accent2"/>
              </a:solidFill>
              <a:ln w="9525">
                <a:solidFill>
                  <a:schemeClr val="accent2"/>
                </a:solidFill>
                <a:miter lim="800000"/>
                <a:headEnd/>
                <a:tailEnd/>
              </a:ln>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grpSp>
            <p:nvGrpSpPr>
              <p:cNvPr id="6170" name="Group 9"/>
              <p:cNvGrpSpPr>
                <a:grpSpLocks/>
              </p:cNvGrpSpPr>
              <p:nvPr/>
            </p:nvGrpSpPr>
            <p:grpSpPr bwMode="auto">
              <a:xfrm>
                <a:off x="720" y="1920"/>
                <a:ext cx="1200" cy="192"/>
                <a:chOff x="3072" y="2352"/>
                <a:chExt cx="1248" cy="192"/>
              </a:xfrm>
            </p:grpSpPr>
            <p:sp>
              <p:nvSpPr>
                <p:cNvPr id="6179" name="Oval 10"/>
                <p:cNvSpPr>
                  <a:spLocks noChangeArrowheads="1"/>
                </p:cNvSpPr>
                <p:nvPr/>
              </p:nvSpPr>
              <p:spPr bwMode="auto">
                <a:xfrm>
                  <a:off x="4128" y="2352"/>
                  <a:ext cx="192" cy="192"/>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6180" name="Line 11"/>
                <p:cNvSpPr>
                  <a:spLocks noChangeShapeType="1"/>
                </p:cNvSpPr>
                <p:nvPr/>
              </p:nvSpPr>
              <p:spPr bwMode="auto">
                <a:xfrm flipH="1">
                  <a:off x="3072" y="2352"/>
                  <a:ext cx="115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1" name="Line 12"/>
                <p:cNvSpPr>
                  <a:spLocks noChangeShapeType="1"/>
                </p:cNvSpPr>
                <p:nvPr/>
              </p:nvSpPr>
              <p:spPr bwMode="auto">
                <a:xfrm flipH="1">
                  <a:off x="3072" y="2544"/>
                  <a:ext cx="115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171" name="Line 13"/>
              <p:cNvSpPr>
                <a:spLocks noChangeShapeType="1"/>
              </p:cNvSpPr>
              <p:nvPr/>
            </p:nvSpPr>
            <p:spPr bwMode="auto">
              <a:xfrm>
                <a:off x="864" y="1920"/>
                <a:ext cx="480" cy="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2" name="Line 14"/>
              <p:cNvSpPr>
                <a:spLocks noChangeShapeType="1"/>
              </p:cNvSpPr>
              <p:nvPr/>
            </p:nvSpPr>
            <p:spPr bwMode="auto">
              <a:xfrm flipH="1">
                <a:off x="1056" y="2112"/>
                <a:ext cx="480" cy="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3" name="Rectangle 15"/>
              <p:cNvSpPr>
                <a:spLocks noChangeArrowheads="1"/>
              </p:cNvSpPr>
              <p:nvPr/>
            </p:nvSpPr>
            <p:spPr bwMode="auto">
              <a:xfrm>
                <a:off x="1536" y="1920"/>
                <a:ext cx="288"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6174" name="Line 16"/>
              <p:cNvSpPr>
                <a:spLocks noChangeShapeType="1"/>
              </p:cNvSpPr>
              <p:nvPr/>
            </p:nvSpPr>
            <p:spPr bwMode="auto">
              <a:xfrm>
                <a:off x="1488" y="1920"/>
                <a:ext cx="336" cy="1"/>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5" name="Oval 17"/>
              <p:cNvSpPr>
                <a:spLocks noChangeArrowheads="1"/>
              </p:cNvSpPr>
              <p:nvPr/>
            </p:nvSpPr>
            <p:spPr bwMode="auto">
              <a:xfrm>
                <a:off x="624" y="1920"/>
                <a:ext cx="192" cy="192"/>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6176" name="Rectangle 18"/>
              <p:cNvSpPr>
                <a:spLocks noChangeArrowheads="1"/>
              </p:cNvSpPr>
              <p:nvPr/>
            </p:nvSpPr>
            <p:spPr bwMode="auto">
              <a:xfrm>
                <a:off x="720" y="1920"/>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6177" name="Rectangle 19"/>
              <p:cNvSpPr>
                <a:spLocks noChangeArrowheads="1"/>
              </p:cNvSpPr>
              <p:nvPr/>
            </p:nvSpPr>
            <p:spPr bwMode="auto">
              <a:xfrm>
                <a:off x="768" y="1920"/>
                <a:ext cx="96"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endParaRPr lang="zh-CN" altLang="en-US"/>
              </a:p>
            </p:txBody>
          </p:sp>
          <p:sp>
            <p:nvSpPr>
              <p:cNvPr id="6178" name="Line 20"/>
              <p:cNvSpPr>
                <a:spLocks noChangeShapeType="1"/>
              </p:cNvSpPr>
              <p:nvPr/>
            </p:nvSpPr>
            <p:spPr bwMode="auto">
              <a:xfrm flipH="1">
                <a:off x="720" y="1920"/>
                <a:ext cx="19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166" name="Text Box 39"/>
            <p:cNvSpPr txBox="1">
              <a:spLocks noChangeArrowheads="1"/>
            </p:cNvSpPr>
            <p:nvPr/>
          </p:nvSpPr>
          <p:spPr bwMode="auto">
            <a:xfrm>
              <a:off x="1152" y="2400"/>
              <a:ext cx="1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r>
                <a:rPr lang="en-US" altLang="zh-CN" b="0" i="1">
                  <a:latin typeface="Times New Roman" pitchFamily="18" charset="0"/>
                  <a:ea typeface="黑体" pitchFamily="49" charset="-122"/>
                </a:rPr>
                <a:t>l</a:t>
              </a:r>
            </a:p>
          </p:txBody>
        </p:sp>
      </p:grpSp>
      <p:sp>
        <p:nvSpPr>
          <p:cNvPr id="6161" name="Line 40"/>
          <p:cNvSpPr>
            <a:spLocks noChangeShapeType="1"/>
          </p:cNvSpPr>
          <p:nvPr/>
        </p:nvSpPr>
        <p:spPr bwMode="auto">
          <a:xfrm>
            <a:off x="381000" y="838200"/>
            <a:ext cx="8497888" cy="0"/>
          </a:xfrm>
          <a:prstGeom prst="line">
            <a:avLst/>
          </a:prstGeom>
          <a:noFill/>
          <a:ln w="34925">
            <a:solidFill>
              <a:srgbClr val="0000CC"/>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5561" name="Text Box 41"/>
          <p:cNvSpPr txBox="1">
            <a:spLocks noChangeArrowheads="1"/>
          </p:cNvSpPr>
          <p:nvPr/>
        </p:nvSpPr>
        <p:spPr bwMode="auto">
          <a:xfrm>
            <a:off x="179388" y="260350"/>
            <a:ext cx="85328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spcBef>
                <a:spcPct val="50000"/>
              </a:spcBef>
            </a:pPr>
            <a:endParaRPr lang="zh-CN" altLang="zh-CN" sz="2800" dirty="0">
              <a:solidFill>
                <a:srgbClr val="FF0000"/>
              </a:solidFill>
              <a:latin typeface="楷体" panose="02010609060101010101" pitchFamily="49" charset="-122"/>
              <a:ea typeface="楷体" panose="02010609060101010101" pitchFamily="49" charset="-122"/>
            </a:endParaRPr>
          </a:p>
        </p:txBody>
      </p:sp>
      <p:sp>
        <p:nvSpPr>
          <p:cNvPr id="235562" name="Text Box 42"/>
          <p:cNvSpPr txBox="1">
            <a:spLocks noChangeArrowheads="1"/>
          </p:cNvSpPr>
          <p:nvPr/>
        </p:nvSpPr>
        <p:spPr bwMode="auto">
          <a:xfrm>
            <a:off x="611188" y="836613"/>
            <a:ext cx="8064500"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algn="l" eaLnBrk="1" hangingPunct="1">
              <a:lnSpc>
                <a:spcPct val="140000"/>
              </a:lnSpc>
            </a:pPr>
            <a:r>
              <a:rPr lang="zh-CN" altLang="en-US" sz="2800" dirty="0">
                <a:latin typeface="楷体" panose="02010609060101010101" pitchFamily="49" charset="-122"/>
                <a:ea typeface="楷体" panose="02010609060101010101" pitchFamily="49" charset="-122"/>
              </a:rPr>
              <a:t>激光器自激振荡条件</a:t>
            </a:r>
            <a:r>
              <a:rPr lang="en-US" altLang="zh-CN" sz="2800" dirty="0">
                <a:latin typeface="楷体" panose="02010609060101010101" pitchFamily="49" charset="-122"/>
                <a:ea typeface="楷体" panose="02010609060101010101" pitchFamily="49" charset="-122"/>
              </a:rPr>
              <a:t>:</a:t>
            </a:r>
            <a:r>
              <a:rPr lang="en-US" altLang="zh-CN" sz="2800" b="0" dirty="0"/>
              <a:t>    </a:t>
            </a:r>
            <a:r>
              <a:rPr lang="en-US" altLang="zh-CN" sz="2800" b="0" dirty="0">
                <a:sym typeface="Wingdings" pitchFamily="2" charset="2"/>
              </a:rPr>
              <a:t></a:t>
            </a:r>
            <a:r>
              <a:rPr lang="el-GR" altLang="zh-CN" sz="2800" b="0" dirty="0">
                <a:latin typeface="Times New Roman" pitchFamily="18" charset="0"/>
                <a:ea typeface="楷体" panose="02010609060101010101" pitchFamily="49" charset="-122"/>
                <a:sym typeface="Wingdings" pitchFamily="2" charset="2"/>
              </a:rPr>
              <a:t>Δ</a:t>
            </a:r>
            <a:r>
              <a:rPr lang="en-US" altLang="zh-CN" sz="2800" b="0" i="1" dirty="0">
                <a:latin typeface="Times New Roman" pitchFamily="18" charset="0"/>
              </a:rPr>
              <a:t>n &gt; 0</a:t>
            </a:r>
            <a:r>
              <a:rPr lang="en-US" altLang="zh-CN" sz="2800" b="0" dirty="0">
                <a:latin typeface="Times New Roman" pitchFamily="18" charset="0"/>
              </a:rPr>
              <a:t>;</a:t>
            </a:r>
            <a:r>
              <a:rPr lang="en-US" altLang="zh-CN" sz="2800" b="0" dirty="0"/>
              <a:t>    </a:t>
            </a:r>
            <a:r>
              <a:rPr lang="en-US" altLang="zh-CN" sz="2800" b="0" dirty="0">
                <a:sym typeface="Wingdings" pitchFamily="2" charset="2"/>
              </a:rPr>
              <a:t></a:t>
            </a:r>
            <a:endParaRPr lang="en-US" altLang="zh-CN" sz="2800" dirty="0">
              <a:latin typeface="Times New Roman" pitchFamily="18" charset="0"/>
            </a:endParaRPr>
          </a:p>
        </p:txBody>
      </p:sp>
      <p:sp>
        <p:nvSpPr>
          <p:cNvPr id="235563" name="Text Box 43"/>
          <p:cNvSpPr txBox="1">
            <a:spLocks noChangeArrowheads="1"/>
          </p:cNvSpPr>
          <p:nvPr/>
        </p:nvSpPr>
        <p:spPr bwMode="auto">
          <a:xfrm>
            <a:off x="395288" y="1557338"/>
            <a:ext cx="88931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b="1">
                <a:solidFill>
                  <a:schemeClr val="tx1"/>
                </a:solidFill>
                <a:latin typeface="Arial" pitchFamily="34" charset="0"/>
                <a:ea typeface="隶书" pitchFamily="49" charset="-122"/>
              </a:defRPr>
            </a:lvl1pPr>
            <a:lvl2pPr marL="742950" indent="-285750" eaLnBrk="0" hangingPunct="0">
              <a:defRPr kumimoji="1" b="1">
                <a:solidFill>
                  <a:schemeClr val="tx1"/>
                </a:solidFill>
                <a:latin typeface="Arial" pitchFamily="34" charset="0"/>
                <a:ea typeface="隶书" pitchFamily="49" charset="-122"/>
              </a:defRPr>
            </a:lvl2pPr>
            <a:lvl3pPr marL="1143000" indent="-228600" eaLnBrk="0" hangingPunct="0">
              <a:defRPr kumimoji="1" b="1">
                <a:solidFill>
                  <a:schemeClr val="tx1"/>
                </a:solidFill>
                <a:latin typeface="Arial" pitchFamily="34" charset="0"/>
                <a:ea typeface="隶书" pitchFamily="49" charset="-122"/>
              </a:defRPr>
            </a:lvl3pPr>
            <a:lvl4pPr marL="1600200" indent="-228600" eaLnBrk="0" hangingPunct="0">
              <a:defRPr kumimoji="1" b="1">
                <a:solidFill>
                  <a:schemeClr val="tx1"/>
                </a:solidFill>
                <a:latin typeface="Arial" pitchFamily="34" charset="0"/>
                <a:ea typeface="隶书" pitchFamily="49" charset="-122"/>
              </a:defRPr>
            </a:lvl4pPr>
            <a:lvl5pPr marL="2057400" indent="-228600" eaLnBrk="0" hangingPunct="0">
              <a:defRPr kumimoji="1" b="1">
                <a:solidFill>
                  <a:schemeClr val="tx1"/>
                </a:solidFill>
                <a:latin typeface="Arial" pitchFamily="34" charset="0"/>
                <a:ea typeface="隶书" pitchFamily="49" charset="-122"/>
              </a:defRPr>
            </a:lvl5pPr>
            <a:lvl6pPr marL="2514600" indent="-228600" algn="ctr" eaLnBrk="0" fontAlgn="base" hangingPunct="0">
              <a:spcBef>
                <a:spcPct val="0"/>
              </a:spcBef>
              <a:spcAft>
                <a:spcPct val="0"/>
              </a:spcAft>
              <a:defRPr kumimoji="1" b="1">
                <a:solidFill>
                  <a:schemeClr val="tx1"/>
                </a:solidFill>
                <a:latin typeface="Arial" pitchFamily="34" charset="0"/>
                <a:ea typeface="隶书" pitchFamily="49" charset="-122"/>
              </a:defRPr>
            </a:lvl6pPr>
            <a:lvl7pPr marL="2971800" indent="-228600" algn="ctr" eaLnBrk="0" fontAlgn="base" hangingPunct="0">
              <a:spcBef>
                <a:spcPct val="0"/>
              </a:spcBef>
              <a:spcAft>
                <a:spcPct val="0"/>
              </a:spcAft>
              <a:defRPr kumimoji="1" b="1">
                <a:solidFill>
                  <a:schemeClr val="tx1"/>
                </a:solidFill>
                <a:latin typeface="Arial" pitchFamily="34" charset="0"/>
                <a:ea typeface="隶书" pitchFamily="49" charset="-122"/>
              </a:defRPr>
            </a:lvl7pPr>
            <a:lvl8pPr marL="3429000" indent="-228600" algn="ctr" eaLnBrk="0" fontAlgn="base" hangingPunct="0">
              <a:spcBef>
                <a:spcPct val="0"/>
              </a:spcBef>
              <a:spcAft>
                <a:spcPct val="0"/>
              </a:spcAft>
              <a:defRPr kumimoji="1" b="1">
                <a:solidFill>
                  <a:schemeClr val="tx1"/>
                </a:solidFill>
                <a:latin typeface="Arial" pitchFamily="34" charset="0"/>
                <a:ea typeface="隶书" pitchFamily="49" charset="-122"/>
              </a:defRPr>
            </a:lvl8pPr>
            <a:lvl9pPr marL="3886200" indent="-228600" algn="ctr" eaLnBrk="0" fontAlgn="base" hangingPunct="0">
              <a:spcBef>
                <a:spcPct val="0"/>
              </a:spcBef>
              <a:spcAft>
                <a:spcPct val="0"/>
              </a:spcAft>
              <a:defRPr kumimoji="1" b="1">
                <a:solidFill>
                  <a:schemeClr val="tx1"/>
                </a:solidFill>
                <a:latin typeface="Arial" pitchFamily="34" charset="0"/>
                <a:ea typeface="隶书" pitchFamily="49" charset="-122"/>
              </a:defRPr>
            </a:lvl9pPr>
          </a:lstStyle>
          <a:p>
            <a:pPr eaLnBrk="1" hangingPunct="1">
              <a:spcBef>
                <a:spcPct val="50000"/>
              </a:spcBef>
            </a:pPr>
            <a:r>
              <a:rPr lang="zh-CN" altLang="en-US" sz="2800" dirty="0">
                <a:latin typeface="楷体" panose="02010609060101010101" pitchFamily="49" charset="-122"/>
                <a:ea typeface="楷体" panose="02010609060101010101" pitchFamily="49" charset="-122"/>
              </a:rPr>
              <a:t>推导</a:t>
            </a:r>
            <a:r>
              <a:rPr lang="el-GR" altLang="zh-CN" sz="2800" i="1" dirty="0">
                <a:latin typeface="楷体" panose="02010609060101010101" pitchFamily="49" charset="-122"/>
                <a:ea typeface="楷体" panose="02010609060101010101" pitchFamily="49" charset="-122"/>
              </a:rPr>
              <a:t>Δ</a:t>
            </a:r>
            <a:r>
              <a:rPr lang="en-US" altLang="zh-CN" sz="2800" i="1" dirty="0">
                <a:latin typeface="楷体" panose="02010609060101010101" pitchFamily="49" charset="-122"/>
                <a:ea typeface="楷体" panose="02010609060101010101" pitchFamily="49" charset="-122"/>
              </a:rPr>
              <a:t>n</a:t>
            </a:r>
            <a:r>
              <a:rPr lang="en-US" altLang="zh-CN" sz="2800" i="1" baseline="-25000" dirty="0">
                <a:latin typeface="楷体" panose="02010609060101010101" pitchFamily="49" charset="-122"/>
                <a:ea typeface="楷体" panose="02010609060101010101" pitchFamily="49" charset="-122"/>
              </a:rPr>
              <a:t>th</a:t>
            </a:r>
            <a:r>
              <a:rPr lang="zh-CN" altLang="en-US" sz="2800" dirty="0">
                <a:latin typeface="楷体" panose="02010609060101010101" pitchFamily="49" charset="-122"/>
                <a:ea typeface="楷体" panose="02010609060101010101" pitchFamily="49" charset="-122"/>
              </a:rPr>
              <a:t>公式的两种方法：</a:t>
            </a:r>
            <a:r>
              <a:rPr lang="zh-CN" altLang="en-US" sz="2800" dirty="0">
                <a:latin typeface="楷体" panose="02010609060101010101" pitchFamily="49" charset="-122"/>
                <a:ea typeface="楷体" panose="02010609060101010101" pitchFamily="49" charset="-122"/>
                <a:sym typeface="Wingdings" pitchFamily="2" charset="2"/>
              </a:rPr>
              <a:t> </a:t>
            </a:r>
            <a:r>
              <a:rPr lang="zh-CN" altLang="en-US" sz="2800" dirty="0">
                <a:latin typeface="楷体" panose="02010609060101010101" pitchFamily="49" charset="-122"/>
                <a:ea typeface="楷体" panose="02010609060101010101" pitchFamily="49" charset="-122"/>
                <a:sym typeface="Monotype Sorts"/>
              </a:rPr>
              <a:t>光强变化</a:t>
            </a:r>
            <a:r>
              <a:rPr lang="zh-CN" altLang="en-US" sz="2800" dirty="0">
                <a:solidFill>
                  <a:srgbClr val="FF0000"/>
                </a:solidFill>
                <a:latin typeface="楷体" panose="02010609060101010101" pitchFamily="49" charset="-122"/>
                <a:ea typeface="楷体" panose="02010609060101010101" pitchFamily="49" charset="-122"/>
                <a:sym typeface="Monotype Sorts"/>
              </a:rPr>
              <a:t> </a:t>
            </a:r>
            <a:r>
              <a:rPr lang="zh-CN" altLang="en-US" sz="2800" dirty="0">
                <a:latin typeface="楷体" panose="02010609060101010101" pitchFamily="49" charset="-122"/>
                <a:ea typeface="楷体" panose="02010609060101010101" pitchFamily="49" charset="-122"/>
                <a:sym typeface="Wingdings" pitchFamily="2" charset="2"/>
              </a:rPr>
              <a:t></a:t>
            </a:r>
            <a:r>
              <a:rPr lang="zh-CN" altLang="en-US" sz="2800" dirty="0">
                <a:solidFill>
                  <a:srgbClr val="FF0000"/>
                </a:solidFill>
                <a:latin typeface="楷体" panose="02010609060101010101" pitchFamily="49" charset="-122"/>
                <a:ea typeface="楷体" panose="02010609060101010101" pitchFamily="49" charset="-122"/>
                <a:sym typeface="Monotype Sorts"/>
              </a:rPr>
              <a:t>速率方程</a:t>
            </a:r>
            <a:r>
              <a:rPr lang="en-US" altLang="zh-CN" sz="2800" dirty="0">
                <a:latin typeface="楷体" panose="02010609060101010101" pitchFamily="49" charset="-122"/>
                <a:ea typeface="楷体" panose="02010609060101010101" pitchFamily="49" charset="-122"/>
              </a:rPr>
              <a:t>;</a:t>
            </a:r>
          </a:p>
        </p:txBody>
      </p:sp>
      <p:graphicFrame>
        <p:nvGraphicFramePr>
          <p:cNvPr id="235565" name="Object 45"/>
          <p:cNvGraphicFramePr>
            <a:graphicFrameLocks noChangeAspect="1"/>
          </p:cNvGraphicFramePr>
          <p:nvPr/>
        </p:nvGraphicFramePr>
        <p:xfrm>
          <a:off x="1258888" y="4221163"/>
          <a:ext cx="2519362" cy="668337"/>
        </p:xfrm>
        <a:graphic>
          <a:graphicData uri="http://schemas.openxmlformats.org/presentationml/2006/ole">
            <mc:AlternateContent xmlns:mc="http://schemas.openxmlformats.org/markup-compatibility/2006">
              <mc:Choice xmlns:v="urn:schemas-microsoft-com:vml" Requires="v">
                <p:oleObj spid="_x0000_s6195" name="Equation" r:id="rId13" imgW="1155600" imgH="304560" progId="Equation.DSMT4">
                  <p:embed/>
                </p:oleObj>
              </mc:Choice>
              <mc:Fallback>
                <p:oleObj name="Equation" r:id="rId13" imgW="1155600" imgH="304560" progId="Equation.DSMT4">
                  <p:embed/>
                  <p:pic>
                    <p:nvPicPr>
                      <p:cNvPr id="0" name="Object 4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58888" y="4221163"/>
                        <a:ext cx="2519362" cy="668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66" name="Object 46"/>
          <p:cNvGraphicFramePr>
            <a:graphicFrameLocks noChangeAspect="1"/>
          </p:cNvGraphicFramePr>
          <p:nvPr/>
        </p:nvGraphicFramePr>
        <p:xfrm>
          <a:off x="4932363" y="4292600"/>
          <a:ext cx="1689100" cy="528638"/>
        </p:xfrm>
        <a:graphic>
          <a:graphicData uri="http://schemas.openxmlformats.org/presentationml/2006/ole">
            <mc:AlternateContent xmlns:mc="http://schemas.openxmlformats.org/markup-compatibility/2006">
              <mc:Choice xmlns:v="urn:schemas-microsoft-com:vml" Requires="v">
                <p:oleObj spid="_x0000_s6196" name="Equation" r:id="rId15" imgW="774360" imgH="241200" progId="Equation.DSMT4">
                  <p:embed/>
                </p:oleObj>
              </mc:Choice>
              <mc:Fallback>
                <p:oleObj name="Equation" r:id="rId15" imgW="774360" imgH="241200" progId="Equation.DSMT4">
                  <p:embed/>
                  <p:pic>
                    <p:nvPicPr>
                      <p:cNvPr id="0" name="Object 4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32363" y="4292600"/>
                        <a:ext cx="1689100" cy="52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67" name="Object 47"/>
          <p:cNvGraphicFramePr>
            <a:graphicFrameLocks noChangeAspect="1"/>
          </p:cNvGraphicFramePr>
          <p:nvPr/>
        </p:nvGraphicFramePr>
        <p:xfrm>
          <a:off x="7058025" y="984250"/>
          <a:ext cx="858838" cy="417513"/>
        </p:xfrm>
        <a:graphic>
          <a:graphicData uri="http://schemas.openxmlformats.org/presentationml/2006/ole">
            <mc:AlternateContent xmlns:mc="http://schemas.openxmlformats.org/markup-compatibility/2006">
              <mc:Choice xmlns:v="urn:schemas-microsoft-com:vml" Requires="v">
                <p:oleObj spid="_x0000_s6197" name="Equation" r:id="rId17" imgW="393480" imgH="190440" progId="Equation.DSMT4">
                  <p:embed/>
                </p:oleObj>
              </mc:Choice>
              <mc:Fallback>
                <p:oleObj name="Equation" r:id="rId17" imgW="393480" imgH="190440" progId="Equation.DSMT4">
                  <p:embed/>
                  <p:pic>
                    <p:nvPicPr>
                      <p:cNvPr id="0" name="Object 4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58025" y="984250"/>
                        <a:ext cx="85883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3556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556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556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552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3554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235524"/>
                                        </p:tgtEl>
                                        <p:attrNameLst>
                                          <p:attrName>style.visibility</p:attrName>
                                        </p:attrNameLst>
                                      </p:cBhvr>
                                      <p:to>
                                        <p:strVal val="visible"/>
                                      </p:to>
                                    </p:set>
                                    <p:anim calcmode="lin" valueType="num">
                                      <p:cBhvr additive="base">
                                        <p:cTn id="33" dur="500" fill="hold"/>
                                        <p:tgtEl>
                                          <p:spTgt spid="235524"/>
                                        </p:tgtEl>
                                        <p:attrNameLst>
                                          <p:attrName>ppt_x</p:attrName>
                                        </p:attrNameLst>
                                      </p:cBhvr>
                                      <p:tavLst>
                                        <p:tav tm="0">
                                          <p:val>
                                            <p:strVal val="#ppt_x"/>
                                          </p:val>
                                        </p:tav>
                                        <p:tav tm="100000">
                                          <p:val>
                                            <p:strVal val="#ppt_x"/>
                                          </p:val>
                                        </p:tav>
                                      </p:tavLst>
                                    </p:anim>
                                    <p:anim calcmode="lin" valueType="num">
                                      <p:cBhvr additive="base">
                                        <p:cTn id="34" dur="500" fill="hold"/>
                                        <p:tgtEl>
                                          <p:spTgt spid="235524"/>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555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3556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555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35566"/>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3555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235552"/>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5543"/>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235544"/>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5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p:bldP spid="235543" grpId="0" animBg="1"/>
      <p:bldP spid="235553" grpId="0"/>
      <p:bldP spid="235555" grpId="0"/>
      <p:bldP spid="235556" grpId="0" animBg="1"/>
      <p:bldP spid="235561" grpId="0"/>
      <p:bldP spid="235562" grpId="0"/>
      <p:bldP spid="235563" grpId="0"/>
    </p:bldLst>
  </p:timing>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隶书"/>
        <a:cs typeface=""/>
      </a:majorFont>
      <a:minorFont>
        <a:latin typeface="Arial"/>
        <a:ea typeface="华文中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tx1"/>
            </a:solidFill>
            <a:effectLst/>
            <a:latin typeface="Arial" pitchFamily="34" charset="0"/>
            <a:ea typeface="隶书" pitchFamily="49"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tx1"/>
            </a:solidFill>
            <a:effectLst/>
            <a:latin typeface="Arial" pitchFamily="34" charset="0"/>
            <a:ea typeface="隶书"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tx1"/>
            </a:solidFill>
            <a:effectLst/>
            <a:latin typeface="Arial" pitchFamily="34" charset="0"/>
            <a:ea typeface="隶书" pitchFamily="49"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tx1"/>
            </a:solidFill>
            <a:effectLst/>
            <a:latin typeface="Arial" pitchFamily="34" charset="0"/>
            <a:ea typeface="隶书"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自定义设计方案">
  <a:themeElements>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tx1"/>
            </a:solidFill>
            <a:effectLst/>
            <a:latin typeface="Arial" pitchFamily="34" charset="0"/>
            <a:ea typeface="隶书" pitchFamily="49"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tx1"/>
            </a:solidFill>
            <a:effectLst/>
            <a:latin typeface="Arial" pitchFamily="34" charset="0"/>
            <a:ea typeface="隶书" pitchFamily="49" charset="-122"/>
          </a:defRPr>
        </a:defPPr>
      </a:lstStyle>
    </a:lnDef>
  </a:objectDefaults>
  <a:extraClrSchemeLst>
    <a:extraClrScheme>
      <a:clrScheme name="2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4352</TotalTime>
  <Words>3478</Words>
  <Application>Microsoft Office PowerPoint</Application>
  <PresentationFormat>全屏显示(4:3)</PresentationFormat>
  <Paragraphs>484</Paragraphs>
  <Slides>69</Slides>
  <Notes>5</Notes>
  <HiddenSlides>0</HiddenSlides>
  <MMClips>0</MMClips>
  <ScaleCrop>false</ScaleCrop>
  <HeadingPairs>
    <vt:vector size="8" baseType="variant">
      <vt:variant>
        <vt:lpstr>已用的字体</vt:lpstr>
      </vt:variant>
      <vt:variant>
        <vt:i4>13</vt:i4>
      </vt:variant>
      <vt:variant>
        <vt:lpstr>主题</vt:lpstr>
      </vt:variant>
      <vt:variant>
        <vt:i4>3</vt:i4>
      </vt:variant>
      <vt:variant>
        <vt:lpstr>嵌入 OLE 服务器</vt:lpstr>
      </vt:variant>
      <vt:variant>
        <vt:i4>7</vt:i4>
      </vt:variant>
      <vt:variant>
        <vt:lpstr>幻灯片标题</vt:lpstr>
      </vt:variant>
      <vt:variant>
        <vt:i4>69</vt:i4>
      </vt:variant>
    </vt:vector>
  </HeadingPairs>
  <TitlesOfParts>
    <vt:vector size="92" baseType="lpstr">
      <vt:lpstr>Verdana</vt:lpstr>
      <vt:lpstr>宋体</vt:lpstr>
      <vt:lpstr>华文中宋</vt:lpstr>
      <vt:lpstr>楷体</vt:lpstr>
      <vt:lpstr>Times New Roman</vt:lpstr>
      <vt:lpstr>黑体</vt:lpstr>
      <vt:lpstr>Wingdings 2</vt:lpstr>
      <vt:lpstr>Wingdings</vt:lpstr>
      <vt:lpstr>Arial</vt:lpstr>
      <vt:lpstr>Symbol</vt:lpstr>
      <vt:lpstr>Monotype Sorts</vt:lpstr>
      <vt:lpstr>仿宋</vt:lpstr>
      <vt:lpstr>隶书</vt:lpstr>
      <vt:lpstr>自定义设计方案</vt:lpstr>
      <vt:lpstr>1_自定义设计方案</vt:lpstr>
      <vt:lpstr>2_自定义设计方案</vt:lpstr>
      <vt:lpstr>公式</vt:lpstr>
      <vt:lpstr>VISIO</vt:lpstr>
      <vt:lpstr>Equation</vt:lpstr>
      <vt:lpstr>Photo Editor 照片</vt:lpstr>
      <vt:lpstr>Document</vt:lpstr>
      <vt:lpstr>Picture</vt:lpstr>
      <vt:lpstr>BMP 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MC 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MC SYSTEM</dc:creator>
  <cp:lastModifiedBy>葛文凯</cp:lastModifiedBy>
  <cp:revision>721</cp:revision>
  <dcterms:created xsi:type="dcterms:W3CDTF">2006-11-06T22:45:15Z</dcterms:created>
  <dcterms:modified xsi:type="dcterms:W3CDTF">2018-03-15T05:30:05Z</dcterms:modified>
</cp:coreProperties>
</file>